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6.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17.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8.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9.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20.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21.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22.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23.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 id="2147483848" r:id="rId2"/>
  </p:sldMasterIdLst>
  <p:notesMasterIdLst>
    <p:notesMasterId r:id="rId265"/>
  </p:notesMasterIdLst>
  <p:handoutMasterIdLst>
    <p:handoutMasterId r:id="rId266"/>
  </p:handoutMasterIdLst>
  <p:sldIdLst>
    <p:sldId id="420" r:id="rId3"/>
    <p:sldId id="316" r:id="rId4"/>
    <p:sldId id="344" r:id="rId5"/>
    <p:sldId id="279" r:id="rId6"/>
    <p:sldId id="317" r:id="rId7"/>
    <p:sldId id="342" r:id="rId8"/>
    <p:sldId id="280" r:id="rId9"/>
    <p:sldId id="341" r:id="rId10"/>
    <p:sldId id="297" r:id="rId11"/>
    <p:sldId id="357" r:id="rId12"/>
    <p:sldId id="318" r:id="rId13"/>
    <p:sldId id="319" r:id="rId14"/>
    <p:sldId id="322" r:id="rId15"/>
    <p:sldId id="323" r:id="rId16"/>
    <p:sldId id="325" r:id="rId17"/>
    <p:sldId id="326" r:id="rId18"/>
    <p:sldId id="327" r:id="rId19"/>
    <p:sldId id="283" r:id="rId20"/>
    <p:sldId id="257" r:id="rId21"/>
    <p:sldId id="282" r:id="rId22"/>
    <p:sldId id="298" r:id="rId23"/>
    <p:sldId id="299" r:id="rId24"/>
    <p:sldId id="300" r:id="rId25"/>
    <p:sldId id="284" r:id="rId26"/>
    <p:sldId id="285" r:id="rId27"/>
    <p:sldId id="259" r:id="rId28"/>
    <p:sldId id="260" r:id="rId29"/>
    <p:sldId id="261" r:id="rId30"/>
    <p:sldId id="262" r:id="rId31"/>
    <p:sldId id="289" r:id="rId32"/>
    <p:sldId id="358" r:id="rId33"/>
    <p:sldId id="301" r:id="rId34"/>
    <p:sldId id="302" r:id="rId35"/>
    <p:sldId id="295" r:id="rId36"/>
    <p:sldId id="296" r:id="rId37"/>
    <p:sldId id="329" r:id="rId38"/>
    <p:sldId id="330" r:id="rId39"/>
    <p:sldId id="293" r:id="rId40"/>
    <p:sldId id="266" r:id="rId41"/>
    <p:sldId id="345" r:id="rId42"/>
    <p:sldId id="352" r:id="rId43"/>
    <p:sldId id="353" r:id="rId44"/>
    <p:sldId id="354" r:id="rId45"/>
    <p:sldId id="355" r:id="rId46"/>
    <p:sldId id="356" r:id="rId47"/>
    <p:sldId id="267" r:id="rId48"/>
    <p:sldId id="268" r:id="rId49"/>
    <p:sldId id="347" r:id="rId50"/>
    <p:sldId id="332" r:id="rId51"/>
    <p:sldId id="269" r:id="rId52"/>
    <p:sldId id="348" r:id="rId53"/>
    <p:sldId id="349" r:id="rId54"/>
    <p:sldId id="270" r:id="rId55"/>
    <p:sldId id="271" r:id="rId56"/>
    <p:sldId id="350" r:id="rId57"/>
    <p:sldId id="272" r:id="rId58"/>
    <p:sldId id="351" r:id="rId59"/>
    <p:sldId id="273" r:id="rId60"/>
    <p:sldId id="274" r:id="rId61"/>
    <p:sldId id="275" r:id="rId62"/>
    <p:sldId id="303" r:id="rId63"/>
    <p:sldId id="304" r:id="rId64"/>
    <p:sldId id="359" r:id="rId65"/>
    <p:sldId id="360" r:id="rId66"/>
    <p:sldId id="361" r:id="rId67"/>
    <p:sldId id="334" r:id="rId68"/>
    <p:sldId id="335" r:id="rId69"/>
    <p:sldId id="336" r:id="rId70"/>
    <p:sldId id="337" r:id="rId71"/>
    <p:sldId id="338" r:id="rId72"/>
    <p:sldId id="339" r:id="rId73"/>
    <p:sldId id="340" r:id="rId74"/>
    <p:sldId id="333" r:id="rId75"/>
    <p:sldId id="310" r:id="rId76"/>
    <p:sldId id="278" r:id="rId77"/>
    <p:sldId id="311" r:id="rId78"/>
    <p:sldId id="314" r:id="rId79"/>
    <p:sldId id="312" r:id="rId80"/>
    <p:sldId id="313" r:id="rId81"/>
    <p:sldId id="305" r:id="rId82"/>
    <p:sldId id="306" r:id="rId83"/>
    <p:sldId id="307" r:id="rId84"/>
    <p:sldId id="308" r:id="rId85"/>
    <p:sldId id="315" r:id="rId86"/>
    <p:sldId id="362" r:id="rId87"/>
    <p:sldId id="363" r:id="rId88"/>
    <p:sldId id="364" r:id="rId89"/>
    <p:sldId id="365" r:id="rId90"/>
    <p:sldId id="366" r:id="rId91"/>
    <p:sldId id="367" r:id="rId92"/>
    <p:sldId id="368" r:id="rId93"/>
    <p:sldId id="369" r:id="rId94"/>
    <p:sldId id="370" r:id="rId95"/>
    <p:sldId id="371" r:id="rId96"/>
    <p:sldId id="372" r:id="rId97"/>
    <p:sldId id="373" r:id="rId98"/>
    <p:sldId id="374" r:id="rId99"/>
    <p:sldId id="375" r:id="rId100"/>
    <p:sldId id="376" r:id="rId101"/>
    <p:sldId id="377" r:id="rId102"/>
    <p:sldId id="378" r:id="rId103"/>
    <p:sldId id="520" r:id="rId104"/>
    <p:sldId id="379" r:id="rId105"/>
    <p:sldId id="521" r:id="rId106"/>
    <p:sldId id="380" r:id="rId107"/>
    <p:sldId id="381" r:id="rId108"/>
    <p:sldId id="382" r:id="rId109"/>
    <p:sldId id="383" r:id="rId110"/>
    <p:sldId id="384" r:id="rId111"/>
    <p:sldId id="385" r:id="rId112"/>
    <p:sldId id="386" r:id="rId113"/>
    <p:sldId id="387" r:id="rId114"/>
    <p:sldId id="388" r:id="rId115"/>
    <p:sldId id="389" r:id="rId116"/>
    <p:sldId id="390" r:id="rId117"/>
    <p:sldId id="391" r:id="rId118"/>
    <p:sldId id="392" r:id="rId119"/>
    <p:sldId id="393" r:id="rId120"/>
    <p:sldId id="394" r:id="rId121"/>
    <p:sldId id="402" r:id="rId122"/>
    <p:sldId id="403" r:id="rId123"/>
    <p:sldId id="404" r:id="rId124"/>
    <p:sldId id="405" r:id="rId125"/>
    <p:sldId id="406" r:id="rId126"/>
    <p:sldId id="407" r:id="rId127"/>
    <p:sldId id="408" r:id="rId128"/>
    <p:sldId id="409" r:id="rId129"/>
    <p:sldId id="410" r:id="rId130"/>
    <p:sldId id="411" r:id="rId131"/>
    <p:sldId id="412" r:id="rId132"/>
    <p:sldId id="413" r:id="rId133"/>
    <p:sldId id="414" r:id="rId134"/>
    <p:sldId id="415" r:id="rId135"/>
    <p:sldId id="418" r:id="rId136"/>
    <p:sldId id="421" r:id="rId137"/>
    <p:sldId id="422" r:id="rId138"/>
    <p:sldId id="423" r:id="rId139"/>
    <p:sldId id="424" r:id="rId140"/>
    <p:sldId id="425" r:id="rId141"/>
    <p:sldId id="426" r:id="rId142"/>
    <p:sldId id="427" r:id="rId143"/>
    <p:sldId id="441" r:id="rId144"/>
    <p:sldId id="442" r:id="rId145"/>
    <p:sldId id="443" r:id="rId146"/>
    <p:sldId id="428" r:id="rId147"/>
    <p:sldId id="444" r:id="rId148"/>
    <p:sldId id="445" r:id="rId149"/>
    <p:sldId id="446" r:id="rId150"/>
    <p:sldId id="429" r:id="rId151"/>
    <p:sldId id="448" r:id="rId152"/>
    <p:sldId id="447" r:id="rId153"/>
    <p:sldId id="430" r:id="rId154"/>
    <p:sldId id="431" r:id="rId155"/>
    <p:sldId id="451" r:id="rId156"/>
    <p:sldId id="432" r:id="rId157"/>
    <p:sldId id="433" r:id="rId158"/>
    <p:sldId id="449" r:id="rId159"/>
    <p:sldId id="434" r:id="rId160"/>
    <p:sldId id="450" r:id="rId161"/>
    <p:sldId id="435" r:id="rId162"/>
    <p:sldId id="436" r:id="rId163"/>
    <p:sldId id="437" r:id="rId164"/>
    <p:sldId id="517" r:id="rId165"/>
    <p:sldId id="518" r:id="rId166"/>
    <p:sldId id="516" r:id="rId167"/>
    <p:sldId id="455" r:id="rId168"/>
    <p:sldId id="456" r:id="rId169"/>
    <p:sldId id="507" r:id="rId170"/>
    <p:sldId id="508" r:id="rId171"/>
    <p:sldId id="509" r:id="rId172"/>
    <p:sldId id="510" r:id="rId173"/>
    <p:sldId id="511" r:id="rId174"/>
    <p:sldId id="513" r:id="rId175"/>
    <p:sldId id="514" r:id="rId176"/>
    <p:sldId id="512" r:id="rId177"/>
    <p:sldId id="515" r:id="rId178"/>
    <p:sldId id="438" r:id="rId179"/>
    <p:sldId id="458" r:id="rId180"/>
    <p:sldId id="459" r:id="rId181"/>
    <p:sldId id="461" r:id="rId182"/>
    <p:sldId id="462" r:id="rId183"/>
    <p:sldId id="463" r:id="rId184"/>
    <p:sldId id="465" r:id="rId185"/>
    <p:sldId id="466" r:id="rId186"/>
    <p:sldId id="467" r:id="rId187"/>
    <p:sldId id="468" r:id="rId188"/>
    <p:sldId id="469" r:id="rId189"/>
    <p:sldId id="470" r:id="rId190"/>
    <p:sldId id="471" r:id="rId191"/>
    <p:sldId id="472" r:id="rId192"/>
    <p:sldId id="473" r:id="rId193"/>
    <p:sldId id="475" r:id="rId194"/>
    <p:sldId id="476" r:id="rId195"/>
    <p:sldId id="477" r:id="rId196"/>
    <p:sldId id="478" r:id="rId197"/>
    <p:sldId id="479" r:id="rId198"/>
    <p:sldId id="480" r:id="rId199"/>
    <p:sldId id="481" r:id="rId200"/>
    <p:sldId id="482" r:id="rId201"/>
    <p:sldId id="483" r:id="rId202"/>
    <p:sldId id="484" r:id="rId203"/>
    <p:sldId id="485" r:id="rId204"/>
    <p:sldId id="486" r:id="rId205"/>
    <p:sldId id="487" r:id="rId206"/>
    <p:sldId id="488" r:id="rId207"/>
    <p:sldId id="489" r:id="rId208"/>
    <p:sldId id="490" r:id="rId209"/>
    <p:sldId id="491" r:id="rId210"/>
    <p:sldId id="492" r:id="rId211"/>
    <p:sldId id="493" r:id="rId212"/>
    <p:sldId id="494" r:id="rId213"/>
    <p:sldId id="495" r:id="rId214"/>
    <p:sldId id="496" r:id="rId215"/>
    <p:sldId id="519" r:id="rId216"/>
    <p:sldId id="498" r:id="rId217"/>
    <p:sldId id="499" r:id="rId218"/>
    <p:sldId id="500" r:id="rId219"/>
    <p:sldId id="501" r:id="rId220"/>
    <p:sldId id="502" r:id="rId221"/>
    <p:sldId id="503" r:id="rId222"/>
    <p:sldId id="504" r:id="rId223"/>
    <p:sldId id="505" r:id="rId224"/>
    <p:sldId id="506" r:id="rId225"/>
    <p:sldId id="554" r:id="rId226"/>
    <p:sldId id="555" r:id="rId227"/>
    <p:sldId id="556" r:id="rId228"/>
    <p:sldId id="557" r:id="rId229"/>
    <p:sldId id="558" r:id="rId230"/>
    <p:sldId id="559" r:id="rId231"/>
    <p:sldId id="560" r:id="rId232"/>
    <p:sldId id="561" r:id="rId233"/>
    <p:sldId id="562" r:id="rId234"/>
    <p:sldId id="563" r:id="rId235"/>
    <p:sldId id="564" r:id="rId236"/>
    <p:sldId id="565" r:id="rId237"/>
    <p:sldId id="566" r:id="rId238"/>
    <p:sldId id="567" r:id="rId239"/>
    <p:sldId id="568" r:id="rId240"/>
    <p:sldId id="569" r:id="rId241"/>
    <p:sldId id="570" r:id="rId242"/>
    <p:sldId id="571" r:id="rId243"/>
    <p:sldId id="572" r:id="rId244"/>
    <p:sldId id="573" r:id="rId245"/>
    <p:sldId id="574" r:id="rId246"/>
    <p:sldId id="575" r:id="rId247"/>
    <p:sldId id="576" r:id="rId248"/>
    <p:sldId id="577" r:id="rId249"/>
    <p:sldId id="578" r:id="rId250"/>
    <p:sldId id="579" r:id="rId251"/>
    <p:sldId id="580" r:id="rId252"/>
    <p:sldId id="581" r:id="rId253"/>
    <p:sldId id="582" r:id="rId254"/>
    <p:sldId id="583" r:id="rId255"/>
    <p:sldId id="584" r:id="rId256"/>
    <p:sldId id="585" r:id="rId257"/>
    <p:sldId id="586" r:id="rId258"/>
    <p:sldId id="587" r:id="rId259"/>
    <p:sldId id="588" r:id="rId260"/>
    <p:sldId id="589" r:id="rId261"/>
    <p:sldId id="590" r:id="rId262"/>
    <p:sldId id="591" r:id="rId263"/>
    <p:sldId id="592" r:id="rId264"/>
  </p:sldIdLst>
  <p:sldSz cx="9144000" cy="6858000" type="screen4x3"/>
  <p:notesSz cx="6858000" cy="92964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33"/>
    <a:srgbClr val="FF3300"/>
    <a:srgbClr val="B4C3B1"/>
    <a:srgbClr val="E7EDE7"/>
    <a:srgbClr val="EBEC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434" autoAdjust="0"/>
  </p:normalViewPr>
  <p:slideViewPr>
    <p:cSldViewPr>
      <p:cViewPr varScale="1">
        <p:scale>
          <a:sx n="72" d="100"/>
          <a:sy n="72" d="100"/>
        </p:scale>
        <p:origin x="1326" y="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viewProps" Target="viewProps.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58" Type="http://schemas.openxmlformats.org/officeDocument/2006/relationships/slide" Target="slides/slide256.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269" Type="http://schemas.openxmlformats.org/officeDocument/2006/relationships/theme" Target="theme/theme1.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tableStyles" Target="tableStyles.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slide" Target="slides/slide248.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notesMaster" Target="notesMasters/notesMaster1.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handoutMaster" Target="handoutMasters/handoutMaster1.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presProps" Target="presProps.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atin typeface="Abadi"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atin typeface="Abadi" panose="020B0604020202020204" pitchFamily="34" charset="0"/>
              </a:defRPr>
            </a:lvl1pPr>
          </a:lstStyle>
          <a:p>
            <a:pPr>
              <a:defRPr/>
            </a:pPr>
            <a:fld id="{04A13C90-7AB4-4CB7-BE6C-78DC8C348C06}" type="datetimeFigureOut">
              <a:rPr lang="en-US"/>
              <a:pPr>
                <a:defRPr/>
              </a:pPr>
              <a:t>9/14/2019</a:t>
            </a:fld>
            <a:endParaRPr lang="en-US" dirty="0"/>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atin typeface="Abadi"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wrap="square" lIns="91440" tIns="45720" rIns="91440" bIns="45720" numCol="1" anchor="b" anchorCtr="0" compatLnSpc="1">
            <a:prstTxWarp prst="textNoShape">
              <a:avLst/>
            </a:prstTxWarp>
          </a:bodyPr>
          <a:lstStyle>
            <a:lvl1pPr algn="r">
              <a:defRPr sz="1200">
                <a:latin typeface="Abadi" panose="020B0604020202020204" pitchFamily="34" charset="0"/>
              </a:defRPr>
            </a:lvl1pPr>
          </a:lstStyle>
          <a:p>
            <a:pPr>
              <a:defRPr/>
            </a:pPr>
            <a:fld id="{99DC993B-1BF7-4906-BF49-AD2BA45F830E}" type="slidenum">
              <a:rPr lang="en-US" altLang="en-US"/>
              <a:pPr>
                <a:defRPr/>
              </a:pPr>
              <a:t>‹#›</a:t>
            </a:fld>
            <a:endParaRPr lang="en-US" altLang="en-US" dirty="0"/>
          </a:p>
        </p:txBody>
      </p:sp>
    </p:spTree>
    <p:extLst>
      <p:ext uri="{BB962C8B-B14F-4D97-AF65-F5344CB8AC3E}">
        <p14:creationId xmlns:p14="http://schemas.microsoft.com/office/powerpoint/2010/main" val="21782937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atin typeface="Abadi" panose="020B0604020202020204" pitchFamily="34" charset="0"/>
              </a:defRPr>
            </a:lvl1pPr>
          </a:lstStyle>
          <a:p>
            <a:pPr>
              <a:defRPr/>
            </a:pPr>
            <a:endParaRPr lang="en-US"/>
          </a:p>
        </p:txBody>
      </p:sp>
      <p:sp>
        <p:nvSpPr>
          <p:cNvPr id="3" name="Date Placeholder 2"/>
          <p:cNvSpPr>
            <a:spLocks noGrp="1"/>
          </p:cNvSpPr>
          <p:nvPr>
            <p:ph type="dt" idx="1"/>
          </p:nvPr>
        </p:nvSpPr>
        <p:spPr>
          <a:xfrm>
            <a:off x="3884613" y="0"/>
            <a:ext cx="2971800" cy="465138"/>
          </a:xfrm>
          <a:prstGeom prst="rect">
            <a:avLst/>
          </a:prstGeom>
        </p:spPr>
        <p:txBody>
          <a:bodyPr vert="horz" lIns="91440" tIns="45720" rIns="91440" bIns="45720" rtlCol="0"/>
          <a:lstStyle>
            <a:lvl1pPr algn="r">
              <a:defRPr sz="1200">
                <a:latin typeface="Abadi" panose="020B0604020202020204" pitchFamily="34" charset="0"/>
              </a:defRPr>
            </a:lvl1pPr>
          </a:lstStyle>
          <a:p>
            <a:pPr>
              <a:defRPr/>
            </a:pPr>
            <a:fld id="{C04DE952-5AB4-416E-B1EF-F9677026CD30}" type="datetimeFigureOut">
              <a:rPr lang="en-US"/>
              <a:pPr>
                <a:defRPr/>
              </a:pPr>
              <a:t>9/14/2019</a:t>
            </a:fld>
            <a:endParaRPr lang="en-US" dirty="0"/>
          </a:p>
        </p:txBody>
      </p:sp>
      <p:sp>
        <p:nvSpPr>
          <p:cNvPr id="4" name="Slide Image Placeholder 3"/>
          <p:cNvSpPr>
            <a:spLocks noGrp="1" noRot="1" noChangeAspect="1"/>
          </p:cNvSpPr>
          <p:nvPr>
            <p:ph type="sldImg" idx="2"/>
          </p:nvPr>
        </p:nvSpPr>
        <p:spPr>
          <a:xfrm>
            <a:off x="11049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16425"/>
            <a:ext cx="5486400" cy="4183063"/>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675"/>
            <a:ext cx="2971800" cy="465138"/>
          </a:xfrm>
          <a:prstGeom prst="rect">
            <a:avLst/>
          </a:prstGeom>
        </p:spPr>
        <p:txBody>
          <a:bodyPr vert="horz" lIns="91440" tIns="45720" rIns="91440" bIns="45720" rtlCol="0" anchor="b"/>
          <a:lstStyle>
            <a:lvl1pPr algn="l">
              <a:defRPr sz="1200">
                <a:latin typeface="Abadi" panose="020B0604020202020204" pitchFamily="34" charset="0"/>
              </a:defRPr>
            </a:lvl1pPr>
          </a:lstStyle>
          <a:p>
            <a:pPr>
              <a:defRPr/>
            </a:pPr>
            <a:endParaRPr lang="en-US"/>
          </a:p>
        </p:txBody>
      </p:sp>
      <p:sp>
        <p:nvSpPr>
          <p:cNvPr id="7" name="Slide Number Placeholder 6"/>
          <p:cNvSpPr>
            <a:spLocks noGrp="1"/>
          </p:cNvSpPr>
          <p:nvPr>
            <p:ph type="sldNum" sz="quarter" idx="5"/>
          </p:nvPr>
        </p:nvSpPr>
        <p:spPr>
          <a:xfrm>
            <a:off x="3884613" y="8829675"/>
            <a:ext cx="2971800" cy="465138"/>
          </a:xfrm>
          <a:prstGeom prst="rect">
            <a:avLst/>
          </a:prstGeom>
        </p:spPr>
        <p:txBody>
          <a:bodyPr vert="horz" wrap="square" lIns="91440" tIns="45720" rIns="91440" bIns="45720" numCol="1" anchor="b" anchorCtr="0" compatLnSpc="1">
            <a:prstTxWarp prst="textNoShape">
              <a:avLst/>
            </a:prstTxWarp>
          </a:bodyPr>
          <a:lstStyle>
            <a:lvl1pPr algn="r">
              <a:defRPr sz="1200">
                <a:latin typeface="Abadi" panose="020B0604020202020204" pitchFamily="34" charset="0"/>
              </a:defRPr>
            </a:lvl1pPr>
          </a:lstStyle>
          <a:p>
            <a:pPr>
              <a:defRPr/>
            </a:pPr>
            <a:fld id="{9E0B6C28-6DB7-4457-BBC3-BD8A1E8F7329}" type="slidenum">
              <a:rPr lang="en-US" altLang="en-US"/>
              <a:pPr>
                <a:defRPr/>
              </a:pPr>
              <a:t>‹#›</a:t>
            </a:fld>
            <a:endParaRPr lang="en-US" altLang="en-US" dirty="0"/>
          </a:p>
        </p:txBody>
      </p:sp>
    </p:spTree>
    <p:extLst>
      <p:ext uri="{BB962C8B-B14F-4D97-AF65-F5344CB8AC3E}">
        <p14:creationId xmlns:p14="http://schemas.microsoft.com/office/powerpoint/2010/main" val="114542091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352A97B-F549-4C82-98C0-5AB06B9C7341}" type="slidenum">
              <a:rPr lang="en-US" altLang="en-US" smtClean="0">
                <a:latin typeface="Abadi" pitchFamily="34" charset="0"/>
              </a:rPr>
              <a:pPr>
                <a:spcBef>
                  <a:spcPct val="0"/>
                </a:spcBef>
              </a:pPr>
              <a:t>11</a:t>
            </a:fld>
            <a:endParaRPr lang="en-US" altLang="en-US">
              <a:latin typeface="Abadi" pitchFamily="34" charset="0"/>
            </a:endParaRPr>
          </a:p>
        </p:txBody>
      </p:sp>
      <p:sp>
        <p:nvSpPr>
          <p:cNvPr id="1638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623819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37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139F167-A396-437E-96C3-5C5A31D6D5D7}" type="slidenum">
              <a:rPr lang="en-US" altLang="en-US" smtClean="0">
                <a:latin typeface="Abadi" pitchFamily="34" charset="0"/>
              </a:rPr>
              <a:pPr/>
              <a:t>58</a:t>
            </a:fld>
            <a:endParaRPr lang="en-US" altLang="en-US">
              <a:latin typeface="Abadi" pitchFamily="34" charset="0"/>
            </a:endParaRPr>
          </a:p>
        </p:txBody>
      </p:sp>
    </p:spTree>
    <p:extLst>
      <p:ext uri="{BB962C8B-B14F-4D97-AF65-F5344CB8AC3E}">
        <p14:creationId xmlns:p14="http://schemas.microsoft.com/office/powerpoint/2010/main" val="3608324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6804"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F3FB9DE-D701-492A-9977-C73EBFD415F8}" type="slidenum">
              <a:rPr lang="en-US" altLang="en-US" smtClean="0">
                <a:latin typeface="Abadi" pitchFamily="34" charset="0"/>
              </a:rPr>
              <a:pPr/>
              <a:t>60</a:t>
            </a:fld>
            <a:endParaRPr lang="en-US" altLang="en-US">
              <a:latin typeface="Abadi" pitchFamily="34" charset="0"/>
            </a:endParaRPr>
          </a:p>
        </p:txBody>
      </p:sp>
    </p:spTree>
    <p:extLst>
      <p:ext uri="{BB962C8B-B14F-4D97-AF65-F5344CB8AC3E}">
        <p14:creationId xmlns:p14="http://schemas.microsoft.com/office/powerpoint/2010/main" val="1731840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09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3930EE8-50D9-49D4-8191-583633B53B6D}" type="slidenum">
              <a:rPr lang="en-US" altLang="en-US" smtClean="0">
                <a:latin typeface="Abadi" pitchFamily="34" charset="0"/>
              </a:rPr>
              <a:pPr/>
              <a:t>63</a:t>
            </a:fld>
            <a:endParaRPr lang="en-US" altLang="en-US">
              <a:latin typeface="Abadi" pitchFamily="34" charset="0"/>
            </a:endParaRPr>
          </a:p>
        </p:txBody>
      </p:sp>
    </p:spTree>
    <p:extLst>
      <p:ext uri="{BB962C8B-B14F-4D97-AF65-F5344CB8AC3E}">
        <p14:creationId xmlns:p14="http://schemas.microsoft.com/office/powerpoint/2010/main" val="2420285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972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ACCECD3-7B61-43A4-9611-431DCAECE01B}" type="slidenum">
              <a:rPr lang="en-US" altLang="en-US" smtClean="0">
                <a:latin typeface="Abadi" pitchFamily="34" charset="0"/>
              </a:rPr>
              <a:pPr/>
              <a:t>78</a:t>
            </a:fld>
            <a:endParaRPr lang="en-US" altLang="en-US">
              <a:latin typeface="Abadi" pitchFamily="34" charset="0"/>
            </a:endParaRPr>
          </a:p>
        </p:txBody>
      </p:sp>
    </p:spTree>
    <p:extLst>
      <p:ext uri="{BB962C8B-B14F-4D97-AF65-F5344CB8AC3E}">
        <p14:creationId xmlns:p14="http://schemas.microsoft.com/office/powerpoint/2010/main" val="1436546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b="1"/>
              <a:t>If we change the domain to consist of all people, we will need to express our statement as</a:t>
            </a:r>
          </a:p>
          <a:p>
            <a:r>
              <a:rPr lang="en-US" altLang="en-US" b="1"/>
              <a:t>“For every person x, if person x is a student in this class then x has studied java.”</a:t>
            </a:r>
          </a:p>
          <a:p>
            <a:r>
              <a:rPr lang="en-US" altLang="en-US" b="1"/>
              <a:t>If S(x) represents the statement that person x is in this class, we see that our statement can be expressed as ∀x(S(x) → J(x)). [Caution! Our statement cannot be expressed as ∀x(S(x) ∧ J(x)) because this statement says that all people are students in this class and have studied java!]</a:t>
            </a:r>
          </a:p>
        </p:txBody>
      </p:sp>
      <p:sp>
        <p:nvSpPr>
          <p:cNvPr id="1218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611E31F-7B44-49DF-9732-39D7E5768B9B}" type="slidenum">
              <a:rPr lang="en-US" altLang="en-US" smtClean="0">
                <a:latin typeface="Abadi" pitchFamily="34" charset="0"/>
              </a:rPr>
              <a:pPr/>
              <a:t>101</a:t>
            </a:fld>
            <a:endParaRPr lang="en-US" altLang="en-US">
              <a:latin typeface="Abadi" pitchFamily="34" charset="0"/>
            </a:endParaRPr>
          </a:p>
        </p:txBody>
      </p:sp>
    </p:spTree>
    <p:extLst>
      <p:ext uri="{BB962C8B-B14F-4D97-AF65-F5344CB8AC3E}">
        <p14:creationId xmlns:p14="http://schemas.microsoft.com/office/powerpoint/2010/main" val="9271965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b="1"/>
              <a:t>if we are interested in people other than those in this class, we look at the statement a little differently. Our statement can be expressed as</a:t>
            </a:r>
          </a:p>
          <a:p>
            <a:r>
              <a:rPr lang="en-US" altLang="en-US" b="1"/>
              <a:t>“There is a person </a:t>
            </a:r>
            <a:r>
              <a:rPr lang="en-US" altLang="en-US" b="1" i="1"/>
              <a:t>x </a:t>
            </a:r>
            <a:r>
              <a:rPr lang="en-US" altLang="en-US" b="1"/>
              <a:t>having the properties that </a:t>
            </a:r>
            <a:r>
              <a:rPr lang="en-US" altLang="en-US" b="1" i="1"/>
              <a:t>x </a:t>
            </a:r>
            <a:r>
              <a:rPr lang="en-US" altLang="en-US" b="1"/>
              <a:t>is a student in this class and </a:t>
            </a:r>
            <a:r>
              <a:rPr lang="en-US" altLang="en-US" b="1" i="1"/>
              <a:t>x </a:t>
            </a:r>
            <a:r>
              <a:rPr lang="en-US" altLang="en-US" b="1"/>
              <a:t>has Studied Java.”</a:t>
            </a:r>
          </a:p>
          <a:p>
            <a:r>
              <a:rPr lang="en-US" altLang="en-US" b="1"/>
              <a:t>In this case, the domain for the variable </a:t>
            </a:r>
            <a:r>
              <a:rPr lang="en-US" altLang="en-US" b="1" i="1"/>
              <a:t>x </a:t>
            </a:r>
            <a:r>
              <a:rPr lang="en-US" altLang="en-US" b="1"/>
              <a:t>consists of all people. We introduce </a:t>
            </a:r>
            <a:r>
              <a:rPr lang="en-US" altLang="en-US" b="1" i="1"/>
              <a:t>S(x) </a:t>
            </a:r>
            <a:r>
              <a:rPr lang="en-US" altLang="en-US" b="1"/>
              <a:t>to represent “</a:t>
            </a:r>
            <a:r>
              <a:rPr lang="en-US" altLang="en-US" b="1" i="1"/>
              <a:t>x </a:t>
            </a:r>
            <a:r>
              <a:rPr lang="en-US" altLang="en-US" b="1"/>
              <a:t>is a student in this class.” Our solution becomes ∃</a:t>
            </a:r>
            <a:r>
              <a:rPr lang="en-US" altLang="en-US" b="1" i="1"/>
              <a:t>x(S(x) </a:t>
            </a:r>
            <a:r>
              <a:rPr lang="en-US" altLang="en-US" b="1"/>
              <a:t>∧ </a:t>
            </a:r>
            <a:r>
              <a:rPr lang="en-US" altLang="en-US" b="1" i="1"/>
              <a:t>J(x)) </a:t>
            </a:r>
            <a:r>
              <a:rPr lang="en-US" altLang="en-US" b="1"/>
              <a:t>[</a:t>
            </a:r>
            <a:r>
              <a:rPr lang="en-US" altLang="en-US" b="1" i="1"/>
              <a:t>Caution! </a:t>
            </a:r>
            <a:r>
              <a:rPr lang="en-US" altLang="en-US" b="1"/>
              <a:t>Our statement cannot be expressed as ∃</a:t>
            </a:r>
            <a:r>
              <a:rPr lang="en-US" altLang="en-US" b="1" i="1"/>
              <a:t>x(S(x) </a:t>
            </a:r>
            <a:r>
              <a:rPr lang="en-US" altLang="en-US" b="1"/>
              <a:t>→ </a:t>
            </a:r>
            <a:r>
              <a:rPr lang="en-US" altLang="en-US" b="1" i="1"/>
              <a:t>J(x))</a:t>
            </a:r>
            <a:r>
              <a:rPr lang="en-US" altLang="en-US" b="1"/>
              <a:t>, which is true when there is someone not</a:t>
            </a:r>
          </a:p>
          <a:p>
            <a:r>
              <a:rPr lang="en-US" altLang="en-US" b="1"/>
              <a:t>in the class because, in that case, for such a person </a:t>
            </a:r>
            <a:r>
              <a:rPr lang="en-US" altLang="en-US" b="1" i="1"/>
              <a:t>x</a:t>
            </a:r>
            <a:r>
              <a:rPr lang="en-US" altLang="en-US" b="1"/>
              <a:t>, </a:t>
            </a:r>
            <a:r>
              <a:rPr lang="en-US" altLang="en-US" b="1" i="1"/>
              <a:t>S(x) </a:t>
            </a:r>
            <a:r>
              <a:rPr lang="en-US" altLang="en-US" b="1"/>
              <a:t>→ </a:t>
            </a:r>
            <a:r>
              <a:rPr lang="en-US" altLang="en-US" b="1" i="1"/>
              <a:t>J(x) </a:t>
            </a:r>
            <a:r>
              <a:rPr lang="en-US" altLang="en-US" b="1"/>
              <a:t>becomes either F→T or F→F, both of which are true.]</a:t>
            </a:r>
          </a:p>
        </p:txBody>
      </p:sp>
      <p:sp>
        <p:nvSpPr>
          <p:cNvPr id="1239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9E6EBAD-E27C-4CE2-962F-5C3A1EF080CF}" type="slidenum">
              <a:rPr lang="en-US" altLang="en-US" smtClean="0">
                <a:latin typeface="Abadi" pitchFamily="34" charset="0"/>
              </a:rPr>
              <a:pPr/>
              <a:t>103</a:t>
            </a:fld>
            <a:endParaRPr lang="en-US" altLang="en-US">
              <a:latin typeface="Abadi" pitchFamily="34" charset="0"/>
            </a:endParaRPr>
          </a:p>
        </p:txBody>
      </p:sp>
    </p:spTree>
    <p:extLst>
      <p:ext uri="{BB962C8B-B14F-4D97-AF65-F5344CB8AC3E}">
        <p14:creationId xmlns:p14="http://schemas.microsoft.com/office/powerpoint/2010/main" val="10456984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269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D83E9D5-75A2-4F86-A22C-5BC31EB48BAB}" type="slidenum">
              <a:rPr lang="en-US" altLang="en-US" smtClean="0">
                <a:latin typeface="Abadi" pitchFamily="34" charset="0"/>
              </a:rPr>
              <a:pPr/>
              <a:t>106</a:t>
            </a:fld>
            <a:endParaRPr lang="en-US" altLang="en-US">
              <a:latin typeface="Abadi" pitchFamily="34" charset="0"/>
            </a:endParaRPr>
          </a:p>
        </p:txBody>
      </p:sp>
    </p:spTree>
    <p:extLst>
      <p:ext uri="{BB962C8B-B14F-4D97-AF65-F5344CB8AC3E}">
        <p14:creationId xmlns:p14="http://schemas.microsoft.com/office/powerpoint/2010/main" val="16849265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290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25837E4-A3F9-4885-9C9E-DB4E897A48E9}" type="slidenum">
              <a:rPr lang="en-US" altLang="en-US" smtClean="0">
                <a:latin typeface="Abadi" pitchFamily="34" charset="0"/>
              </a:rPr>
              <a:pPr/>
              <a:t>107</a:t>
            </a:fld>
            <a:endParaRPr lang="en-US" altLang="en-US">
              <a:latin typeface="Abadi" pitchFamily="34" charset="0"/>
            </a:endParaRPr>
          </a:p>
        </p:txBody>
      </p:sp>
    </p:spTree>
    <p:extLst>
      <p:ext uri="{BB962C8B-B14F-4D97-AF65-F5344CB8AC3E}">
        <p14:creationId xmlns:p14="http://schemas.microsoft.com/office/powerpoint/2010/main" val="13488825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7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577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C20A140-F0F9-48CB-A356-53C160FB7536}" type="slidenum">
              <a:rPr lang="en-US" altLang="en-US" smtClean="0">
                <a:latin typeface="Abadi" pitchFamily="34" charset="0"/>
              </a:rPr>
              <a:pPr/>
              <a:t>134</a:t>
            </a:fld>
            <a:endParaRPr lang="en-US" altLang="en-US">
              <a:latin typeface="Abadi" pitchFamily="34" charset="0"/>
            </a:endParaRPr>
          </a:p>
        </p:txBody>
      </p:sp>
    </p:spTree>
    <p:extLst>
      <p:ext uri="{BB962C8B-B14F-4D97-AF65-F5344CB8AC3E}">
        <p14:creationId xmlns:p14="http://schemas.microsoft.com/office/powerpoint/2010/main" val="2757858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894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38896B0-4675-4ADA-9BB2-D2D1BF19215D}" type="slidenum">
              <a:rPr lang="en-US" altLang="en-US" smtClean="0">
                <a:latin typeface="Abadi" pitchFamily="34" charset="0"/>
              </a:rPr>
              <a:pPr/>
              <a:t>164</a:t>
            </a:fld>
            <a:endParaRPr lang="en-US" altLang="en-US">
              <a:latin typeface="Abadi" pitchFamily="34" charset="0"/>
            </a:endParaRPr>
          </a:p>
        </p:txBody>
      </p:sp>
    </p:spTree>
    <p:extLst>
      <p:ext uri="{BB962C8B-B14F-4D97-AF65-F5344CB8AC3E}">
        <p14:creationId xmlns:p14="http://schemas.microsoft.com/office/powerpoint/2010/main" val="2389472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AA20AF7-A78F-4215-AE92-ACEC767A4C71}" type="slidenum">
              <a:rPr lang="en-US" altLang="en-US" smtClean="0">
                <a:latin typeface="Abadi" pitchFamily="34" charset="0"/>
              </a:rPr>
              <a:pPr>
                <a:spcBef>
                  <a:spcPct val="0"/>
                </a:spcBef>
              </a:pPr>
              <a:t>12</a:t>
            </a:fld>
            <a:endParaRPr lang="en-US" altLang="en-US">
              <a:latin typeface="Abadi" pitchFamily="34" charset="0"/>
            </a:endParaRPr>
          </a:p>
        </p:txBody>
      </p:sp>
      <p:sp>
        <p:nvSpPr>
          <p:cNvPr id="1843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One solution is for Alice and Bob to exchange a digital key, so they both know it, but it's otherwise secret. Alice uses this key to encrypt messages she sends, and Bob reconstructs the original messages by decrypting with the same key. The encrypted messages (ciphertexts) are useless to Eve, who doesn't know the key, and so can't reconstruct the original messages. With a good encryption algorithm, this scheme can work well, but exchanging the key while keeping it secret from Eve is a problem. This really requires a face to face meeting, which is not always practical. </a:t>
            </a:r>
          </a:p>
        </p:txBody>
      </p:sp>
    </p:spTree>
    <p:extLst>
      <p:ext uri="{BB962C8B-B14F-4D97-AF65-F5344CB8AC3E}">
        <p14:creationId xmlns:p14="http://schemas.microsoft.com/office/powerpoint/2010/main" val="1361608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1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211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DD69946-D495-466D-9CE5-62D787AE449E}" type="slidenum">
              <a:rPr lang="en-US" altLang="en-US" smtClean="0">
                <a:latin typeface="Abadi" pitchFamily="34" charset="0"/>
              </a:rPr>
              <a:pPr/>
              <a:t>194</a:t>
            </a:fld>
            <a:endParaRPr lang="en-US" altLang="en-US">
              <a:latin typeface="Abadi" pitchFamily="34" charset="0"/>
            </a:endParaRPr>
          </a:p>
        </p:txBody>
      </p:sp>
    </p:spTree>
    <p:extLst>
      <p:ext uri="{BB962C8B-B14F-4D97-AF65-F5344CB8AC3E}">
        <p14:creationId xmlns:p14="http://schemas.microsoft.com/office/powerpoint/2010/main" val="25911036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47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447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F88B757-BDF2-44A2-9618-820BBF23DC92}" type="slidenum">
              <a:rPr lang="en-US" altLang="en-US" smtClean="0">
                <a:latin typeface="Abadi" pitchFamily="34" charset="0"/>
              </a:rPr>
              <a:pPr/>
              <a:t>215</a:t>
            </a:fld>
            <a:endParaRPr lang="en-US" altLang="en-US">
              <a:latin typeface="Abadi" pitchFamily="34" charset="0"/>
            </a:endParaRPr>
          </a:p>
        </p:txBody>
      </p:sp>
    </p:spTree>
    <p:extLst>
      <p:ext uri="{BB962C8B-B14F-4D97-AF65-F5344CB8AC3E}">
        <p14:creationId xmlns:p14="http://schemas.microsoft.com/office/powerpoint/2010/main" val="16312011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67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467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279DB28-529C-4C03-82E3-B59FF1932112}" type="slidenum">
              <a:rPr lang="en-US" altLang="en-US" smtClean="0">
                <a:latin typeface="Abadi" pitchFamily="34" charset="0"/>
              </a:rPr>
              <a:pPr/>
              <a:t>216</a:t>
            </a:fld>
            <a:endParaRPr lang="en-US" altLang="en-US">
              <a:latin typeface="Abadi" pitchFamily="34" charset="0"/>
            </a:endParaRPr>
          </a:p>
        </p:txBody>
      </p:sp>
    </p:spTree>
    <p:extLst>
      <p:ext uri="{BB962C8B-B14F-4D97-AF65-F5344CB8AC3E}">
        <p14:creationId xmlns:p14="http://schemas.microsoft.com/office/powerpoint/2010/main" val="12493533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8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488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65CF251-F7A6-4870-8805-893BA073716C}" type="slidenum">
              <a:rPr lang="en-US" altLang="en-US" smtClean="0">
                <a:latin typeface="Abadi" pitchFamily="34" charset="0"/>
              </a:rPr>
              <a:pPr/>
              <a:t>217</a:t>
            </a:fld>
            <a:endParaRPr lang="en-US" altLang="en-US">
              <a:latin typeface="Abadi" pitchFamily="34" charset="0"/>
            </a:endParaRPr>
          </a:p>
        </p:txBody>
      </p:sp>
    </p:spTree>
    <p:extLst>
      <p:ext uri="{BB962C8B-B14F-4D97-AF65-F5344CB8AC3E}">
        <p14:creationId xmlns:p14="http://schemas.microsoft.com/office/powerpoint/2010/main" val="4113082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6CBC770-7ACA-4056-A691-2917F5CDFDE4}" type="slidenum">
              <a:rPr lang="en-US" altLang="en-US" smtClean="0">
                <a:latin typeface="Abadi" pitchFamily="34" charset="0"/>
              </a:rPr>
              <a:pPr>
                <a:spcBef>
                  <a:spcPct val="0"/>
                </a:spcBef>
              </a:pPr>
              <a:t>13</a:t>
            </a:fld>
            <a:endParaRPr lang="en-US" altLang="en-US">
              <a:latin typeface="Abadi" pitchFamily="34" charset="0"/>
            </a:endParaRPr>
          </a:p>
        </p:txBody>
      </p:sp>
      <p:sp>
        <p:nvSpPr>
          <p:cNvPr id="2048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3671085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CE1A971-8030-40DF-95D1-FEB662709ADD}" type="slidenum">
              <a:rPr lang="en-US" altLang="en-US" smtClean="0">
                <a:latin typeface="Abadi" pitchFamily="34" charset="0"/>
              </a:rPr>
              <a:pPr>
                <a:spcBef>
                  <a:spcPct val="0"/>
                </a:spcBef>
              </a:pPr>
              <a:t>14</a:t>
            </a:fld>
            <a:endParaRPr lang="en-US" altLang="en-US">
              <a:latin typeface="Abadi" pitchFamily="34" charset="0"/>
            </a:endParaRPr>
          </a:p>
        </p:txBody>
      </p:sp>
      <p:sp>
        <p:nvSpPr>
          <p:cNvPr id="2253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3027553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EC8690D-C111-491A-B8E7-425D52414D38}" type="slidenum">
              <a:rPr lang="en-US" altLang="en-US" smtClean="0">
                <a:latin typeface="Abadi" pitchFamily="34" charset="0"/>
              </a:rPr>
              <a:pPr>
                <a:spcBef>
                  <a:spcPct val="0"/>
                </a:spcBef>
              </a:pPr>
              <a:t>15</a:t>
            </a:fld>
            <a:endParaRPr lang="en-US" altLang="en-US">
              <a:latin typeface="Abadi" pitchFamily="34" charset="0"/>
            </a:endParaRPr>
          </a:p>
        </p:txBody>
      </p:sp>
      <p:sp>
        <p:nvSpPr>
          <p:cNvPr id="2457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1858249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E06C935-8695-41C9-B9F4-95D965A598DD}" type="slidenum">
              <a:rPr lang="en-US" altLang="en-US" smtClean="0">
                <a:latin typeface="Abadi" pitchFamily="34" charset="0"/>
              </a:rPr>
              <a:pPr>
                <a:spcBef>
                  <a:spcPct val="0"/>
                </a:spcBef>
              </a:pPr>
              <a:t>16</a:t>
            </a:fld>
            <a:endParaRPr lang="en-US" altLang="en-US">
              <a:latin typeface="Abadi" pitchFamily="34" charset="0"/>
            </a:endParaRPr>
          </a:p>
        </p:txBody>
      </p:sp>
      <p:sp>
        <p:nvSpPr>
          <p:cNvPr id="2662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4054176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5E30AA2-B95B-4EA5-95E1-18013D47165F}" type="slidenum">
              <a:rPr lang="en-US" altLang="en-US" smtClean="0">
                <a:latin typeface="Abadi" pitchFamily="34" charset="0"/>
              </a:rPr>
              <a:pPr>
                <a:spcBef>
                  <a:spcPct val="0"/>
                </a:spcBef>
              </a:pPr>
              <a:t>17</a:t>
            </a:fld>
            <a:endParaRPr lang="en-US" altLang="en-US">
              <a:latin typeface="Abadi" pitchFamily="34" charset="0"/>
            </a:endParaRPr>
          </a:p>
        </p:txBody>
      </p:sp>
      <p:sp>
        <p:nvSpPr>
          <p:cNvPr id="2867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573013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ODD 1, 3, 5, 7</a:t>
            </a:r>
          </a:p>
          <a:p>
            <a:r>
              <a:rPr lang="en-US" altLang="en-US"/>
              <a:t>Even 2, 4, 6, 8</a:t>
            </a:r>
          </a:p>
        </p:txBody>
      </p:sp>
      <p:sp>
        <p:nvSpPr>
          <p:cNvPr id="604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EDA53FD-B129-470E-80A4-FA3806B6B695}" type="slidenum">
              <a:rPr lang="en-US" altLang="en-US" smtClean="0">
                <a:latin typeface="Abadi" pitchFamily="34" charset="0"/>
              </a:rPr>
              <a:pPr/>
              <a:t>47</a:t>
            </a:fld>
            <a:endParaRPr lang="en-US" altLang="en-US">
              <a:latin typeface="Abadi" pitchFamily="34" charset="0"/>
            </a:endParaRPr>
          </a:p>
        </p:txBody>
      </p:sp>
    </p:spTree>
    <p:extLst>
      <p:ext uri="{BB962C8B-B14F-4D97-AF65-F5344CB8AC3E}">
        <p14:creationId xmlns:p14="http://schemas.microsoft.com/office/powerpoint/2010/main" val="30837191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86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FAD6A16-39BA-4C1B-AE57-CCEF30296CE1}" type="slidenum">
              <a:rPr lang="en-US" altLang="en-US" smtClean="0">
                <a:latin typeface="Abadi" pitchFamily="34" charset="0"/>
              </a:rPr>
              <a:pPr/>
              <a:t>54</a:t>
            </a:fld>
            <a:endParaRPr lang="en-US" altLang="en-US">
              <a:latin typeface="Abadi" pitchFamily="34" charset="0"/>
            </a:endParaRPr>
          </a:p>
        </p:txBody>
      </p:sp>
    </p:spTree>
    <p:extLst>
      <p:ext uri="{BB962C8B-B14F-4D97-AF65-F5344CB8AC3E}">
        <p14:creationId xmlns:p14="http://schemas.microsoft.com/office/powerpoint/2010/main" val="1848815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1658938" y="1600200"/>
            <a:ext cx="6837362" cy="3200400"/>
            <a:chOff x="1045" y="1008"/>
            <a:chExt cx="4307" cy="2016"/>
          </a:xfrm>
        </p:grpSpPr>
        <p:sp>
          <p:nvSpPr>
            <p:cNvPr id="5" name="Oval 3"/>
            <p:cNvSpPr>
              <a:spLocks noChangeArrowheads="1"/>
            </p:cNvSpPr>
            <p:nvPr/>
          </p:nvSpPr>
          <p:spPr bwMode="hidden">
            <a:xfrm flipH="1">
              <a:off x="4392" y="1008"/>
              <a:ext cx="960" cy="96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sp>
          <p:nvSpPr>
            <p:cNvPr id="6" name="Oval 4"/>
            <p:cNvSpPr>
              <a:spLocks noChangeArrowheads="1"/>
            </p:cNvSpPr>
            <p:nvPr/>
          </p:nvSpPr>
          <p:spPr bwMode="hidden">
            <a:xfrm flipH="1">
              <a:off x="3264" y="1008"/>
              <a:ext cx="960" cy="96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sp>
          <p:nvSpPr>
            <p:cNvPr id="7" name="Oval 5"/>
            <p:cNvSpPr>
              <a:spLocks noChangeArrowheads="1"/>
            </p:cNvSpPr>
            <p:nvPr/>
          </p:nvSpPr>
          <p:spPr bwMode="hidden">
            <a:xfrm flipH="1">
              <a:off x="2136" y="1008"/>
              <a:ext cx="960" cy="960"/>
            </a:xfrm>
            <a:prstGeom prst="ellipse">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sp>
          <p:nvSpPr>
            <p:cNvPr id="8" name="Oval 6"/>
            <p:cNvSpPr>
              <a:spLocks noChangeArrowheads="1"/>
            </p:cNvSpPr>
            <p:nvPr/>
          </p:nvSpPr>
          <p:spPr bwMode="hidden">
            <a:xfrm flipH="1">
              <a:off x="2136" y="2064"/>
              <a:ext cx="960" cy="960"/>
            </a:xfrm>
            <a:prstGeom prst="ellipse">
              <a:avLst/>
            </a:prstGeom>
            <a:solidFill>
              <a:schemeClr val="accent2"/>
            </a:soli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sp>
          <p:nvSpPr>
            <p:cNvPr id="9" name="Oval 7"/>
            <p:cNvSpPr>
              <a:spLocks noChangeArrowheads="1"/>
            </p:cNvSpPr>
            <p:nvPr/>
          </p:nvSpPr>
          <p:spPr bwMode="hidden">
            <a:xfrm flipH="1">
              <a:off x="1045" y="2064"/>
              <a:ext cx="960" cy="96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sp>
          <p:nvSpPr>
            <p:cNvPr id="10" name="Oval 8"/>
            <p:cNvSpPr>
              <a:spLocks noChangeArrowheads="1"/>
            </p:cNvSpPr>
            <p:nvPr/>
          </p:nvSpPr>
          <p:spPr bwMode="hidden">
            <a:xfrm flipH="1">
              <a:off x="4392" y="2064"/>
              <a:ext cx="960" cy="960"/>
            </a:xfrm>
            <a:prstGeom prst="ellipse">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grpSp>
      <p:sp>
        <p:nvSpPr>
          <p:cNvPr id="9228" name="Rectangle 12"/>
          <p:cNvSpPr>
            <a:spLocks noGrp="1" noChangeArrowheads="1"/>
          </p:cNvSpPr>
          <p:nvPr>
            <p:ph type="ctrTitle"/>
          </p:nvPr>
        </p:nvSpPr>
        <p:spPr>
          <a:xfrm>
            <a:off x="685800" y="1219200"/>
            <a:ext cx="7772400" cy="1933575"/>
          </a:xfrm>
        </p:spPr>
        <p:txBody>
          <a:bodyPr anchor="b"/>
          <a:lstStyle>
            <a:lvl1pPr algn="r">
              <a:defRPr sz="4400"/>
            </a:lvl1pPr>
          </a:lstStyle>
          <a:p>
            <a:r>
              <a:rPr lang="en-US"/>
              <a:t>Click to edit Master title style</a:t>
            </a:r>
          </a:p>
        </p:txBody>
      </p:sp>
      <p:sp>
        <p:nvSpPr>
          <p:cNvPr id="9229" name="Rectangle 13"/>
          <p:cNvSpPr>
            <a:spLocks noGrp="1" noChangeArrowheads="1"/>
          </p:cNvSpPr>
          <p:nvPr>
            <p:ph type="subTitle" idx="1"/>
          </p:nvPr>
        </p:nvSpPr>
        <p:spPr>
          <a:xfrm>
            <a:off x="2057400" y="3505200"/>
            <a:ext cx="6400800" cy="1752600"/>
          </a:xfrm>
        </p:spPr>
        <p:txBody>
          <a:bodyPr/>
          <a:lstStyle>
            <a:lvl1pPr marL="0" indent="0" algn="r">
              <a:buFont typeface="Wingdings" pitchFamily="2" charset="2"/>
              <a:buNone/>
              <a:defRPr/>
            </a:lvl1pPr>
          </a:lstStyle>
          <a:p>
            <a:r>
              <a:rPr lang="en-US"/>
              <a:t>Click to edit Master subtitle style</a:t>
            </a:r>
          </a:p>
        </p:txBody>
      </p:sp>
      <p:sp>
        <p:nvSpPr>
          <p:cNvPr id="11" name="Rectangle 9"/>
          <p:cNvSpPr>
            <a:spLocks noGrp="1" noChangeArrowheads="1"/>
          </p:cNvSpPr>
          <p:nvPr>
            <p:ph type="dt" sz="half" idx="10"/>
          </p:nvPr>
        </p:nvSpPr>
        <p:spPr/>
        <p:txBody>
          <a:bodyPr/>
          <a:lstStyle>
            <a:lvl1pPr>
              <a:defRPr/>
            </a:lvl1pPr>
          </a:lstStyle>
          <a:p>
            <a:pPr>
              <a:defRPr/>
            </a:pPr>
            <a:endParaRPr lang="en-US"/>
          </a:p>
        </p:txBody>
      </p:sp>
      <p:sp>
        <p:nvSpPr>
          <p:cNvPr id="12" name="Rectangle 10"/>
          <p:cNvSpPr>
            <a:spLocks noGrp="1" noChangeArrowheads="1"/>
          </p:cNvSpPr>
          <p:nvPr>
            <p:ph type="ftr" sz="quarter" idx="11"/>
          </p:nvPr>
        </p:nvSpPr>
        <p:spPr/>
        <p:txBody>
          <a:bodyPr/>
          <a:lstStyle>
            <a:lvl1pPr>
              <a:defRPr/>
            </a:lvl1pPr>
          </a:lstStyle>
          <a:p>
            <a:pPr>
              <a:defRPr/>
            </a:pPr>
            <a:endParaRPr lang="en-US"/>
          </a:p>
        </p:txBody>
      </p:sp>
      <p:sp>
        <p:nvSpPr>
          <p:cNvPr id="13" name="Rectangle 11"/>
          <p:cNvSpPr>
            <a:spLocks noGrp="1" noChangeArrowheads="1"/>
          </p:cNvSpPr>
          <p:nvPr>
            <p:ph type="sldNum" sz="quarter" idx="12"/>
          </p:nvPr>
        </p:nvSpPr>
        <p:spPr/>
        <p:txBody>
          <a:bodyPr/>
          <a:lstStyle>
            <a:lvl1pPr>
              <a:defRPr/>
            </a:lvl1pPr>
          </a:lstStyle>
          <a:p>
            <a:pPr>
              <a:defRPr/>
            </a:pPr>
            <a:fld id="{ED0DF4C6-4B06-4E12-B45B-A8E16D68E8AE}" type="slidenum">
              <a:rPr lang="en-US" altLang="en-US"/>
              <a:pPr>
                <a:defRPr/>
              </a:pPr>
              <a:t>‹#›</a:t>
            </a:fld>
            <a:endParaRPr lang="en-US" altLang="en-US"/>
          </a:p>
        </p:txBody>
      </p:sp>
    </p:spTree>
    <p:extLst>
      <p:ext uri="{BB962C8B-B14F-4D97-AF65-F5344CB8AC3E}">
        <p14:creationId xmlns:p14="http://schemas.microsoft.com/office/powerpoint/2010/main" val="1051250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dt" sz="half" idx="10"/>
          </p:nvPr>
        </p:nvSpPr>
        <p:spPr>
          <a:ln/>
        </p:spPr>
        <p:txBody>
          <a:bodyPr/>
          <a:lstStyle>
            <a:lvl1pPr>
              <a:defRPr/>
            </a:lvl1pPr>
          </a:lstStyle>
          <a:p>
            <a:pPr>
              <a:defRPr/>
            </a:pPr>
            <a:endParaRPr lang="en-US"/>
          </a:p>
        </p:txBody>
      </p:sp>
      <p:sp>
        <p:nvSpPr>
          <p:cNvPr id="5" name="Rectangle 10"/>
          <p:cNvSpPr>
            <a:spLocks noGrp="1" noChangeArrowheads="1"/>
          </p:cNvSpPr>
          <p:nvPr>
            <p:ph type="ftr" sz="quarter" idx="11"/>
          </p:nvPr>
        </p:nvSpPr>
        <p:spPr>
          <a:ln/>
        </p:spPr>
        <p:txBody>
          <a:bodyPr/>
          <a:lstStyle>
            <a:lvl1pPr>
              <a:defRPr/>
            </a:lvl1pPr>
          </a:lstStyle>
          <a:p>
            <a:pPr>
              <a:defRPr/>
            </a:pPr>
            <a:endParaRPr lang="en-US"/>
          </a:p>
        </p:txBody>
      </p:sp>
      <p:sp>
        <p:nvSpPr>
          <p:cNvPr id="6" name="Rectangle 11"/>
          <p:cNvSpPr>
            <a:spLocks noGrp="1" noChangeArrowheads="1"/>
          </p:cNvSpPr>
          <p:nvPr>
            <p:ph type="sldNum" sz="quarter" idx="12"/>
          </p:nvPr>
        </p:nvSpPr>
        <p:spPr>
          <a:ln/>
        </p:spPr>
        <p:txBody>
          <a:bodyPr/>
          <a:lstStyle>
            <a:lvl1pPr>
              <a:defRPr/>
            </a:lvl1pPr>
          </a:lstStyle>
          <a:p>
            <a:pPr>
              <a:defRPr/>
            </a:pPr>
            <a:fld id="{F02B3E3E-82DF-486D-9DF0-5D760BA23D56}" type="slidenum">
              <a:rPr lang="en-US" altLang="en-US"/>
              <a:pPr>
                <a:defRPr/>
              </a:pPr>
              <a:t>‹#›</a:t>
            </a:fld>
            <a:endParaRPr lang="en-US" altLang="en-US" dirty="0"/>
          </a:p>
        </p:txBody>
      </p:sp>
    </p:spTree>
    <p:extLst>
      <p:ext uri="{BB962C8B-B14F-4D97-AF65-F5344CB8AC3E}">
        <p14:creationId xmlns:p14="http://schemas.microsoft.com/office/powerpoint/2010/main" val="802041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62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62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dt" sz="half" idx="10"/>
          </p:nvPr>
        </p:nvSpPr>
        <p:spPr>
          <a:ln/>
        </p:spPr>
        <p:txBody>
          <a:bodyPr/>
          <a:lstStyle>
            <a:lvl1pPr>
              <a:defRPr/>
            </a:lvl1pPr>
          </a:lstStyle>
          <a:p>
            <a:pPr>
              <a:defRPr/>
            </a:pPr>
            <a:endParaRPr lang="en-US"/>
          </a:p>
        </p:txBody>
      </p:sp>
      <p:sp>
        <p:nvSpPr>
          <p:cNvPr id="5" name="Rectangle 10"/>
          <p:cNvSpPr>
            <a:spLocks noGrp="1" noChangeArrowheads="1"/>
          </p:cNvSpPr>
          <p:nvPr>
            <p:ph type="ftr" sz="quarter" idx="11"/>
          </p:nvPr>
        </p:nvSpPr>
        <p:spPr>
          <a:ln/>
        </p:spPr>
        <p:txBody>
          <a:bodyPr/>
          <a:lstStyle>
            <a:lvl1pPr>
              <a:defRPr/>
            </a:lvl1pPr>
          </a:lstStyle>
          <a:p>
            <a:pPr>
              <a:defRPr/>
            </a:pPr>
            <a:endParaRPr lang="en-US"/>
          </a:p>
        </p:txBody>
      </p:sp>
      <p:sp>
        <p:nvSpPr>
          <p:cNvPr id="6" name="Rectangle 11"/>
          <p:cNvSpPr>
            <a:spLocks noGrp="1" noChangeArrowheads="1"/>
          </p:cNvSpPr>
          <p:nvPr>
            <p:ph type="sldNum" sz="quarter" idx="12"/>
          </p:nvPr>
        </p:nvSpPr>
        <p:spPr>
          <a:ln/>
        </p:spPr>
        <p:txBody>
          <a:bodyPr/>
          <a:lstStyle>
            <a:lvl1pPr>
              <a:defRPr/>
            </a:lvl1pPr>
          </a:lstStyle>
          <a:p>
            <a:pPr>
              <a:defRPr/>
            </a:pPr>
            <a:fld id="{0C69375C-04BD-4675-BCD8-F285E5EF57BD}" type="slidenum">
              <a:rPr lang="en-US" altLang="en-US"/>
              <a:pPr>
                <a:defRPr/>
              </a:pPr>
              <a:t>‹#›</a:t>
            </a:fld>
            <a:endParaRPr lang="en-US" altLang="en-US" dirty="0"/>
          </a:p>
        </p:txBody>
      </p:sp>
    </p:spTree>
    <p:extLst>
      <p:ext uri="{BB962C8B-B14F-4D97-AF65-F5344CB8AC3E}">
        <p14:creationId xmlns:p14="http://schemas.microsoft.com/office/powerpoint/2010/main" val="20488882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9"/>
          <p:cNvSpPr>
            <a:spLocks noGrp="1" noChangeArrowheads="1"/>
          </p:cNvSpPr>
          <p:nvPr>
            <p:ph type="dt" sz="half" idx="10"/>
          </p:nvPr>
        </p:nvSpPr>
        <p:spPr>
          <a:ln/>
        </p:spPr>
        <p:txBody>
          <a:bodyPr/>
          <a:lstStyle>
            <a:lvl1pPr>
              <a:defRPr/>
            </a:lvl1pPr>
          </a:lstStyle>
          <a:p>
            <a:pPr>
              <a:defRPr/>
            </a:pPr>
            <a:endParaRPr lang="en-US"/>
          </a:p>
        </p:txBody>
      </p:sp>
      <p:sp>
        <p:nvSpPr>
          <p:cNvPr id="6" name="Rectangle 10"/>
          <p:cNvSpPr>
            <a:spLocks noGrp="1" noChangeArrowheads="1"/>
          </p:cNvSpPr>
          <p:nvPr>
            <p:ph type="ftr" sz="quarter" idx="11"/>
          </p:nvPr>
        </p:nvSpPr>
        <p:spPr>
          <a:ln/>
        </p:spPr>
        <p:txBody>
          <a:bodyPr/>
          <a:lstStyle>
            <a:lvl1pPr>
              <a:defRPr/>
            </a:lvl1pPr>
          </a:lstStyle>
          <a:p>
            <a:pPr>
              <a:defRPr/>
            </a:pPr>
            <a:endParaRPr lang="en-US"/>
          </a:p>
        </p:txBody>
      </p:sp>
      <p:sp>
        <p:nvSpPr>
          <p:cNvPr id="7" name="Rectangle 11"/>
          <p:cNvSpPr>
            <a:spLocks noGrp="1" noChangeArrowheads="1"/>
          </p:cNvSpPr>
          <p:nvPr>
            <p:ph type="sldNum" sz="quarter" idx="12"/>
          </p:nvPr>
        </p:nvSpPr>
        <p:spPr>
          <a:ln/>
        </p:spPr>
        <p:txBody>
          <a:bodyPr/>
          <a:lstStyle>
            <a:lvl1pPr>
              <a:defRPr/>
            </a:lvl1pPr>
          </a:lstStyle>
          <a:p>
            <a:pPr>
              <a:defRPr/>
            </a:pPr>
            <a:fld id="{4B8C80D2-1E79-40C6-B367-42910EE112AD}" type="slidenum">
              <a:rPr lang="en-US" altLang="en-US"/>
              <a:pPr>
                <a:defRPr/>
              </a:pPr>
              <a:t>‹#›</a:t>
            </a:fld>
            <a:endParaRPr lang="en-US" altLang="en-US" dirty="0"/>
          </a:p>
        </p:txBody>
      </p:sp>
    </p:spTree>
    <p:extLst>
      <p:ext uri="{BB962C8B-B14F-4D97-AF65-F5344CB8AC3E}">
        <p14:creationId xmlns:p14="http://schemas.microsoft.com/office/powerpoint/2010/main" val="3014211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9"/>
          <p:cNvSpPr>
            <a:spLocks noGrp="1" noChangeArrowheads="1"/>
          </p:cNvSpPr>
          <p:nvPr>
            <p:ph type="dt" sz="half" idx="10"/>
          </p:nvPr>
        </p:nvSpPr>
        <p:spPr>
          <a:ln/>
        </p:spPr>
        <p:txBody>
          <a:bodyPr/>
          <a:lstStyle>
            <a:lvl1pPr>
              <a:defRPr/>
            </a:lvl1pPr>
          </a:lstStyle>
          <a:p>
            <a:pPr>
              <a:defRPr/>
            </a:pPr>
            <a:endParaRPr lang="en-US"/>
          </a:p>
        </p:txBody>
      </p:sp>
      <p:sp>
        <p:nvSpPr>
          <p:cNvPr id="8" name="Rectangle 10"/>
          <p:cNvSpPr>
            <a:spLocks noGrp="1" noChangeArrowheads="1"/>
          </p:cNvSpPr>
          <p:nvPr>
            <p:ph type="ftr" sz="quarter" idx="11"/>
          </p:nvPr>
        </p:nvSpPr>
        <p:spPr>
          <a:ln/>
        </p:spPr>
        <p:txBody>
          <a:bodyPr/>
          <a:lstStyle>
            <a:lvl1pPr>
              <a:defRPr/>
            </a:lvl1pPr>
          </a:lstStyle>
          <a:p>
            <a:pPr>
              <a:defRPr/>
            </a:pPr>
            <a:endParaRPr lang="en-US"/>
          </a:p>
        </p:txBody>
      </p:sp>
      <p:sp>
        <p:nvSpPr>
          <p:cNvPr id="9" name="Rectangle 11"/>
          <p:cNvSpPr>
            <a:spLocks noGrp="1" noChangeArrowheads="1"/>
          </p:cNvSpPr>
          <p:nvPr>
            <p:ph type="sldNum" sz="quarter" idx="12"/>
          </p:nvPr>
        </p:nvSpPr>
        <p:spPr>
          <a:ln/>
        </p:spPr>
        <p:txBody>
          <a:bodyPr/>
          <a:lstStyle>
            <a:lvl1pPr>
              <a:defRPr/>
            </a:lvl1pPr>
          </a:lstStyle>
          <a:p>
            <a:pPr>
              <a:defRPr/>
            </a:pPr>
            <a:fld id="{4E2D20BB-6840-4825-A58A-B934E31A4F4B}" type="slidenum">
              <a:rPr lang="en-US" altLang="en-US"/>
              <a:pPr>
                <a:defRPr/>
              </a:pPr>
              <a:t>‹#›</a:t>
            </a:fld>
            <a:endParaRPr lang="en-US" altLang="en-US" dirty="0"/>
          </a:p>
        </p:txBody>
      </p:sp>
    </p:spTree>
    <p:extLst>
      <p:ext uri="{BB962C8B-B14F-4D97-AF65-F5344CB8AC3E}">
        <p14:creationId xmlns:p14="http://schemas.microsoft.com/office/powerpoint/2010/main" val="20249555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9"/>
          <p:cNvSpPr>
            <a:spLocks noGrp="1" noChangeArrowheads="1"/>
          </p:cNvSpPr>
          <p:nvPr>
            <p:ph type="dt" sz="half" idx="10"/>
          </p:nvPr>
        </p:nvSpPr>
        <p:spPr>
          <a:ln/>
        </p:spPr>
        <p:txBody>
          <a:bodyPr/>
          <a:lstStyle>
            <a:lvl1pPr>
              <a:defRPr/>
            </a:lvl1pPr>
          </a:lstStyle>
          <a:p>
            <a:pPr>
              <a:defRPr/>
            </a:pPr>
            <a:endParaRPr lang="en-US"/>
          </a:p>
        </p:txBody>
      </p:sp>
      <p:sp>
        <p:nvSpPr>
          <p:cNvPr id="7" name="Rectangle 10"/>
          <p:cNvSpPr>
            <a:spLocks noGrp="1" noChangeArrowheads="1"/>
          </p:cNvSpPr>
          <p:nvPr>
            <p:ph type="ftr" sz="quarter" idx="11"/>
          </p:nvPr>
        </p:nvSpPr>
        <p:spPr>
          <a:ln/>
        </p:spPr>
        <p:txBody>
          <a:bodyPr/>
          <a:lstStyle>
            <a:lvl1pPr>
              <a:defRPr/>
            </a:lvl1pPr>
          </a:lstStyle>
          <a:p>
            <a:pPr>
              <a:defRPr/>
            </a:pPr>
            <a:endParaRPr lang="en-US"/>
          </a:p>
        </p:txBody>
      </p:sp>
      <p:sp>
        <p:nvSpPr>
          <p:cNvPr id="8" name="Rectangle 11"/>
          <p:cNvSpPr>
            <a:spLocks noGrp="1" noChangeArrowheads="1"/>
          </p:cNvSpPr>
          <p:nvPr>
            <p:ph type="sldNum" sz="quarter" idx="12"/>
          </p:nvPr>
        </p:nvSpPr>
        <p:spPr>
          <a:ln/>
        </p:spPr>
        <p:txBody>
          <a:bodyPr/>
          <a:lstStyle>
            <a:lvl1pPr>
              <a:defRPr/>
            </a:lvl1pPr>
          </a:lstStyle>
          <a:p>
            <a:pPr>
              <a:defRPr/>
            </a:pPr>
            <a:fld id="{5BC13FC0-8D2E-408A-B1B6-2E6BE6BDF2FF}" type="slidenum">
              <a:rPr lang="en-US" altLang="en-US"/>
              <a:pPr>
                <a:defRPr/>
              </a:pPr>
              <a:t>‹#›</a:t>
            </a:fld>
            <a:endParaRPr lang="en-US" altLang="en-US" dirty="0"/>
          </a:p>
        </p:txBody>
      </p:sp>
    </p:spTree>
    <p:extLst>
      <p:ext uri="{BB962C8B-B14F-4D97-AF65-F5344CB8AC3E}">
        <p14:creationId xmlns:p14="http://schemas.microsoft.com/office/powerpoint/2010/main" val="6139113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3D15220D-0BB5-4C71-B862-812B075D02FE}" type="datetimeFigureOut">
              <a:rPr lang="en-US" smtClean="0"/>
              <a:pPr/>
              <a:t>9/14/2019</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207544110"/>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pPr/>
              <a:t>9/14/2019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19080142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3D15220D-0BB5-4C71-B862-812B075D02FE}" type="datetimeFigureOut">
              <a:rPr lang="en-US" smtClean="0"/>
              <a:pPr/>
              <a:t>9/14/2019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2144524766"/>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3D15220D-0BB5-4C71-B862-812B075D02FE}" type="datetimeFigureOut">
              <a:rPr lang="en-US" smtClean="0"/>
              <a:pPr/>
              <a:t>9/14/2019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42771720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3D15220D-0BB5-4C71-B862-812B075D02FE}" type="datetimeFigureOut">
              <a:rPr lang="en-US" smtClean="0"/>
              <a:pPr/>
              <a:t>9/14/2019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2550162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dt" sz="half" idx="10"/>
          </p:nvPr>
        </p:nvSpPr>
        <p:spPr>
          <a:ln/>
        </p:spPr>
        <p:txBody>
          <a:bodyPr/>
          <a:lstStyle>
            <a:lvl1pPr>
              <a:defRPr/>
            </a:lvl1pPr>
          </a:lstStyle>
          <a:p>
            <a:pPr>
              <a:defRPr/>
            </a:pPr>
            <a:endParaRPr lang="en-US"/>
          </a:p>
        </p:txBody>
      </p:sp>
      <p:sp>
        <p:nvSpPr>
          <p:cNvPr id="5" name="Rectangle 10"/>
          <p:cNvSpPr>
            <a:spLocks noGrp="1" noChangeArrowheads="1"/>
          </p:cNvSpPr>
          <p:nvPr>
            <p:ph type="ftr" sz="quarter" idx="11"/>
          </p:nvPr>
        </p:nvSpPr>
        <p:spPr>
          <a:ln/>
        </p:spPr>
        <p:txBody>
          <a:bodyPr/>
          <a:lstStyle>
            <a:lvl1pPr>
              <a:defRPr/>
            </a:lvl1pPr>
          </a:lstStyle>
          <a:p>
            <a:pPr>
              <a:defRPr/>
            </a:pPr>
            <a:endParaRPr lang="en-US"/>
          </a:p>
        </p:txBody>
      </p:sp>
      <p:sp>
        <p:nvSpPr>
          <p:cNvPr id="6" name="Rectangle 11"/>
          <p:cNvSpPr>
            <a:spLocks noGrp="1" noChangeArrowheads="1"/>
          </p:cNvSpPr>
          <p:nvPr>
            <p:ph type="sldNum" sz="quarter" idx="12"/>
          </p:nvPr>
        </p:nvSpPr>
        <p:spPr>
          <a:ln/>
        </p:spPr>
        <p:txBody>
          <a:bodyPr/>
          <a:lstStyle>
            <a:lvl1pPr>
              <a:defRPr/>
            </a:lvl1pPr>
          </a:lstStyle>
          <a:p>
            <a:pPr>
              <a:defRPr/>
            </a:pPr>
            <a:fld id="{C29B3ADA-7D94-4387-ADFB-C9ECA51860E3}" type="slidenum">
              <a:rPr lang="en-US" altLang="en-US"/>
              <a:pPr>
                <a:defRPr/>
              </a:pPr>
              <a:t>‹#›</a:t>
            </a:fld>
            <a:endParaRPr lang="en-US" altLang="en-US" dirty="0"/>
          </a:p>
        </p:txBody>
      </p:sp>
    </p:spTree>
    <p:extLst>
      <p:ext uri="{BB962C8B-B14F-4D97-AF65-F5344CB8AC3E}">
        <p14:creationId xmlns:p14="http://schemas.microsoft.com/office/powerpoint/2010/main" val="1580852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3D15220D-0BB5-4C71-B862-812B075D02FE}" type="datetimeFigureOut">
              <a:rPr lang="en-US" smtClean="0"/>
              <a:pPr/>
              <a:t>9/14/2019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11650466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15220D-0BB5-4C71-B862-812B075D02FE}" type="datetimeFigureOut">
              <a:rPr lang="en-US" smtClean="0"/>
              <a:pPr/>
              <a:t>9/14/2019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8227331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3D15220D-0BB5-4C71-B862-812B075D02FE}" type="datetimeFigureOut">
              <a:rPr lang="en-US" smtClean="0"/>
              <a:pPr/>
              <a:t>9/14/2019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5584341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3D15220D-0BB5-4C71-B862-812B075D02FE}" type="datetimeFigureOut">
              <a:rPr lang="en-US" smtClean="0"/>
              <a:pPr/>
              <a:t>9/14/2019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9CA217EF-0505-4C33-BB20-8A8DF2039023}"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extLst>
      <p:ext uri="{BB962C8B-B14F-4D97-AF65-F5344CB8AC3E}">
        <p14:creationId xmlns:p14="http://schemas.microsoft.com/office/powerpoint/2010/main" val="7730028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pPr/>
              <a:t>9/14/2019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31125631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pPr/>
              <a:t>9/14/2019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637134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9"/>
          <p:cNvSpPr>
            <a:spLocks noGrp="1" noChangeArrowheads="1"/>
          </p:cNvSpPr>
          <p:nvPr>
            <p:ph type="dt" sz="half" idx="10"/>
          </p:nvPr>
        </p:nvSpPr>
        <p:spPr>
          <a:ln/>
        </p:spPr>
        <p:txBody>
          <a:bodyPr/>
          <a:lstStyle>
            <a:lvl1pPr>
              <a:defRPr/>
            </a:lvl1pPr>
          </a:lstStyle>
          <a:p>
            <a:pPr>
              <a:defRPr/>
            </a:pPr>
            <a:endParaRPr lang="en-US"/>
          </a:p>
        </p:txBody>
      </p:sp>
      <p:sp>
        <p:nvSpPr>
          <p:cNvPr id="5" name="Rectangle 10"/>
          <p:cNvSpPr>
            <a:spLocks noGrp="1" noChangeArrowheads="1"/>
          </p:cNvSpPr>
          <p:nvPr>
            <p:ph type="ftr" sz="quarter" idx="11"/>
          </p:nvPr>
        </p:nvSpPr>
        <p:spPr>
          <a:ln/>
        </p:spPr>
        <p:txBody>
          <a:bodyPr/>
          <a:lstStyle>
            <a:lvl1pPr>
              <a:defRPr/>
            </a:lvl1pPr>
          </a:lstStyle>
          <a:p>
            <a:pPr>
              <a:defRPr/>
            </a:pPr>
            <a:endParaRPr lang="en-US"/>
          </a:p>
        </p:txBody>
      </p:sp>
      <p:sp>
        <p:nvSpPr>
          <p:cNvPr id="6" name="Rectangle 11"/>
          <p:cNvSpPr>
            <a:spLocks noGrp="1" noChangeArrowheads="1"/>
          </p:cNvSpPr>
          <p:nvPr>
            <p:ph type="sldNum" sz="quarter" idx="12"/>
          </p:nvPr>
        </p:nvSpPr>
        <p:spPr>
          <a:ln/>
        </p:spPr>
        <p:txBody>
          <a:bodyPr/>
          <a:lstStyle>
            <a:lvl1pPr>
              <a:defRPr/>
            </a:lvl1pPr>
          </a:lstStyle>
          <a:p>
            <a:pPr>
              <a:defRPr/>
            </a:pPr>
            <a:fld id="{4A1F2834-1B70-45D7-85B9-55EB445FC31B}" type="slidenum">
              <a:rPr lang="en-US" altLang="en-US"/>
              <a:pPr>
                <a:defRPr/>
              </a:pPr>
              <a:t>‹#›</a:t>
            </a:fld>
            <a:endParaRPr lang="en-US" altLang="en-US" dirty="0"/>
          </a:p>
        </p:txBody>
      </p:sp>
    </p:spTree>
    <p:extLst>
      <p:ext uri="{BB962C8B-B14F-4D97-AF65-F5344CB8AC3E}">
        <p14:creationId xmlns:p14="http://schemas.microsoft.com/office/powerpoint/2010/main" val="1206461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9"/>
          <p:cNvSpPr>
            <a:spLocks noGrp="1" noChangeArrowheads="1"/>
          </p:cNvSpPr>
          <p:nvPr>
            <p:ph type="dt" sz="half" idx="10"/>
          </p:nvPr>
        </p:nvSpPr>
        <p:spPr>
          <a:ln/>
        </p:spPr>
        <p:txBody>
          <a:bodyPr/>
          <a:lstStyle>
            <a:lvl1pPr>
              <a:defRPr/>
            </a:lvl1pPr>
          </a:lstStyle>
          <a:p>
            <a:pPr>
              <a:defRPr/>
            </a:pPr>
            <a:endParaRPr lang="en-US"/>
          </a:p>
        </p:txBody>
      </p:sp>
      <p:sp>
        <p:nvSpPr>
          <p:cNvPr id="6" name="Rectangle 10"/>
          <p:cNvSpPr>
            <a:spLocks noGrp="1" noChangeArrowheads="1"/>
          </p:cNvSpPr>
          <p:nvPr>
            <p:ph type="ftr" sz="quarter" idx="11"/>
          </p:nvPr>
        </p:nvSpPr>
        <p:spPr>
          <a:ln/>
        </p:spPr>
        <p:txBody>
          <a:bodyPr/>
          <a:lstStyle>
            <a:lvl1pPr>
              <a:defRPr/>
            </a:lvl1pPr>
          </a:lstStyle>
          <a:p>
            <a:pPr>
              <a:defRPr/>
            </a:pPr>
            <a:endParaRPr lang="en-US"/>
          </a:p>
        </p:txBody>
      </p:sp>
      <p:sp>
        <p:nvSpPr>
          <p:cNvPr id="7" name="Rectangle 11"/>
          <p:cNvSpPr>
            <a:spLocks noGrp="1" noChangeArrowheads="1"/>
          </p:cNvSpPr>
          <p:nvPr>
            <p:ph type="sldNum" sz="quarter" idx="12"/>
          </p:nvPr>
        </p:nvSpPr>
        <p:spPr>
          <a:ln/>
        </p:spPr>
        <p:txBody>
          <a:bodyPr/>
          <a:lstStyle>
            <a:lvl1pPr>
              <a:defRPr/>
            </a:lvl1pPr>
          </a:lstStyle>
          <a:p>
            <a:pPr>
              <a:defRPr/>
            </a:pPr>
            <a:fld id="{D6D0C23B-68D3-49C8-94D2-F931DE048D32}" type="slidenum">
              <a:rPr lang="en-US" altLang="en-US"/>
              <a:pPr>
                <a:defRPr/>
              </a:pPr>
              <a:t>‹#›</a:t>
            </a:fld>
            <a:endParaRPr lang="en-US" altLang="en-US" dirty="0"/>
          </a:p>
        </p:txBody>
      </p:sp>
    </p:spTree>
    <p:extLst>
      <p:ext uri="{BB962C8B-B14F-4D97-AF65-F5344CB8AC3E}">
        <p14:creationId xmlns:p14="http://schemas.microsoft.com/office/powerpoint/2010/main" val="2604965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9"/>
          <p:cNvSpPr>
            <a:spLocks noGrp="1" noChangeArrowheads="1"/>
          </p:cNvSpPr>
          <p:nvPr>
            <p:ph type="dt" sz="half" idx="10"/>
          </p:nvPr>
        </p:nvSpPr>
        <p:spPr>
          <a:ln/>
        </p:spPr>
        <p:txBody>
          <a:bodyPr/>
          <a:lstStyle>
            <a:lvl1pPr>
              <a:defRPr/>
            </a:lvl1pPr>
          </a:lstStyle>
          <a:p>
            <a:pPr>
              <a:defRPr/>
            </a:pPr>
            <a:endParaRPr lang="en-US"/>
          </a:p>
        </p:txBody>
      </p:sp>
      <p:sp>
        <p:nvSpPr>
          <p:cNvPr id="8" name="Rectangle 10"/>
          <p:cNvSpPr>
            <a:spLocks noGrp="1" noChangeArrowheads="1"/>
          </p:cNvSpPr>
          <p:nvPr>
            <p:ph type="ftr" sz="quarter" idx="11"/>
          </p:nvPr>
        </p:nvSpPr>
        <p:spPr>
          <a:ln/>
        </p:spPr>
        <p:txBody>
          <a:bodyPr/>
          <a:lstStyle>
            <a:lvl1pPr>
              <a:defRPr/>
            </a:lvl1pPr>
          </a:lstStyle>
          <a:p>
            <a:pPr>
              <a:defRPr/>
            </a:pPr>
            <a:endParaRPr lang="en-US"/>
          </a:p>
        </p:txBody>
      </p:sp>
      <p:sp>
        <p:nvSpPr>
          <p:cNvPr id="9" name="Rectangle 11"/>
          <p:cNvSpPr>
            <a:spLocks noGrp="1" noChangeArrowheads="1"/>
          </p:cNvSpPr>
          <p:nvPr>
            <p:ph type="sldNum" sz="quarter" idx="12"/>
          </p:nvPr>
        </p:nvSpPr>
        <p:spPr>
          <a:ln/>
        </p:spPr>
        <p:txBody>
          <a:bodyPr/>
          <a:lstStyle>
            <a:lvl1pPr>
              <a:defRPr/>
            </a:lvl1pPr>
          </a:lstStyle>
          <a:p>
            <a:pPr>
              <a:defRPr/>
            </a:pPr>
            <a:fld id="{9520C1AC-1C8F-48D6-AA6C-391EB630EBA9}" type="slidenum">
              <a:rPr lang="en-US" altLang="en-US"/>
              <a:pPr>
                <a:defRPr/>
              </a:pPr>
              <a:t>‹#›</a:t>
            </a:fld>
            <a:endParaRPr lang="en-US" altLang="en-US" dirty="0"/>
          </a:p>
        </p:txBody>
      </p:sp>
    </p:spTree>
    <p:extLst>
      <p:ext uri="{BB962C8B-B14F-4D97-AF65-F5344CB8AC3E}">
        <p14:creationId xmlns:p14="http://schemas.microsoft.com/office/powerpoint/2010/main" val="1304663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9"/>
          <p:cNvSpPr>
            <a:spLocks noGrp="1" noChangeArrowheads="1"/>
          </p:cNvSpPr>
          <p:nvPr>
            <p:ph type="dt" sz="half" idx="10"/>
          </p:nvPr>
        </p:nvSpPr>
        <p:spPr>
          <a:ln/>
        </p:spPr>
        <p:txBody>
          <a:bodyPr/>
          <a:lstStyle>
            <a:lvl1pPr>
              <a:defRPr/>
            </a:lvl1pPr>
          </a:lstStyle>
          <a:p>
            <a:pPr>
              <a:defRPr/>
            </a:pPr>
            <a:endParaRPr lang="en-US"/>
          </a:p>
        </p:txBody>
      </p:sp>
      <p:sp>
        <p:nvSpPr>
          <p:cNvPr id="4" name="Rectangle 10"/>
          <p:cNvSpPr>
            <a:spLocks noGrp="1" noChangeArrowheads="1"/>
          </p:cNvSpPr>
          <p:nvPr>
            <p:ph type="ftr" sz="quarter" idx="11"/>
          </p:nvPr>
        </p:nvSpPr>
        <p:spPr>
          <a:ln/>
        </p:spPr>
        <p:txBody>
          <a:bodyPr/>
          <a:lstStyle>
            <a:lvl1pPr>
              <a:defRPr/>
            </a:lvl1pPr>
          </a:lstStyle>
          <a:p>
            <a:pPr>
              <a:defRPr/>
            </a:pPr>
            <a:endParaRPr lang="en-US"/>
          </a:p>
        </p:txBody>
      </p:sp>
      <p:sp>
        <p:nvSpPr>
          <p:cNvPr id="5" name="Rectangle 11"/>
          <p:cNvSpPr>
            <a:spLocks noGrp="1" noChangeArrowheads="1"/>
          </p:cNvSpPr>
          <p:nvPr>
            <p:ph type="sldNum" sz="quarter" idx="12"/>
          </p:nvPr>
        </p:nvSpPr>
        <p:spPr>
          <a:ln/>
        </p:spPr>
        <p:txBody>
          <a:bodyPr/>
          <a:lstStyle>
            <a:lvl1pPr>
              <a:defRPr/>
            </a:lvl1pPr>
          </a:lstStyle>
          <a:p>
            <a:pPr>
              <a:defRPr/>
            </a:pPr>
            <a:fld id="{E3421EE8-4034-49C8-BA9D-8B4D42CDCC3A}" type="slidenum">
              <a:rPr lang="en-US" altLang="en-US"/>
              <a:pPr>
                <a:defRPr/>
              </a:pPr>
              <a:t>‹#›</a:t>
            </a:fld>
            <a:endParaRPr lang="en-US" altLang="en-US" dirty="0"/>
          </a:p>
        </p:txBody>
      </p:sp>
    </p:spTree>
    <p:extLst>
      <p:ext uri="{BB962C8B-B14F-4D97-AF65-F5344CB8AC3E}">
        <p14:creationId xmlns:p14="http://schemas.microsoft.com/office/powerpoint/2010/main" val="408959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en-US"/>
          </a:p>
        </p:txBody>
      </p:sp>
      <p:sp>
        <p:nvSpPr>
          <p:cNvPr id="3" name="Rectangle 10"/>
          <p:cNvSpPr>
            <a:spLocks noGrp="1" noChangeArrowheads="1"/>
          </p:cNvSpPr>
          <p:nvPr>
            <p:ph type="ftr" sz="quarter" idx="11"/>
          </p:nvPr>
        </p:nvSpPr>
        <p:spPr>
          <a:ln/>
        </p:spPr>
        <p:txBody>
          <a:bodyPr/>
          <a:lstStyle>
            <a:lvl1pPr>
              <a:defRPr/>
            </a:lvl1pPr>
          </a:lstStyle>
          <a:p>
            <a:pPr>
              <a:defRPr/>
            </a:pPr>
            <a:endParaRPr lang="en-US"/>
          </a:p>
        </p:txBody>
      </p:sp>
      <p:sp>
        <p:nvSpPr>
          <p:cNvPr id="4" name="Rectangle 11"/>
          <p:cNvSpPr>
            <a:spLocks noGrp="1" noChangeArrowheads="1"/>
          </p:cNvSpPr>
          <p:nvPr>
            <p:ph type="sldNum" sz="quarter" idx="12"/>
          </p:nvPr>
        </p:nvSpPr>
        <p:spPr>
          <a:ln/>
        </p:spPr>
        <p:txBody>
          <a:bodyPr/>
          <a:lstStyle>
            <a:lvl1pPr>
              <a:defRPr/>
            </a:lvl1pPr>
          </a:lstStyle>
          <a:p>
            <a:pPr>
              <a:defRPr/>
            </a:pPr>
            <a:fld id="{369DF046-D91F-4ECD-8278-2A8AB938817A}" type="slidenum">
              <a:rPr lang="en-US" altLang="en-US"/>
              <a:pPr>
                <a:defRPr/>
              </a:pPr>
              <a:t>‹#›</a:t>
            </a:fld>
            <a:endParaRPr lang="en-US" altLang="en-US" dirty="0"/>
          </a:p>
        </p:txBody>
      </p:sp>
    </p:spTree>
    <p:extLst>
      <p:ext uri="{BB962C8B-B14F-4D97-AF65-F5344CB8AC3E}">
        <p14:creationId xmlns:p14="http://schemas.microsoft.com/office/powerpoint/2010/main" val="99458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9"/>
          <p:cNvSpPr>
            <a:spLocks noGrp="1" noChangeArrowheads="1"/>
          </p:cNvSpPr>
          <p:nvPr>
            <p:ph type="dt" sz="half" idx="10"/>
          </p:nvPr>
        </p:nvSpPr>
        <p:spPr>
          <a:ln/>
        </p:spPr>
        <p:txBody>
          <a:bodyPr/>
          <a:lstStyle>
            <a:lvl1pPr>
              <a:defRPr/>
            </a:lvl1pPr>
          </a:lstStyle>
          <a:p>
            <a:pPr>
              <a:defRPr/>
            </a:pPr>
            <a:endParaRPr lang="en-US"/>
          </a:p>
        </p:txBody>
      </p:sp>
      <p:sp>
        <p:nvSpPr>
          <p:cNvPr id="6" name="Rectangle 10"/>
          <p:cNvSpPr>
            <a:spLocks noGrp="1" noChangeArrowheads="1"/>
          </p:cNvSpPr>
          <p:nvPr>
            <p:ph type="ftr" sz="quarter" idx="11"/>
          </p:nvPr>
        </p:nvSpPr>
        <p:spPr>
          <a:ln/>
        </p:spPr>
        <p:txBody>
          <a:bodyPr/>
          <a:lstStyle>
            <a:lvl1pPr>
              <a:defRPr/>
            </a:lvl1pPr>
          </a:lstStyle>
          <a:p>
            <a:pPr>
              <a:defRPr/>
            </a:pPr>
            <a:endParaRPr lang="en-US"/>
          </a:p>
        </p:txBody>
      </p:sp>
      <p:sp>
        <p:nvSpPr>
          <p:cNvPr id="7" name="Rectangle 11"/>
          <p:cNvSpPr>
            <a:spLocks noGrp="1" noChangeArrowheads="1"/>
          </p:cNvSpPr>
          <p:nvPr>
            <p:ph type="sldNum" sz="quarter" idx="12"/>
          </p:nvPr>
        </p:nvSpPr>
        <p:spPr>
          <a:ln/>
        </p:spPr>
        <p:txBody>
          <a:bodyPr/>
          <a:lstStyle>
            <a:lvl1pPr>
              <a:defRPr/>
            </a:lvl1pPr>
          </a:lstStyle>
          <a:p>
            <a:pPr>
              <a:defRPr/>
            </a:pPr>
            <a:fld id="{76C0B73D-2B78-43E1-A89D-B713026D738E}" type="slidenum">
              <a:rPr lang="en-US" altLang="en-US"/>
              <a:pPr>
                <a:defRPr/>
              </a:pPr>
              <a:t>‹#›</a:t>
            </a:fld>
            <a:endParaRPr lang="en-US" altLang="en-US" dirty="0"/>
          </a:p>
        </p:txBody>
      </p:sp>
    </p:spTree>
    <p:extLst>
      <p:ext uri="{BB962C8B-B14F-4D97-AF65-F5344CB8AC3E}">
        <p14:creationId xmlns:p14="http://schemas.microsoft.com/office/powerpoint/2010/main" val="2359606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9"/>
          <p:cNvSpPr>
            <a:spLocks noGrp="1" noChangeArrowheads="1"/>
          </p:cNvSpPr>
          <p:nvPr>
            <p:ph type="dt" sz="half" idx="10"/>
          </p:nvPr>
        </p:nvSpPr>
        <p:spPr>
          <a:ln/>
        </p:spPr>
        <p:txBody>
          <a:bodyPr/>
          <a:lstStyle>
            <a:lvl1pPr>
              <a:defRPr/>
            </a:lvl1pPr>
          </a:lstStyle>
          <a:p>
            <a:pPr>
              <a:defRPr/>
            </a:pPr>
            <a:endParaRPr lang="en-US"/>
          </a:p>
        </p:txBody>
      </p:sp>
      <p:sp>
        <p:nvSpPr>
          <p:cNvPr id="6" name="Rectangle 10"/>
          <p:cNvSpPr>
            <a:spLocks noGrp="1" noChangeArrowheads="1"/>
          </p:cNvSpPr>
          <p:nvPr>
            <p:ph type="ftr" sz="quarter" idx="11"/>
          </p:nvPr>
        </p:nvSpPr>
        <p:spPr>
          <a:ln/>
        </p:spPr>
        <p:txBody>
          <a:bodyPr/>
          <a:lstStyle>
            <a:lvl1pPr>
              <a:defRPr/>
            </a:lvl1pPr>
          </a:lstStyle>
          <a:p>
            <a:pPr>
              <a:defRPr/>
            </a:pPr>
            <a:endParaRPr lang="en-US"/>
          </a:p>
        </p:txBody>
      </p:sp>
      <p:sp>
        <p:nvSpPr>
          <p:cNvPr id="7" name="Rectangle 11"/>
          <p:cNvSpPr>
            <a:spLocks noGrp="1" noChangeArrowheads="1"/>
          </p:cNvSpPr>
          <p:nvPr>
            <p:ph type="sldNum" sz="quarter" idx="12"/>
          </p:nvPr>
        </p:nvSpPr>
        <p:spPr>
          <a:ln/>
        </p:spPr>
        <p:txBody>
          <a:bodyPr/>
          <a:lstStyle>
            <a:lvl1pPr>
              <a:defRPr/>
            </a:lvl1pPr>
          </a:lstStyle>
          <a:p>
            <a:pPr>
              <a:defRPr/>
            </a:pPr>
            <a:fld id="{EA4E686C-61A6-4C8E-BF3E-29B35B9CB0FC}" type="slidenum">
              <a:rPr lang="en-US" altLang="en-US"/>
              <a:pPr>
                <a:defRPr/>
              </a:pPr>
              <a:t>‹#›</a:t>
            </a:fld>
            <a:endParaRPr lang="en-US" altLang="en-US" dirty="0"/>
          </a:p>
        </p:txBody>
      </p:sp>
    </p:spTree>
    <p:extLst>
      <p:ext uri="{BB962C8B-B14F-4D97-AF65-F5344CB8AC3E}">
        <p14:creationId xmlns:p14="http://schemas.microsoft.com/office/powerpoint/2010/main" val="1197667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1071563" y="304800"/>
            <a:ext cx="7615237" cy="1106488"/>
            <a:chOff x="675" y="192"/>
            <a:chExt cx="4797" cy="697"/>
          </a:xfrm>
        </p:grpSpPr>
        <p:sp>
          <p:nvSpPr>
            <p:cNvPr id="1032" name="Oval 3"/>
            <p:cNvSpPr>
              <a:spLocks noChangeArrowheads="1"/>
            </p:cNvSpPr>
            <p:nvPr/>
          </p:nvSpPr>
          <p:spPr bwMode="hidden">
            <a:xfrm flipH="1">
              <a:off x="3067" y="192"/>
              <a:ext cx="696" cy="696"/>
            </a:xfrm>
            <a:prstGeom prst="ellipse">
              <a:avLst/>
            </a:prstGeom>
            <a:solidFill>
              <a:schemeClr val="accent2"/>
            </a:soli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sp>
          <p:nvSpPr>
            <p:cNvPr id="1033" name="Oval 4"/>
            <p:cNvSpPr>
              <a:spLocks noChangeArrowheads="1"/>
            </p:cNvSpPr>
            <p:nvPr/>
          </p:nvSpPr>
          <p:spPr bwMode="hidden">
            <a:xfrm flipH="1">
              <a:off x="4777" y="192"/>
              <a:ext cx="695" cy="696"/>
            </a:xfrm>
            <a:prstGeom prst="ellipse">
              <a:avLst/>
            </a:prstGeom>
            <a:solidFill>
              <a:schemeClr val="accent2"/>
            </a:soli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sp>
          <p:nvSpPr>
            <p:cNvPr id="1034" name="Oval 5"/>
            <p:cNvSpPr>
              <a:spLocks noChangeArrowheads="1"/>
            </p:cNvSpPr>
            <p:nvPr/>
          </p:nvSpPr>
          <p:spPr bwMode="hidden">
            <a:xfrm flipH="1">
              <a:off x="675" y="193"/>
              <a:ext cx="695" cy="696"/>
            </a:xfrm>
            <a:prstGeom prst="ellipse">
              <a:avLst/>
            </a:prstGeom>
            <a:solidFill>
              <a:schemeClr val="accent2"/>
            </a:soli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sp>
          <p:nvSpPr>
            <p:cNvPr id="1035" name="Oval 6"/>
            <p:cNvSpPr>
              <a:spLocks noChangeArrowheads="1"/>
            </p:cNvSpPr>
            <p:nvPr/>
          </p:nvSpPr>
          <p:spPr bwMode="hidden">
            <a:xfrm flipH="1">
              <a:off x="3984" y="192"/>
              <a:ext cx="695" cy="696"/>
            </a:xfrm>
            <a:prstGeom prst="ellipse">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sp>
          <p:nvSpPr>
            <p:cNvPr id="1036" name="Oval 7"/>
            <p:cNvSpPr>
              <a:spLocks noChangeArrowheads="1"/>
            </p:cNvSpPr>
            <p:nvPr/>
          </p:nvSpPr>
          <p:spPr bwMode="hidden">
            <a:xfrm flipH="1">
              <a:off x="1486" y="192"/>
              <a:ext cx="695" cy="696"/>
            </a:xfrm>
            <a:prstGeom prst="ellipse">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grpSp>
      <p:sp>
        <p:nvSpPr>
          <p:cNvPr id="1027" name="Rectangle 8"/>
          <p:cNvSpPr>
            <a:spLocks noGrp="1" noChangeArrowheads="1"/>
          </p:cNvSpPr>
          <p:nvPr>
            <p:ph type="body" idx="1"/>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8201" name="Rectangle 9"/>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000">
                <a:latin typeface="Abadi" panose="020B0604020202020204" pitchFamily="34" charset="0"/>
              </a:defRPr>
            </a:lvl1pPr>
          </a:lstStyle>
          <a:p>
            <a:pPr>
              <a:defRPr/>
            </a:pPr>
            <a:endParaRPr lang="en-US"/>
          </a:p>
        </p:txBody>
      </p:sp>
      <p:sp>
        <p:nvSpPr>
          <p:cNvPr id="8202" name="Rectangle 10"/>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000">
                <a:latin typeface="Abadi" panose="020B0604020202020204" pitchFamily="34" charset="0"/>
              </a:defRPr>
            </a:lvl1pPr>
          </a:lstStyle>
          <a:p>
            <a:pPr>
              <a:defRPr/>
            </a:pPr>
            <a:endParaRPr lang="en-US"/>
          </a:p>
        </p:txBody>
      </p:sp>
      <p:sp>
        <p:nvSpPr>
          <p:cNvPr id="8203" name="Rectangle 11"/>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a:latin typeface="Abadi" panose="020B0604020202020204" pitchFamily="34" charset="0"/>
              </a:defRPr>
            </a:lvl1pPr>
          </a:lstStyle>
          <a:p>
            <a:pPr>
              <a:defRPr/>
            </a:pPr>
            <a:fld id="{BAA80B90-BCCA-4A13-8CA9-0A8D79702173}" type="slidenum">
              <a:rPr lang="en-US" altLang="en-US"/>
              <a:pPr>
                <a:defRPr/>
              </a:pPr>
              <a:t>‹#›</a:t>
            </a:fld>
            <a:endParaRPr lang="en-US" altLang="en-US" dirty="0"/>
          </a:p>
        </p:txBody>
      </p:sp>
      <p:sp>
        <p:nvSpPr>
          <p:cNvPr id="1031" name="Rectangle 1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Tree>
  </p:cSld>
  <p:clrMap bg1="lt1" tx1="dk1" bg2="lt2" tx2="dk2" accent1="accent1" accent2="accent2" accent3="accent3" accent4="accent4" accent5="accent5" accent6="accent6" hlink="hlink" folHlink="folHlink"/>
  <p:sldLayoutIdLst>
    <p:sldLayoutId id="2147483847"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Lst>
  <p:hf hdr="0" ftr="0" dt="0"/>
  <p:txStyles>
    <p:titleStyle>
      <a:lvl1pPr algn="l" rtl="0" eaLnBrk="0" fontAlgn="base" hangingPunct="0">
        <a:spcBef>
          <a:spcPct val="0"/>
        </a:spcBef>
        <a:spcAft>
          <a:spcPct val="0"/>
        </a:spcAft>
        <a:defRPr sz="3800">
          <a:solidFill>
            <a:schemeClr val="tx2"/>
          </a:solidFill>
          <a:latin typeface="Abadi" panose="020B0604020202020204" pitchFamily="34" charset="0"/>
          <a:ea typeface="+mj-ea"/>
          <a:cs typeface="+mj-cs"/>
        </a:defRPr>
      </a:lvl1pPr>
      <a:lvl2pPr algn="l" rtl="0" eaLnBrk="0" fontAlgn="base" hangingPunct="0">
        <a:spcBef>
          <a:spcPct val="0"/>
        </a:spcBef>
        <a:spcAft>
          <a:spcPct val="0"/>
        </a:spcAft>
        <a:defRPr sz="3800">
          <a:solidFill>
            <a:schemeClr val="tx2"/>
          </a:solidFill>
          <a:latin typeface="Abadi" pitchFamily="34" charset="0"/>
        </a:defRPr>
      </a:lvl2pPr>
      <a:lvl3pPr algn="l" rtl="0" eaLnBrk="0" fontAlgn="base" hangingPunct="0">
        <a:spcBef>
          <a:spcPct val="0"/>
        </a:spcBef>
        <a:spcAft>
          <a:spcPct val="0"/>
        </a:spcAft>
        <a:defRPr sz="3800">
          <a:solidFill>
            <a:schemeClr val="tx2"/>
          </a:solidFill>
          <a:latin typeface="Abadi" pitchFamily="34" charset="0"/>
        </a:defRPr>
      </a:lvl3pPr>
      <a:lvl4pPr algn="l" rtl="0" eaLnBrk="0" fontAlgn="base" hangingPunct="0">
        <a:spcBef>
          <a:spcPct val="0"/>
        </a:spcBef>
        <a:spcAft>
          <a:spcPct val="0"/>
        </a:spcAft>
        <a:defRPr sz="3800">
          <a:solidFill>
            <a:schemeClr val="tx2"/>
          </a:solidFill>
          <a:latin typeface="Abadi" pitchFamily="34" charset="0"/>
        </a:defRPr>
      </a:lvl4pPr>
      <a:lvl5pPr algn="l" rtl="0" eaLnBrk="0" fontAlgn="base" hangingPunct="0">
        <a:spcBef>
          <a:spcPct val="0"/>
        </a:spcBef>
        <a:spcAft>
          <a:spcPct val="0"/>
        </a:spcAft>
        <a:defRPr sz="3800">
          <a:solidFill>
            <a:schemeClr val="tx2"/>
          </a:solidFill>
          <a:latin typeface="Abadi" pitchFamily="34"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p:titleStyle>
    <p:bodyStyle>
      <a:lvl1pPr marL="342900" indent="-342900" algn="l" rtl="0" eaLnBrk="0" fontAlgn="base" hangingPunct="0">
        <a:spcBef>
          <a:spcPct val="20000"/>
        </a:spcBef>
        <a:spcAft>
          <a:spcPct val="0"/>
        </a:spcAft>
        <a:buClr>
          <a:schemeClr val="accent1"/>
        </a:buClr>
        <a:buFont typeface="Wingdings" panose="05000000000000000000" pitchFamily="2" charset="2"/>
        <a:buChar char="l"/>
        <a:defRPr sz="3200">
          <a:solidFill>
            <a:schemeClr val="tx1"/>
          </a:solidFill>
          <a:latin typeface="Abadi" panose="020B0604020202020204" pitchFamily="34" charset="0"/>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700">
          <a:solidFill>
            <a:schemeClr val="tx1"/>
          </a:solidFill>
          <a:latin typeface="Abadi" panose="020B0604020202020204" pitchFamily="34" charset="0"/>
        </a:defRPr>
      </a:lvl2pPr>
      <a:lvl3pPr marL="1143000" indent="-228600" algn="l" rtl="0" eaLnBrk="0" fontAlgn="base" hangingPunct="0">
        <a:spcBef>
          <a:spcPct val="20000"/>
        </a:spcBef>
        <a:spcAft>
          <a:spcPct val="0"/>
        </a:spcAft>
        <a:buClr>
          <a:schemeClr val="accent1"/>
        </a:buClr>
        <a:buFont typeface="Wingdings" panose="05000000000000000000" pitchFamily="2" charset="2"/>
        <a:buChar char="l"/>
        <a:defRPr sz="2300">
          <a:solidFill>
            <a:schemeClr val="tx1"/>
          </a:solidFill>
          <a:latin typeface="Abadi" panose="020B0604020202020204" pitchFamily="34" charset="0"/>
        </a:defRPr>
      </a:lvl3pPr>
      <a:lvl4pPr marL="1600200" indent="-228600" algn="l" rtl="0" eaLnBrk="0" fontAlgn="base" hangingPunct="0">
        <a:spcBef>
          <a:spcPct val="20000"/>
        </a:spcBef>
        <a:spcAft>
          <a:spcPct val="0"/>
        </a:spcAft>
        <a:buClr>
          <a:schemeClr val="accent1"/>
        </a:buClr>
        <a:buChar char="•"/>
        <a:defRPr sz="2000">
          <a:solidFill>
            <a:schemeClr val="tx1"/>
          </a:solidFill>
          <a:latin typeface="Abadi" panose="020B0604020202020204" pitchFamily="34" charset="0"/>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anose="020B0604020202020204" pitchFamily="34" charset="0"/>
        </a:defRPr>
      </a:lvl5pPr>
      <a:lvl6pPr marL="25146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3D15220D-0BB5-4C71-B862-812B075D02FE}" type="datetimeFigureOut">
              <a:rPr lang="en-US" smtClean="0"/>
              <a:pPr/>
              <a:t>9/14/2019</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9CA217EF-0505-4C33-BB20-8A8DF2039023}"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extLst>
      <p:ext uri="{BB962C8B-B14F-4D97-AF65-F5344CB8AC3E}">
        <p14:creationId xmlns:p14="http://schemas.microsoft.com/office/powerpoint/2010/main" val="2999409923"/>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64.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notesSlide" Target="../notesSlides/notesSlide1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jpe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image" Target="../media/image71.png"/><Relationship Id="rId4" Type="http://schemas.openxmlformats.org/officeDocument/2006/relationships/image" Target="../media/image70.png"/></Relationships>
</file>

<file path=ppt/slides/_rels/slide119.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3" Type="http://schemas.openxmlformats.org/officeDocument/2006/relationships/tags" Target="../tags/tag21.xml"/><Relationship Id="rId7" Type="http://schemas.openxmlformats.org/officeDocument/2006/relationships/slideLayout" Target="../slideLayouts/slideLayout2.xml"/><Relationship Id="rId12" Type="http://schemas.openxmlformats.org/officeDocument/2006/relationships/image" Target="../media/image77.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image" Target="../media/image76.png"/><Relationship Id="rId5" Type="http://schemas.openxmlformats.org/officeDocument/2006/relationships/tags" Target="../tags/tag23.xml"/><Relationship Id="rId10" Type="http://schemas.openxmlformats.org/officeDocument/2006/relationships/image" Target="../media/image75.png"/><Relationship Id="rId4" Type="http://schemas.openxmlformats.org/officeDocument/2006/relationships/tags" Target="../tags/tag22.xml"/><Relationship Id="rId9" Type="http://schemas.openxmlformats.org/officeDocument/2006/relationships/image" Target="../media/image74.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xml"/><Relationship Id="rId1" Type="http://schemas.openxmlformats.org/officeDocument/2006/relationships/tags" Target="../tags/tag25.xml"/><Relationship Id="rId5" Type="http://schemas.openxmlformats.org/officeDocument/2006/relationships/image" Target="../media/image80.png"/><Relationship Id="rId4" Type="http://schemas.openxmlformats.org/officeDocument/2006/relationships/image" Target="../media/image7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tags" Target="../tags/tag29.xml"/><Relationship Id="rId7" Type="http://schemas.openxmlformats.org/officeDocument/2006/relationships/image" Target="../media/image81.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notesSlide" Target="../notesSlides/notesSlide18.xml"/><Relationship Id="rId5" Type="http://schemas.openxmlformats.org/officeDocument/2006/relationships/slideLayout" Target="../slideLayouts/slideLayout2.xml"/><Relationship Id="rId10" Type="http://schemas.openxmlformats.org/officeDocument/2006/relationships/image" Target="../media/image84.png"/><Relationship Id="rId4" Type="http://schemas.openxmlformats.org/officeDocument/2006/relationships/tags" Target="../tags/tag30.xml"/><Relationship Id="rId9" Type="http://schemas.openxmlformats.org/officeDocument/2006/relationships/image" Target="../media/image83.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0.xml.rels><?xml version="1.0" encoding="UTF-8" standalone="yes"?>
<Relationships xmlns="http://schemas.openxmlformats.org/package/2006/relationships"><Relationship Id="rId3" Type="http://schemas.openxmlformats.org/officeDocument/2006/relationships/tags" Target="../tags/tag33.xml"/><Relationship Id="rId7" Type="http://schemas.openxmlformats.org/officeDocument/2006/relationships/image" Target="../media/image86.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63.png"/><Relationship Id="rId5" Type="http://schemas.openxmlformats.org/officeDocument/2006/relationships/image" Target="../media/image85.png"/><Relationship Id="rId4"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15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1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16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16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4.xml"/><Relationship Id="rId1" Type="http://schemas.openxmlformats.org/officeDocument/2006/relationships/tags" Target="../tags/tag43.xml"/><Relationship Id="rId5" Type="http://schemas.openxmlformats.org/officeDocument/2006/relationships/image" Target="../media/image114.png"/><Relationship Id="rId4" Type="http://schemas.openxmlformats.org/officeDocument/2006/relationships/image" Target="../media/image113.png"/></Relationships>
</file>

<file path=ppt/slides/_rels/slide178.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45.xml"/><Relationship Id="rId4" Type="http://schemas.openxmlformats.org/officeDocument/2006/relationships/image" Target="../media/image117.png"/></Relationships>
</file>

<file path=ppt/slides/_rels/slide19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8.xml"/><Relationship Id="rId1" Type="http://schemas.openxmlformats.org/officeDocument/2006/relationships/tags" Target="../tags/tag47.xml"/><Relationship Id="rId5" Type="http://schemas.openxmlformats.org/officeDocument/2006/relationships/image" Target="../media/image117.png"/><Relationship Id="rId4" Type="http://schemas.openxmlformats.org/officeDocument/2006/relationships/image" Target="../media/image119.png"/></Relationships>
</file>

<file path=ppt/slides/_rels/slide19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slideLayout" Target="../slideLayouts/slideLayout2.xml"/><Relationship Id="rId1" Type="http://schemas.openxmlformats.org/officeDocument/2006/relationships/tags" Target="../tags/tag49.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slideLayout" Target="../slideLayouts/slideLayout2.xml"/><Relationship Id="rId1" Type="http://schemas.openxmlformats.org/officeDocument/2006/relationships/tags" Target="../tags/tag50.xml"/><Relationship Id="rId4" Type="http://schemas.openxmlformats.org/officeDocument/2006/relationships/image" Target="../media/image122.jpeg"/></Relationships>
</file>

<file path=ppt/slides/_rels/slide20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slideLayout" Target="../slideLayouts/slideLayout2.xml"/><Relationship Id="rId1" Type="http://schemas.openxmlformats.org/officeDocument/2006/relationships/tags" Target="../tags/tag51.xml"/></Relationships>
</file>

<file path=ppt/slides/_rels/slide20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slideLayout" Target="../slideLayouts/slideLayout2.xml"/><Relationship Id="rId1" Type="http://schemas.openxmlformats.org/officeDocument/2006/relationships/tags" Target="../tags/tag5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slideLayout" Target="../slideLayouts/slideLayout2.xml"/><Relationship Id="rId1" Type="http://schemas.openxmlformats.org/officeDocument/2006/relationships/tags" Target="../tags/tag53.xml"/></Relationships>
</file>

<file path=ppt/slides/_rels/slide20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214.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33.png"/><Relationship Id="rId3" Type="http://schemas.openxmlformats.org/officeDocument/2006/relationships/tags" Target="../tags/tag61.xml"/><Relationship Id="rId7" Type="http://schemas.openxmlformats.org/officeDocument/2006/relationships/tags" Target="../tags/tag65.xml"/><Relationship Id="rId12" Type="http://schemas.openxmlformats.org/officeDocument/2006/relationships/image" Target="../media/image132.png"/><Relationship Id="rId2" Type="http://schemas.openxmlformats.org/officeDocument/2006/relationships/tags" Target="../tags/tag60.xml"/><Relationship Id="rId16" Type="http://schemas.openxmlformats.org/officeDocument/2006/relationships/image" Target="../media/image136.png"/><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image" Target="../media/image131.png"/><Relationship Id="rId5" Type="http://schemas.openxmlformats.org/officeDocument/2006/relationships/tags" Target="../tags/tag63.xml"/><Relationship Id="rId15" Type="http://schemas.openxmlformats.org/officeDocument/2006/relationships/image" Target="../media/image135.png"/><Relationship Id="rId10" Type="http://schemas.openxmlformats.org/officeDocument/2006/relationships/image" Target="../media/image130.png"/><Relationship Id="rId4" Type="http://schemas.openxmlformats.org/officeDocument/2006/relationships/tags" Target="../tags/tag62.xml"/><Relationship Id="rId9" Type="http://schemas.openxmlformats.org/officeDocument/2006/relationships/notesSlide" Target="../notesSlides/notesSlide21.xml"/><Relationship Id="rId14" Type="http://schemas.openxmlformats.org/officeDocument/2006/relationships/image" Target="../media/image134.png"/></Relationships>
</file>

<file path=ppt/slides/_rels/slide216.xml.rels><?xml version="1.0" encoding="UTF-8" standalone="yes"?>
<Relationships xmlns="http://schemas.openxmlformats.org/package/2006/relationships"><Relationship Id="rId8" Type="http://schemas.openxmlformats.org/officeDocument/2006/relationships/notesSlide" Target="../notesSlides/notesSlide22.xml"/><Relationship Id="rId13" Type="http://schemas.openxmlformats.org/officeDocument/2006/relationships/image" Target="../media/image141.png"/><Relationship Id="rId3" Type="http://schemas.openxmlformats.org/officeDocument/2006/relationships/tags" Target="../tags/tag68.xml"/><Relationship Id="rId7" Type="http://schemas.openxmlformats.org/officeDocument/2006/relationships/slideLayout" Target="../slideLayouts/slideLayout2.xml"/><Relationship Id="rId12" Type="http://schemas.openxmlformats.org/officeDocument/2006/relationships/image" Target="../media/image140.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tags" Target="../tags/tag71.xml"/><Relationship Id="rId11" Type="http://schemas.openxmlformats.org/officeDocument/2006/relationships/image" Target="../media/image139.png"/><Relationship Id="rId5" Type="http://schemas.openxmlformats.org/officeDocument/2006/relationships/tags" Target="../tags/tag70.xml"/><Relationship Id="rId10" Type="http://schemas.openxmlformats.org/officeDocument/2006/relationships/image" Target="../media/image138.png"/><Relationship Id="rId4" Type="http://schemas.openxmlformats.org/officeDocument/2006/relationships/tags" Target="../tags/tag69.xml"/><Relationship Id="rId9" Type="http://schemas.openxmlformats.org/officeDocument/2006/relationships/image" Target="../media/image137.png"/><Relationship Id="rId14" Type="http://schemas.openxmlformats.org/officeDocument/2006/relationships/image" Target="../media/image142.png"/></Relationships>
</file>

<file path=ppt/slides/_rels/slide217.xml.rels><?xml version="1.0" encoding="UTF-8" standalone="yes"?>
<Relationships xmlns="http://schemas.openxmlformats.org/package/2006/relationships"><Relationship Id="rId8" Type="http://schemas.openxmlformats.org/officeDocument/2006/relationships/notesSlide" Target="../notesSlides/notesSlide23.xml"/><Relationship Id="rId13" Type="http://schemas.openxmlformats.org/officeDocument/2006/relationships/image" Target="../media/image147.png"/><Relationship Id="rId3" Type="http://schemas.openxmlformats.org/officeDocument/2006/relationships/tags" Target="../tags/tag74.xml"/><Relationship Id="rId7" Type="http://schemas.openxmlformats.org/officeDocument/2006/relationships/slideLayout" Target="../slideLayouts/slideLayout2.xml"/><Relationship Id="rId12" Type="http://schemas.openxmlformats.org/officeDocument/2006/relationships/image" Target="../media/image146.png"/><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tags" Target="../tags/tag77.xml"/><Relationship Id="rId11" Type="http://schemas.openxmlformats.org/officeDocument/2006/relationships/image" Target="../media/image145.png"/><Relationship Id="rId5" Type="http://schemas.openxmlformats.org/officeDocument/2006/relationships/tags" Target="../tags/tag76.xml"/><Relationship Id="rId10" Type="http://schemas.openxmlformats.org/officeDocument/2006/relationships/image" Target="../media/image144.png"/><Relationship Id="rId4" Type="http://schemas.openxmlformats.org/officeDocument/2006/relationships/tags" Target="../tags/tag75.xml"/><Relationship Id="rId9" Type="http://schemas.openxmlformats.org/officeDocument/2006/relationships/image" Target="../media/image143.png"/><Relationship Id="rId14" Type="http://schemas.openxmlformats.org/officeDocument/2006/relationships/image" Target="../media/image148.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tags" Target="../tags/tag80.xml"/><Relationship Id="rId7" Type="http://schemas.openxmlformats.org/officeDocument/2006/relationships/image" Target="../media/image150.png"/><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149.png"/><Relationship Id="rId5" Type="http://schemas.openxmlformats.org/officeDocument/2006/relationships/image" Target="../media/image144.png"/><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2.xml"/><Relationship Id="rId1" Type="http://schemas.openxmlformats.org/officeDocument/2006/relationships/tags" Target="../tags/tag81.xml"/><Relationship Id="rId5" Type="http://schemas.openxmlformats.org/officeDocument/2006/relationships/image" Target="../media/image151.png"/><Relationship Id="rId4" Type="http://schemas.openxmlformats.org/officeDocument/2006/relationships/image" Target="../media/image150.png"/></Relationships>
</file>

<file path=ppt/slides/_rels/slide2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4.xml"/><Relationship Id="rId1" Type="http://schemas.openxmlformats.org/officeDocument/2006/relationships/tags" Target="../tags/tag83.xml"/><Relationship Id="rId5" Type="http://schemas.openxmlformats.org/officeDocument/2006/relationships/image" Target="../media/image149.png"/><Relationship Id="rId4" Type="http://schemas.openxmlformats.org/officeDocument/2006/relationships/image" Target="../media/image152.png"/></Relationships>
</file>

<file path=ppt/slides/_rels/slide22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slideLayout" Target="../slideLayouts/slideLayout2.xml"/><Relationship Id="rId1" Type="http://schemas.openxmlformats.org/officeDocument/2006/relationships/tags" Target="../tags/tag85.xml"/></Relationships>
</file>

<file path=ppt/slides/_rels/slide223.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42.png"/><Relationship Id="rId3" Type="http://schemas.openxmlformats.org/officeDocument/2006/relationships/tags" Target="../tags/tag88.xml"/><Relationship Id="rId7" Type="http://schemas.openxmlformats.org/officeDocument/2006/relationships/slideLayout" Target="../slideLayouts/slideLayout2.xml"/><Relationship Id="rId12" Type="http://schemas.openxmlformats.org/officeDocument/2006/relationships/image" Target="../media/image158.png"/><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tags" Target="../tags/tag91.xml"/><Relationship Id="rId11" Type="http://schemas.openxmlformats.org/officeDocument/2006/relationships/image" Target="../media/image157.png"/><Relationship Id="rId5" Type="http://schemas.openxmlformats.org/officeDocument/2006/relationships/tags" Target="../tags/tag90.xml"/><Relationship Id="rId10" Type="http://schemas.openxmlformats.org/officeDocument/2006/relationships/image" Target="../media/image156.png"/><Relationship Id="rId4" Type="http://schemas.openxmlformats.org/officeDocument/2006/relationships/tags" Target="../tags/tag89.xml"/><Relationship Id="rId9" Type="http://schemas.openxmlformats.org/officeDocument/2006/relationships/image" Target="../media/image155.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93.xml"/><Relationship Id="rId1" Type="http://schemas.openxmlformats.org/officeDocument/2006/relationships/tags" Target="../tags/tag92.xml"/><Relationship Id="rId5" Type="http://schemas.openxmlformats.org/officeDocument/2006/relationships/image" Target="../media/image160.png"/><Relationship Id="rId4" Type="http://schemas.openxmlformats.org/officeDocument/2006/relationships/image" Target="../media/image159.png"/></Relationships>
</file>

<file path=ppt/slides/_rels/slide228.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16.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1.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62.png"/><Relationship Id="rId1" Type="http://schemas.openxmlformats.org/officeDocument/2006/relationships/slideLayout" Target="../slideLayouts/slideLayout16.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95.xml"/><Relationship Id="rId1" Type="http://schemas.openxmlformats.org/officeDocument/2006/relationships/tags" Target="../tags/tag94.xml"/><Relationship Id="rId5" Type="http://schemas.openxmlformats.org/officeDocument/2006/relationships/image" Target="../media/image164.png"/><Relationship Id="rId4" Type="http://schemas.openxmlformats.org/officeDocument/2006/relationships/image" Target="../media/image163.png"/></Relationships>
</file>

<file path=ppt/slides/_rels/slide235.xml.rels><?xml version="1.0" encoding="UTF-8" standalone="yes"?>
<Relationships xmlns="http://schemas.openxmlformats.org/package/2006/relationships"><Relationship Id="rId2" Type="http://schemas.openxmlformats.org/officeDocument/2006/relationships/image" Target="../media/image165.wmf"/><Relationship Id="rId1" Type="http://schemas.openxmlformats.org/officeDocument/2006/relationships/slideLayout" Target="../slideLayouts/slideLayout16.xml"/></Relationships>
</file>

<file path=ppt/slides/_rels/slide236.xml.rels><?xml version="1.0" encoding="UTF-8" standalone="yes"?>
<Relationships xmlns="http://schemas.openxmlformats.org/package/2006/relationships"><Relationship Id="rId3" Type="http://schemas.openxmlformats.org/officeDocument/2006/relationships/tags" Target="../tags/tag98.xml"/><Relationship Id="rId7" Type="http://schemas.openxmlformats.org/officeDocument/2006/relationships/image" Target="../media/image168.png"/><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slideLayout" Target="../slideLayouts/slideLayout1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6.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170.jpeg"/><Relationship Id="rId1" Type="http://schemas.openxmlformats.org/officeDocument/2006/relationships/slideLayout" Target="../slideLayouts/slideLayout16.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2.xml.rels><?xml version="1.0" encoding="UTF-8" standalone="yes"?>
<Relationships xmlns="http://schemas.openxmlformats.org/package/2006/relationships"><Relationship Id="rId2" Type="http://schemas.openxmlformats.org/officeDocument/2006/relationships/image" Target="../media/image1500.png"/><Relationship Id="rId1" Type="http://schemas.openxmlformats.org/officeDocument/2006/relationships/slideLayout" Target="../slideLayouts/slideLayout16.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image" Target="../media/image173.jpeg"/><Relationship Id="rId5" Type="http://schemas.openxmlformats.org/officeDocument/2006/relationships/image" Target="../media/image172.png"/><Relationship Id="rId4" Type="http://schemas.openxmlformats.org/officeDocument/2006/relationships/image" Target="../media/image171.png"/></Relationships>
</file>

<file path=ppt/slides/_rels/slide24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slideLayout" Target="../slideLayouts/slideLayout16.xml"/><Relationship Id="rId1" Type="http://schemas.openxmlformats.org/officeDocument/2006/relationships/tags" Target="../tags/tag10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slideLayout" Target="../slideLayouts/slideLayout16.xml"/><Relationship Id="rId1" Type="http://schemas.openxmlformats.org/officeDocument/2006/relationships/tags" Target="../tags/tag102.xml"/></Relationships>
</file>

<file path=ppt/slides/_rels/slide25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image" Target="../media/image177.jpeg"/><Relationship Id="rId5" Type="http://schemas.openxmlformats.org/officeDocument/2006/relationships/image" Target="../media/image176.png"/><Relationship Id="rId4" Type="http://schemas.openxmlformats.org/officeDocument/2006/relationships/image" Target="../media/image175.png"/></Relationships>
</file>

<file path=ppt/slides/_rels/slide25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slideLayout" Target="../slideLayouts/slideLayout16.xml"/><Relationship Id="rId1" Type="http://schemas.openxmlformats.org/officeDocument/2006/relationships/tags" Target="../tags/tag105.xml"/></Relationships>
</file>

<file path=ppt/slides/_rels/slide254.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tags" Target="../tags/tag108.xml"/><Relationship Id="rId7" Type="http://schemas.openxmlformats.org/officeDocument/2006/relationships/image" Target="../media/image178.png"/><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image" Target="../media/image174.png"/><Relationship Id="rId5" Type="http://schemas.openxmlformats.org/officeDocument/2006/relationships/slideLayout" Target="../slideLayouts/slideLayout16.xml"/><Relationship Id="rId4" Type="http://schemas.openxmlformats.org/officeDocument/2006/relationships/tags" Target="../tags/tag109.xml"/><Relationship Id="rId9" Type="http://schemas.openxmlformats.org/officeDocument/2006/relationships/image" Target="../media/image180.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7.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image" Target="../media/image181.jpeg"/><Relationship Id="rId1" Type="http://schemas.openxmlformats.org/officeDocument/2006/relationships/slideLayout" Target="../slideLayouts/slideLayout16.xml"/></Relationships>
</file>

<file path=ppt/slides/_rels/slide258.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8.png"/><Relationship Id="rId3" Type="http://schemas.openxmlformats.org/officeDocument/2006/relationships/tags" Target="../tags/tag112.xml"/><Relationship Id="rId7" Type="http://schemas.openxmlformats.org/officeDocument/2006/relationships/slideLayout" Target="../slideLayouts/slideLayout16.xml"/><Relationship Id="rId12" Type="http://schemas.openxmlformats.org/officeDocument/2006/relationships/image" Target="../media/image187.png"/><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tags" Target="../tags/tag115.xml"/><Relationship Id="rId11" Type="http://schemas.openxmlformats.org/officeDocument/2006/relationships/image" Target="../media/image186.png"/><Relationship Id="rId5" Type="http://schemas.openxmlformats.org/officeDocument/2006/relationships/tags" Target="../tags/tag114.xml"/><Relationship Id="rId10" Type="http://schemas.openxmlformats.org/officeDocument/2006/relationships/image" Target="../media/image185.png"/><Relationship Id="rId4" Type="http://schemas.openxmlformats.org/officeDocument/2006/relationships/tags" Target="../tags/tag113.xml"/><Relationship Id="rId9" Type="http://schemas.openxmlformats.org/officeDocument/2006/relationships/image" Target="../media/image184.png"/></Relationships>
</file>

<file path=ppt/slides/_rels/slide259.xml.rels><?xml version="1.0" encoding="UTF-8" standalone="yes"?>
<Relationships xmlns="http://schemas.openxmlformats.org/package/2006/relationships"><Relationship Id="rId2" Type="http://schemas.openxmlformats.org/officeDocument/2006/relationships/image" Target="../media/image189.jpe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190.jpeg"/><Relationship Id="rId1" Type="http://schemas.openxmlformats.org/officeDocument/2006/relationships/slideLayout" Target="../slideLayouts/slideLayout16.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17.xml"/><Relationship Id="rId1" Type="http://schemas.openxmlformats.org/officeDocument/2006/relationships/tags" Target="../tags/tag116.xml"/><Relationship Id="rId5" Type="http://schemas.openxmlformats.org/officeDocument/2006/relationships/image" Target="../media/image192.png"/><Relationship Id="rId4" Type="http://schemas.openxmlformats.org/officeDocument/2006/relationships/image" Target="../media/image191.png"/></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28.wmf"/><Relationship Id="rId5" Type="http://schemas.openxmlformats.org/officeDocument/2006/relationships/oleObject" Target="../embeddings/oleObject2.bin"/><Relationship Id="rId4" Type="http://schemas.openxmlformats.org/officeDocument/2006/relationships/image" Target="../media/image27.wmf"/></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3.xml"/><Relationship Id="rId1" Type="http://schemas.openxmlformats.org/officeDocument/2006/relationships/vmlDrawing" Target="../drawings/vmlDrawing2.vml"/><Relationship Id="rId4" Type="http://schemas.openxmlformats.org/officeDocument/2006/relationships/image" Target="../media/image27.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34.png"/></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4.xml"/><Relationship Id="rId1" Type="http://schemas.openxmlformats.org/officeDocument/2006/relationships/vmlDrawing" Target="../drawings/vmlDrawing3.vml"/><Relationship Id="rId5" Type="http://schemas.openxmlformats.org/officeDocument/2006/relationships/image" Target="../media/image29.wmf"/><Relationship Id="rId4" Type="http://schemas.openxmlformats.org/officeDocument/2006/relationships/oleObject" Target="../embeddings/oleObject5.bin"/></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ctrTitle"/>
          </p:nvPr>
        </p:nvSpPr>
        <p:spPr/>
        <p:txBody>
          <a:bodyPr/>
          <a:lstStyle/>
          <a:p>
            <a:r>
              <a:rPr lang="en-US" altLang="en-US"/>
              <a:t>The Foundations: Logic and Proofs</a:t>
            </a:r>
          </a:p>
        </p:txBody>
      </p:sp>
      <p:sp>
        <p:nvSpPr>
          <p:cNvPr id="5123" name="Subtitle 2"/>
          <p:cNvSpPr>
            <a:spLocks noGrp="1"/>
          </p:cNvSpPr>
          <p:nvPr>
            <p:ph type="subTitle" idx="1"/>
          </p:nvPr>
        </p:nvSpPr>
        <p:spPr/>
        <p:txBody>
          <a:bodyPr/>
          <a:lstStyle/>
          <a:p>
            <a:r>
              <a:rPr lang="en-US" altLang="en-US"/>
              <a:t>Chapter </a:t>
            </a:r>
            <a:r>
              <a:rPr lang="en-US" altLang="en-US">
                <a:latin typeface="Cambria Math" panose="02040503050406030204" pitchFamily="18" charset="0"/>
                <a:ea typeface="Cambria Math" panose="02040503050406030204" pitchFamily="18" charset="0"/>
                <a:cs typeface="Cambria Math" panose="02040503050406030204" pitchFamily="18" charset="0"/>
              </a:rPr>
              <a:t>1</a:t>
            </a:r>
            <a:r>
              <a:rPr lang="en-US" altLang="en-US"/>
              <a:t>, Part I: Propositional Logic</a:t>
            </a:r>
          </a:p>
        </p:txBody>
      </p:sp>
      <p:sp>
        <p:nvSpPr>
          <p:cNvPr id="5124" name="TextBox 4"/>
          <p:cNvSpPr txBox="1">
            <a:spLocks noChangeArrowheads="1"/>
          </p:cNvSpPr>
          <p:nvPr/>
        </p:nvSpPr>
        <p:spPr bwMode="auto">
          <a:xfrm>
            <a:off x="5791200" y="4953000"/>
            <a:ext cx="2895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2800">
                <a:solidFill>
                  <a:srgbClr val="339933"/>
                </a:solidFill>
                <a:latin typeface="Arial" panose="020B0604020202020204" pitchFamily="34" charset="0"/>
              </a:rPr>
              <a:t>Mr. Shoaib Raza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noChangeArrowheads="1"/>
          </p:cNvSpPr>
          <p:nvPr>
            <p:ph type="title"/>
          </p:nvPr>
        </p:nvSpPr>
        <p:spPr/>
        <p:txBody>
          <a:bodyPr/>
          <a:lstStyle/>
          <a:p>
            <a:r>
              <a:rPr lang="en-US" altLang="en-US" sz="3600">
                <a:solidFill>
                  <a:srgbClr val="FF0000"/>
                </a:solidFill>
                <a:latin typeface="Arial Narrow" panose="020B0606020202030204" pitchFamily="34" charset="0"/>
              </a:rPr>
              <a:t>Logic</a:t>
            </a:r>
          </a:p>
        </p:txBody>
      </p:sp>
      <p:sp>
        <p:nvSpPr>
          <p:cNvPr id="3" name="Content Placeholder 2"/>
          <p:cNvSpPr>
            <a:spLocks noGrp="1"/>
          </p:cNvSpPr>
          <p:nvPr>
            <p:ph idx="1"/>
          </p:nvPr>
        </p:nvSpPr>
        <p:spPr/>
        <p:txBody>
          <a:bodyPr/>
          <a:lstStyle/>
          <a:p>
            <a:pPr algn="just">
              <a:defRPr/>
            </a:pPr>
            <a:r>
              <a:rPr lang="en-US" sz="2800" dirty="0">
                <a:latin typeface="Arial Narrow" panose="020B0606020202030204" pitchFamily="34" charset="0"/>
              </a:rPr>
              <a:t>Logic is fundamental because it allows us to </a:t>
            </a:r>
            <a:r>
              <a:rPr lang="en-US" sz="2800" dirty="0">
                <a:solidFill>
                  <a:schemeClr val="accent1">
                    <a:lumMod val="75000"/>
                  </a:schemeClr>
                </a:solidFill>
                <a:latin typeface="Arial Narrow" panose="020B0606020202030204" pitchFamily="34" charset="0"/>
              </a:rPr>
              <a:t>understand meaning of statements</a:t>
            </a:r>
            <a:r>
              <a:rPr lang="en-US" sz="2800" dirty="0">
                <a:latin typeface="Arial Narrow" panose="020B0606020202030204" pitchFamily="34" charset="0"/>
              </a:rPr>
              <a:t>, deduce information about mathematical structures and uncover further structures.</a:t>
            </a:r>
          </a:p>
          <a:p>
            <a:pPr algn="just">
              <a:defRPr/>
            </a:pPr>
            <a:endParaRPr lang="en-US" sz="2800" dirty="0">
              <a:latin typeface="Arial Narrow" panose="020B0606020202030204" pitchFamily="34" charset="0"/>
            </a:endParaRPr>
          </a:p>
          <a:p>
            <a:pPr algn="just">
              <a:defRPr/>
            </a:pPr>
            <a:r>
              <a:rPr lang="en-US" sz="2800" dirty="0">
                <a:latin typeface="Arial Narrow" panose="020B0606020202030204" pitchFamily="34" charset="0"/>
              </a:rPr>
              <a:t>The rules of logic specify the </a:t>
            </a:r>
            <a:r>
              <a:rPr lang="en-US" sz="2800" dirty="0">
                <a:solidFill>
                  <a:schemeClr val="accent1">
                    <a:lumMod val="75000"/>
                  </a:schemeClr>
                </a:solidFill>
                <a:latin typeface="Arial Narrow" panose="020B0606020202030204" pitchFamily="34" charset="0"/>
              </a:rPr>
              <a:t>meaning of mathematical statements</a:t>
            </a:r>
            <a:r>
              <a:rPr lang="en-US" sz="2800" dirty="0">
                <a:latin typeface="Arial Narrow" panose="020B0606020202030204" pitchFamily="34" charset="0"/>
              </a:rPr>
              <a:t>. </a:t>
            </a:r>
          </a:p>
          <a:p>
            <a:pPr algn="just">
              <a:defRPr/>
            </a:pPr>
            <a:endParaRPr lang="en-US" sz="2800" dirty="0">
              <a:latin typeface="Arial Narrow" panose="020B0606020202030204" pitchFamily="34" charset="0"/>
            </a:endParaRPr>
          </a:p>
          <a:p>
            <a:pPr algn="just">
              <a:defRPr/>
            </a:pPr>
            <a:r>
              <a:rPr lang="en-US" sz="2800" dirty="0">
                <a:latin typeface="Arial Narrow" panose="020B0606020202030204" pitchFamily="34" charset="0"/>
              </a:rPr>
              <a:t>These rules are used to </a:t>
            </a:r>
            <a:r>
              <a:rPr lang="en-US" sz="2800" dirty="0">
                <a:solidFill>
                  <a:schemeClr val="accent1">
                    <a:lumMod val="75000"/>
                  </a:schemeClr>
                </a:solidFill>
                <a:latin typeface="Arial Narrow" panose="020B0606020202030204" pitchFamily="34" charset="0"/>
              </a:rPr>
              <a:t>distinguish between valid and invalid arguments</a:t>
            </a:r>
            <a:r>
              <a:rPr lang="en-US" sz="2800" dirty="0">
                <a:latin typeface="Arial Narrow" panose="020B0606020202030204" pitchFamily="34" charset="0"/>
              </a:rPr>
              <a:t>.</a:t>
            </a:r>
          </a:p>
          <a:p>
            <a:pPr algn="just">
              <a:defRPr/>
            </a:pPr>
            <a:endParaRPr lang="en-US" sz="2800" dirty="0">
              <a:latin typeface="Arial Narrow" panose="020B0606020202030204" pitchFamily="34" charset="0"/>
            </a:endParaRPr>
          </a:p>
        </p:txBody>
      </p:sp>
      <p:sp>
        <p:nvSpPr>
          <p:cNvPr id="1434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AF9ABBC6-1556-459F-A253-FF4E67ABD23D}" type="slidenum">
              <a:rPr lang="en-US" altLang="en-US" sz="1000" smtClean="0"/>
              <a:pPr>
                <a:spcBef>
                  <a:spcPct val="0"/>
                </a:spcBef>
                <a:buClrTx/>
                <a:buFontTx/>
                <a:buNone/>
              </a:pPr>
              <a:t>10</a:t>
            </a:fld>
            <a:endParaRPr lang="en-US" altLang="en-US" sz="100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le 1"/>
          <p:cNvSpPr>
            <a:spLocks noGrp="1"/>
          </p:cNvSpPr>
          <p:nvPr>
            <p:ph type="title"/>
          </p:nvPr>
        </p:nvSpPr>
        <p:spPr/>
        <p:txBody>
          <a:bodyPr/>
          <a:lstStyle/>
          <a:p>
            <a:r>
              <a:rPr lang="en-US" altLang="en-US"/>
              <a:t>Precedence of Quantifiers</a:t>
            </a:r>
          </a:p>
        </p:txBody>
      </p:sp>
      <p:sp>
        <p:nvSpPr>
          <p:cNvPr id="119811" name="Content Placeholder 2"/>
          <p:cNvSpPr>
            <a:spLocks noGrp="1"/>
          </p:cNvSpPr>
          <p:nvPr>
            <p:ph idx="1"/>
          </p:nvPr>
        </p:nvSpPr>
        <p:spPr/>
        <p:txBody>
          <a:bodyPr/>
          <a:lstStyle/>
          <a:p>
            <a:r>
              <a:rPr lang="en-US" altLang="en-US"/>
              <a:t>The quantifiers </a:t>
            </a:r>
            <a:r>
              <a:rPr lang="en-US" altLang="en-US">
                <a:sym typeface="Symbol" panose="05050102010706020507" pitchFamily="18" charset="2"/>
              </a:rPr>
              <a:t> and   have higher precedence than all the logical operators.</a:t>
            </a:r>
          </a:p>
          <a:p>
            <a:r>
              <a:rPr lang="en-US" altLang="en-US">
                <a:sym typeface="Symbol" panose="05050102010706020507" pitchFamily="18" charset="2"/>
              </a:rPr>
              <a:t>For example, </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P(x) ∨ Q(x)  </a:t>
            </a:r>
            <a:r>
              <a:rPr lang="en-US" altLang="en-US">
                <a:sym typeface="Symbol" panose="05050102010706020507" pitchFamily="18" charset="2"/>
              </a:rPr>
              <a:t>means</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(x P(x))∨ Q(x)</a:t>
            </a:r>
            <a:r>
              <a:rPr lang="en-US" altLang="en-US">
                <a:sym typeface="Symbol" panose="05050102010706020507" pitchFamily="18" charset="2"/>
              </a:rPr>
              <a:t>  </a:t>
            </a:r>
          </a:p>
          <a:p>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(P(x) ∨ Q(x)) </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means something different.</a:t>
            </a:r>
          </a:p>
          <a:p>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Unfortunately, often people write </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P(x) ∨ Q(x)  </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when they mean </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x (P(x) ∨ Q(x)). </a:t>
            </a:r>
            <a:endParaRPr lang="en-US" alt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1"/>
          <p:cNvSpPr>
            <a:spLocks noGrp="1"/>
          </p:cNvSpPr>
          <p:nvPr>
            <p:ph type="title"/>
          </p:nvPr>
        </p:nvSpPr>
        <p:spPr/>
        <p:txBody>
          <a:bodyPr/>
          <a:lstStyle/>
          <a:p>
            <a:r>
              <a:rPr lang="en-US" altLang="en-US"/>
              <a:t>Translating from English to Logic</a:t>
            </a:r>
          </a:p>
        </p:txBody>
      </p:sp>
      <p:sp>
        <p:nvSpPr>
          <p:cNvPr id="120835" name="Content Placeholder 2"/>
          <p:cNvSpPr>
            <a:spLocks noGrp="1"/>
          </p:cNvSpPr>
          <p:nvPr>
            <p:ph idx="1"/>
          </p:nvPr>
        </p:nvSpPr>
        <p:spPr/>
        <p:txBody>
          <a:bodyPr/>
          <a:lstStyle/>
          <a:p>
            <a:pPr>
              <a:lnSpc>
                <a:spcPct val="80000"/>
              </a:lnSpc>
              <a:buFont typeface="Wingdings" panose="05000000000000000000" pitchFamily="2" charset="2"/>
              <a:buNone/>
            </a:pPr>
            <a:r>
              <a:rPr lang="en-US" altLang="en-US" sz="3000" b="1"/>
              <a:t>Example </a:t>
            </a:r>
            <a:r>
              <a:rPr lang="en-US" altLang="en-US" sz="3000" b="1">
                <a:latin typeface="Cambria Math" panose="02040503050406030204" pitchFamily="18" charset="0"/>
                <a:ea typeface="Cambria Math" panose="02040503050406030204" pitchFamily="18" charset="0"/>
                <a:cs typeface="Cambria Math" panose="02040503050406030204" pitchFamily="18" charset="0"/>
              </a:rPr>
              <a:t>1</a:t>
            </a:r>
            <a:r>
              <a:rPr lang="en-US" altLang="en-US" sz="3000"/>
              <a:t>:  Translate the following sentence into predicate logic: “Every student in this class has taken a course in Java.”</a:t>
            </a:r>
          </a:p>
          <a:p>
            <a:pPr>
              <a:lnSpc>
                <a:spcPct val="80000"/>
              </a:lnSpc>
              <a:buFont typeface="Wingdings" panose="05000000000000000000" pitchFamily="2" charset="2"/>
              <a:buNone/>
            </a:pPr>
            <a:r>
              <a:rPr lang="en-US" altLang="en-US" sz="3000" b="1"/>
              <a:t>Solution</a:t>
            </a:r>
            <a:r>
              <a:rPr lang="en-US" altLang="en-US" sz="3000"/>
              <a:t>:</a:t>
            </a:r>
          </a:p>
          <a:p>
            <a:pPr>
              <a:lnSpc>
                <a:spcPct val="80000"/>
              </a:lnSpc>
              <a:buFont typeface="Wingdings" panose="05000000000000000000" pitchFamily="2" charset="2"/>
              <a:buNone/>
            </a:pPr>
            <a:r>
              <a:rPr lang="en-US" altLang="en-US" sz="3000"/>
              <a:t>  First decide on the domain </a:t>
            </a:r>
            <a:r>
              <a:rPr lang="en-US" altLang="en-US" sz="3000" i="1"/>
              <a:t>U</a:t>
            </a:r>
            <a:r>
              <a:rPr lang="en-US" altLang="en-US" sz="3000"/>
              <a:t>. </a:t>
            </a:r>
          </a:p>
          <a:p>
            <a:pPr lvl="1">
              <a:lnSpc>
                <a:spcPct val="80000"/>
              </a:lnSpc>
              <a:buFont typeface="Wingdings" panose="05000000000000000000" pitchFamily="2" charset="2"/>
              <a:buNone/>
            </a:pPr>
            <a:r>
              <a:rPr lang="en-US" altLang="en-US" sz="2500" b="1"/>
              <a:t>Solution </a:t>
            </a:r>
            <a:r>
              <a:rPr lang="en-US" altLang="en-US" sz="2500" b="1">
                <a:latin typeface="Cambria Math" panose="02040503050406030204" pitchFamily="18" charset="0"/>
                <a:ea typeface="Cambria Math" panose="02040503050406030204" pitchFamily="18" charset="0"/>
                <a:cs typeface="Cambria Math" panose="02040503050406030204" pitchFamily="18" charset="0"/>
              </a:rPr>
              <a:t>1</a:t>
            </a:r>
            <a:r>
              <a:rPr lang="en-US" altLang="en-US" sz="2500"/>
              <a:t>: If </a:t>
            </a:r>
            <a:r>
              <a:rPr lang="en-US" altLang="en-US" sz="2500" i="1"/>
              <a:t>U</a:t>
            </a:r>
            <a:r>
              <a:rPr lang="en-US" altLang="en-US" sz="2500"/>
              <a:t> is all students in this class, define a propositional function J(x) denoting “x has taken a course in Java” and translate as </a:t>
            </a:r>
            <a:r>
              <a:rPr lang="en-US" altLang="en-US" sz="25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J(x). </a:t>
            </a:r>
          </a:p>
          <a:p>
            <a:pPr lvl="1">
              <a:lnSpc>
                <a:spcPct val="80000"/>
              </a:lnSpc>
              <a:buFont typeface="Wingdings" panose="05000000000000000000" pitchFamily="2" charset="2"/>
              <a:buNone/>
            </a:pPr>
            <a:r>
              <a:rPr lang="en-US" altLang="en-US" sz="2500" b="1"/>
              <a:t>Solution </a:t>
            </a:r>
            <a:r>
              <a:rPr lang="en-US" altLang="en-US" sz="2500" b="1">
                <a:latin typeface="Cambria Math" panose="02040503050406030204" pitchFamily="18" charset="0"/>
                <a:ea typeface="Cambria Math" panose="02040503050406030204" pitchFamily="18" charset="0"/>
                <a:cs typeface="Cambria Math" panose="02040503050406030204" pitchFamily="18" charset="0"/>
              </a:rPr>
              <a:t>2</a:t>
            </a:r>
            <a:r>
              <a:rPr lang="en-US" altLang="en-US" sz="2500"/>
              <a:t>:</a:t>
            </a:r>
            <a:r>
              <a:rPr lang="en-US" altLang="en-US" sz="2500" b="1">
                <a:latin typeface="Cambria Math" panose="02040503050406030204" pitchFamily="18" charset="0"/>
                <a:ea typeface="Cambria Math" panose="02040503050406030204" pitchFamily="18" charset="0"/>
                <a:cs typeface="Cambria Math" panose="02040503050406030204" pitchFamily="18" charset="0"/>
              </a:rPr>
              <a:t> </a:t>
            </a:r>
            <a:r>
              <a:rPr lang="en-US" altLang="en-US" sz="2500"/>
              <a:t>But if </a:t>
            </a:r>
            <a:r>
              <a:rPr lang="en-US" altLang="en-US" sz="2500" i="1"/>
              <a:t>U</a:t>
            </a:r>
            <a:r>
              <a:rPr lang="en-US" altLang="en-US" sz="2500"/>
              <a:t> is all people, also define a propositional  function S(x) denoting “x is a student in this class” and translate as     </a:t>
            </a:r>
            <a:r>
              <a:rPr lang="en-US" altLang="en-US" sz="25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(S(x)→ J(x))</a:t>
            </a:r>
            <a:r>
              <a:rPr lang="en-US" altLang="en-US" sz="25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25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p>
          <a:p>
            <a:pPr lvl="2">
              <a:lnSpc>
                <a:spcPct val="80000"/>
              </a:lnSpc>
              <a:buFont typeface="Wingdings" panose="05000000000000000000" pitchFamily="2" charset="2"/>
              <a:buNone/>
            </a:pPr>
            <a:r>
              <a:rPr lang="en-US" altLang="en-US" sz="21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x (S(x) </a:t>
            </a:r>
            <a:r>
              <a:rPr lang="en-US" altLang="en-US" sz="21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21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J(x))</a:t>
            </a:r>
            <a:r>
              <a:rPr lang="en-US" altLang="en-US" sz="21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is not correct.  What does it mean?</a:t>
            </a:r>
          </a:p>
          <a:p>
            <a:pPr lvl="1">
              <a:lnSpc>
                <a:spcPct val="80000"/>
              </a:lnSpc>
            </a:pPr>
            <a:endParaRPr lang="en-US" altLang="en-US" sz="250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369DF046-D91F-4ECD-8278-2A8AB938817A}" type="slidenum">
              <a:rPr lang="en-US" altLang="en-US" smtClean="0"/>
              <a:pPr>
                <a:defRPr/>
              </a:pPr>
              <a:t>102</a:t>
            </a:fld>
            <a:endParaRPr lang="en-US" altLang="en-US" dirty="0"/>
          </a:p>
        </p:txBody>
      </p:sp>
      <p:sp>
        <p:nvSpPr>
          <p:cNvPr id="4" name="Rectangle 3"/>
          <p:cNvSpPr/>
          <p:nvPr/>
        </p:nvSpPr>
        <p:spPr>
          <a:xfrm>
            <a:off x="228600" y="152400"/>
            <a:ext cx="8001000" cy="3139321"/>
          </a:xfrm>
          <a:prstGeom prst="rect">
            <a:avLst/>
          </a:prstGeom>
        </p:spPr>
        <p:txBody>
          <a:bodyPr wrap="square">
            <a:spAutoFit/>
          </a:bodyPr>
          <a:lstStyle/>
          <a:p>
            <a:r>
              <a:rPr lang="en-US" dirty="0"/>
              <a:t>For example, </a:t>
            </a:r>
          </a:p>
          <a:p>
            <a:r>
              <a:rPr lang="en-US" dirty="0"/>
              <a:t>we may be interested in a wider group of people than only those </a:t>
            </a:r>
            <a:r>
              <a:rPr lang="en-US" dirty="0" err="1"/>
              <a:t>inthis</a:t>
            </a:r>
            <a:r>
              <a:rPr lang="en-US" dirty="0"/>
              <a:t> class. If we change the domain to consist of all people, we will need to express our statement as</a:t>
            </a:r>
          </a:p>
          <a:p>
            <a:r>
              <a:rPr lang="en-US" dirty="0"/>
              <a:t>“For every person x, if person x is a student in this class then x has studied calculus.”</a:t>
            </a:r>
          </a:p>
          <a:p>
            <a:r>
              <a:rPr lang="en-US" dirty="0"/>
              <a:t>If S(x) represents the statement that person x is in this class, we see that our statement can be expressed as ∀x(S(x) → C(x)). </a:t>
            </a:r>
          </a:p>
          <a:p>
            <a:r>
              <a:rPr lang="en-US" dirty="0"/>
              <a:t>[Caution! Our statement cannot be expressed as ∀x(S(x) ∧ C(x)) because this statement says that all people are students in this class and have studied</a:t>
            </a:r>
          </a:p>
          <a:p>
            <a:r>
              <a:rPr lang="en-US" dirty="0"/>
              <a:t>calculus!]</a:t>
            </a:r>
          </a:p>
        </p:txBody>
      </p:sp>
    </p:spTree>
    <p:extLst>
      <p:ext uri="{BB962C8B-B14F-4D97-AF65-F5344CB8AC3E}">
        <p14:creationId xmlns:p14="http://schemas.microsoft.com/office/powerpoint/2010/main" val="36464249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itle 1"/>
          <p:cNvSpPr>
            <a:spLocks noGrp="1"/>
          </p:cNvSpPr>
          <p:nvPr>
            <p:ph type="title"/>
          </p:nvPr>
        </p:nvSpPr>
        <p:spPr/>
        <p:txBody>
          <a:bodyPr/>
          <a:lstStyle/>
          <a:p>
            <a:r>
              <a:rPr lang="en-US" altLang="en-US"/>
              <a:t>Translating from English to Logic</a:t>
            </a:r>
          </a:p>
        </p:txBody>
      </p:sp>
      <p:sp>
        <p:nvSpPr>
          <p:cNvPr id="122883" name="Content Placeholder 2"/>
          <p:cNvSpPr>
            <a:spLocks noGrp="1"/>
          </p:cNvSpPr>
          <p:nvPr>
            <p:ph idx="1"/>
          </p:nvPr>
        </p:nvSpPr>
        <p:spPr/>
        <p:txBody>
          <a:bodyPr/>
          <a:lstStyle/>
          <a:p>
            <a:pPr>
              <a:lnSpc>
                <a:spcPct val="80000"/>
              </a:lnSpc>
              <a:buFont typeface="Wingdings" panose="05000000000000000000" pitchFamily="2" charset="2"/>
              <a:buNone/>
            </a:pPr>
            <a:r>
              <a:rPr lang="en-US" altLang="en-US" sz="3000" b="1"/>
              <a:t>Example 2</a:t>
            </a:r>
            <a:r>
              <a:rPr lang="en-US" altLang="en-US" sz="3000"/>
              <a:t>: Translate the following sentence into predicate logic: “Some student in this class has taken a course in Java.” </a:t>
            </a:r>
          </a:p>
          <a:p>
            <a:pPr>
              <a:lnSpc>
                <a:spcPct val="80000"/>
              </a:lnSpc>
              <a:buFont typeface="Wingdings" panose="05000000000000000000" pitchFamily="2" charset="2"/>
              <a:buNone/>
            </a:pPr>
            <a:r>
              <a:rPr lang="en-US" altLang="en-US" sz="3000" b="1"/>
              <a:t>Solution</a:t>
            </a:r>
            <a:r>
              <a:rPr lang="en-US" altLang="en-US" sz="3000"/>
              <a:t>:</a:t>
            </a:r>
          </a:p>
          <a:p>
            <a:pPr>
              <a:lnSpc>
                <a:spcPct val="80000"/>
              </a:lnSpc>
              <a:buFont typeface="Wingdings" panose="05000000000000000000" pitchFamily="2" charset="2"/>
              <a:buNone/>
            </a:pPr>
            <a:r>
              <a:rPr lang="en-US" altLang="en-US" sz="3000"/>
              <a:t>First decide on the domain </a:t>
            </a:r>
            <a:r>
              <a:rPr lang="en-US" altLang="en-US" sz="3000" i="1"/>
              <a:t>U</a:t>
            </a:r>
            <a:r>
              <a:rPr lang="en-US" altLang="en-US" sz="3000"/>
              <a:t>. </a:t>
            </a:r>
          </a:p>
          <a:p>
            <a:pPr lvl="1">
              <a:lnSpc>
                <a:spcPct val="80000"/>
              </a:lnSpc>
              <a:buFont typeface="Wingdings" panose="05000000000000000000" pitchFamily="2" charset="2"/>
              <a:buNone/>
            </a:pPr>
            <a:r>
              <a:rPr lang="en-US" altLang="en-US" sz="2500" b="1"/>
              <a:t>Solution </a:t>
            </a:r>
            <a:r>
              <a:rPr lang="en-US" altLang="en-US" sz="2500" b="1">
                <a:latin typeface="Cambria Math" panose="02040503050406030204" pitchFamily="18" charset="0"/>
                <a:ea typeface="Cambria Math" panose="02040503050406030204" pitchFamily="18" charset="0"/>
                <a:cs typeface="Cambria Math" panose="02040503050406030204" pitchFamily="18" charset="0"/>
              </a:rPr>
              <a:t>1</a:t>
            </a:r>
            <a:r>
              <a:rPr lang="en-US" altLang="en-US" sz="2500"/>
              <a:t>: If </a:t>
            </a:r>
            <a:r>
              <a:rPr lang="en-US" altLang="en-US" sz="2500" i="1"/>
              <a:t>U</a:t>
            </a:r>
            <a:r>
              <a:rPr lang="en-US" altLang="en-US" sz="2500"/>
              <a:t> is all students in this class, translate as </a:t>
            </a:r>
          </a:p>
          <a:p>
            <a:pPr lvl="1">
              <a:lnSpc>
                <a:spcPct val="80000"/>
              </a:lnSpc>
              <a:buFont typeface="Wingdings" panose="05000000000000000000" pitchFamily="2" charset="2"/>
              <a:buNone/>
            </a:pPr>
            <a:r>
              <a:rPr lang="en-US" altLang="en-US" sz="25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x J(x)</a:t>
            </a:r>
          </a:p>
          <a:p>
            <a:pPr lvl="1">
              <a:lnSpc>
                <a:spcPct val="80000"/>
              </a:lnSpc>
              <a:buFont typeface="Wingdings" panose="05000000000000000000" pitchFamily="2" charset="2"/>
              <a:buNone/>
            </a:pPr>
            <a:r>
              <a:rPr lang="en-US" altLang="en-US" sz="2500" b="1"/>
              <a:t>Solution </a:t>
            </a:r>
            <a:r>
              <a:rPr lang="en-US" altLang="en-US" sz="2500" b="1">
                <a:latin typeface="Cambria Math" panose="02040503050406030204" pitchFamily="18" charset="0"/>
                <a:ea typeface="Cambria Math" panose="02040503050406030204" pitchFamily="18" charset="0"/>
                <a:cs typeface="Cambria Math" panose="02040503050406030204" pitchFamily="18" charset="0"/>
              </a:rPr>
              <a:t>1</a:t>
            </a:r>
            <a:r>
              <a:rPr lang="en-US" altLang="en-US" sz="2500"/>
              <a:t>: But if </a:t>
            </a:r>
            <a:r>
              <a:rPr lang="en-US" altLang="en-US" sz="2500" i="1"/>
              <a:t>U</a:t>
            </a:r>
            <a:r>
              <a:rPr lang="en-US" altLang="en-US" sz="2500"/>
              <a:t> is all people, then translate as                 </a:t>
            </a:r>
            <a:r>
              <a:rPr lang="en-US" altLang="en-US" sz="25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(S(x) ∧ J(x)) </a:t>
            </a:r>
          </a:p>
          <a:p>
            <a:pPr lvl="2">
              <a:lnSpc>
                <a:spcPct val="80000"/>
              </a:lnSpc>
              <a:buFont typeface="Wingdings" panose="05000000000000000000" pitchFamily="2" charset="2"/>
              <a:buNone/>
            </a:pPr>
            <a:r>
              <a:rPr lang="en-US" altLang="en-US" sz="21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x (S(x)→ J(x))</a:t>
            </a:r>
            <a:r>
              <a:rPr lang="en-US" altLang="en-US" sz="21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is not correct. What does it mean?</a:t>
            </a:r>
            <a:endParaRPr lang="en-US" altLang="en-US" sz="2100"/>
          </a:p>
          <a:p>
            <a:pPr lvl="1">
              <a:lnSpc>
                <a:spcPct val="80000"/>
              </a:lnSpc>
            </a:pPr>
            <a:endParaRPr lang="en-US" altLang="en-US" sz="250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369DF046-D91F-4ECD-8278-2A8AB938817A}" type="slidenum">
              <a:rPr lang="en-US" altLang="en-US" smtClean="0"/>
              <a:pPr>
                <a:defRPr/>
              </a:pPr>
              <a:t>104</a:t>
            </a:fld>
            <a:endParaRPr lang="en-US" altLang="en-US" dirty="0"/>
          </a:p>
        </p:txBody>
      </p:sp>
      <p:sp>
        <p:nvSpPr>
          <p:cNvPr id="4" name="Rectangle 3"/>
          <p:cNvSpPr/>
          <p:nvPr/>
        </p:nvSpPr>
        <p:spPr>
          <a:xfrm>
            <a:off x="457200" y="-79653"/>
            <a:ext cx="8001000" cy="4247317"/>
          </a:xfrm>
          <a:prstGeom prst="rect">
            <a:avLst/>
          </a:prstGeom>
        </p:spPr>
        <p:txBody>
          <a:bodyPr wrap="square">
            <a:spAutoFit/>
          </a:bodyPr>
          <a:lstStyle/>
          <a:p>
            <a:endParaRPr lang="en-US" dirty="0"/>
          </a:p>
          <a:p>
            <a:endParaRPr lang="en-US" dirty="0"/>
          </a:p>
          <a:p>
            <a:endParaRPr lang="en-US" dirty="0"/>
          </a:p>
          <a:p>
            <a:r>
              <a:rPr lang="en-US" dirty="0"/>
              <a:t>if we are interested in people other than those in this class, we look at the statement a little differently. Our statement can be expressed as</a:t>
            </a:r>
          </a:p>
          <a:p>
            <a:r>
              <a:rPr lang="en-US" dirty="0"/>
              <a:t>“There is a person x having the properties that x is a student in this class and x has visited Mexico.”</a:t>
            </a:r>
          </a:p>
          <a:p>
            <a:r>
              <a:rPr lang="en-US" dirty="0"/>
              <a:t>In this case, the domain for the variable x consists of all people. We introduce S(x) to represent</a:t>
            </a:r>
          </a:p>
          <a:p>
            <a:r>
              <a:rPr lang="en-US" dirty="0"/>
              <a:t>“x is a student in this class.” Our solution becomes ∃x(S(x) ∧ M(x)) because the statement is that there is a person x who is a student in this class and who has visited Mexico. </a:t>
            </a:r>
          </a:p>
          <a:p>
            <a:r>
              <a:rPr lang="en-US" dirty="0"/>
              <a:t>[Caution! Our statement cannot be expressed as ∃x(S(x) → M(x)), which is true when there is someone not in the class because, in that case, for such a person x, S(x) → M(x) becomes either F→T or F→F, both of which are true.]</a:t>
            </a:r>
          </a:p>
        </p:txBody>
      </p:sp>
    </p:spTree>
    <p:extLst>
      <p:ext uri="{BB962C8B-B14F-4D97-AF65-F5344CB8AC3E}">
        <p14:creationId xmlns:p14="http://schemas.microsoft.com/office/powerpoint/2010/main" val="40014786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1"/>
          <p:cNvSpPr>
            <a:spLocks noGrp="1"/>
          </p:cNvSpPr>
          <p:nvPr>
            <p:ph type="title"/>
          </p:nvPr>
        </p:nvSpPr>
        <p:spPr/>
        <p:txBody>
          <a:bodyPr/>
          <a:lstStyle/>
          <a:p>
            <a:r>
              <a:rPr lang="en-US" altLang="en-US"/>
              <a:t>Returning to the Socrates Example </a:t>
            </a:r>
          </a:p>
        </p:txBody>
      </p:sp>
      <p:sp>
        <p:nvSpPr>
          <p:cNvPr id="3" name="Content Placeholder 2"/>
          <p:cNvSpPr>
            <a:spLocks noGrp="1"/>
          </p:cNvSpPr>
          <p:nvPr>
            <p:ph idx="1"/>
          </p:nvPr>
        </p:nvSpPr>
        <p:spPr/>
        <p:txBody>
          <a:bodyPr>
            <a:normAutofit fontScale="92500" lnSpcReduction="20000"/>
          </a:bodyPr>
          <a:lstStyle/>
          <a:p>
            <a:pPr>
              <a:defRPr/>
            </a:pPr>
            <a:r>
              <a:rPr lang="en-US" dirty="0"/>
              <a:t>Introduce the  propositional functions </a:t>
            </a:r>
            <a:r>
              <a:rPr lang="en-US" i="1" dirty="0"/>
              <a:t>Man(x) </a:t>
            </a:r>
            <a:r>
              <a:rPr lang="en-US" dirty="0"/>
              <a:t>denoting “</a:t>
            </a:r>
            <a:r>
              <a:rPr lang="en-US" i="1" dirty="0"/>
              <a:t>x</a:t>
            </a:r>
            <a:r>
              <a:rPr lang="en-US" dirty="0"/>
              <a:t> is a man” and  </a:t>
            </a:r>
            <a:r>
              <a:rPr lang="en-US" i="1" dirty="0"/>
              <a:t>Mortal(x)</a:t>
            </a:r>
            <a:r>
              <a:rPr lang="en-US" dirty="0"/>
              <a:t> denoting “</a:t>
            </a:r>
            <a:r>
              <a:rPr lang="en-US" i="1" dirty="0"/>
              <a:t>x</a:t>
            </a:r>
            <a:r>
              <a:rPr lang="en-US" dirty="0"/>
              <a:t> is mortal.”  Specify the  domain as all people.</a:t>
            </a:r>
          </a:p>
          <a:p>
            <a:pPr>
              <a:defRPr/>
            </a:pPr>
            <a:r>
              <a:rPr lang="en-US" sz="2600" dirty="0"/>
              <a:t>The two premises are</a:t>
            </a:r>
            <a:r>
              <a:rPr lang="en-US" dirty="0"/>
              <a:t>:</a:t>
            </a:r>
          </a:p>
          <a:p>
            <a:pPr>
              <a:defRPr/>
            </a:pPr>
            <a:endParaRPr lang="en-US" dirty="0"/>
          </a:p>
          <a:p>
            <a:pPr>
              <a:defRPr/>
            </a:pPr>
            <a:r>
              <a:rPr lang="en-US" dirty="0"/>
              <a:t>The conclusion is:</a:t>
            </a:r>
          </a:p>
          <a:p>
            <a:pPr>
              <a:defRPr/>
            </a:pPr>
            <a:endParaRPr lang="en-US" dirty="0"/>
          </a:p>
          <a:p>
            <a:pPr>
              <a:defRPr/>
            </a:pPr>
            <a:r>
              <a:rPr lang="en-US" dirty="0"/>
              <a:t>Later we will show how to prove that the conclusion follows from the premises.</a:t>
            </a:r>
          </a:p>
          <a:p>
            <a:pPr>
              <a:defRPr/>
            </a:pPr>
            <a:endParaRPr lang="en-US" dirty="0"/>
          </a:p>
        </p:txBody>
      </p:sp>
      <p:pic>
        <p:nvPicPr>
          <p:cNvPr id="124932" name="Picture 8" descr="addin_tmp.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4267200" y="3276600"/>
            <a:ext cx="3400425"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3" name="Picture 9" descr="addin_tmp.pn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4648200" y="3733800"/>
            <a:ext cx="2133600"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4" name="Picture 10" descr="addin_tmp.pn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4495800" y="4343400"/>
            <a:ext cx="2462213"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p:txBody>
          <a:bodyPr/>
          <a:lstStyle/>
          <a:p>
            <a:r>
              <a:rPr lang="en-US" altLang="en-US"/>
              <a:t>Equivalences in Predicate Logic</a:t>
            </a:r>
          </a:p>
        </p:txBody>
      </p:sp>
      <p:sp>
        <p:nvSpPr>
          <p:cNvPr id="125955" name="Content Placeholder 2"/>
          <p:cNvSpPr>
            <a:spLocks noGrp="1"/>
          </p:cNvSpPr>
          <p:nvPr>
            <p:ph idx="1"/>
          </p:nvPr>
        </p:nvSpPr>
        <p:spPr/>
        <p:txBody>
          <a:bodyPr/>
          <a:lstStyle/>
          <a:p>
            <a:pPr>
              <a:lnSpc>
                <a:spcPct val="90000"/>
              </a:lnSpc>
            </a:pPr>
            <a:r>
              <a:rPr lang="en-US" altLang="en-US" sz="3000"/>
              <a:t>Statements involving predicates and quantifiers are </a:t>
            </a:r>
            <a:r>
              <a:rPr lang="en-US" altLang="en-US" sz="3000" i="1"/>
              <a:t>logically equivalent </a:t>
            </a:r>
            <a:r>
              <a:rPr lang="en-US" altLang="en-US" sz="3000"/>
              <a:t>if and only if they have the same truth value </a:t>
            </a:r>
          </a:p>
          <a:p>
            <a:pPr lvl="1">
              <a:lnSpc>
                <a:spcPct val="90000"/>
              </a:lnSpc>
            </a:pPr>
            <a:r>
              <a:rPr lang="en-US" altLang="en-US" sz="2500"/>
              <a:t>for every predicate substituted into these statements and </a:t>
            </a:r>
          </a:p>
          <a:p>
            <a:pPr lvl="1">
              <a:lnSpc>
                <a:spcPct val="90000"/>
              </a:lnSpc>
            </a:pPr>
            <a:r>
              <a:rPr lang="en-US" altLang="en-US" sz="2500"/>
              <a:t>for every domain of discourse used for the variables in the expressions. </a:t>
            </a:r>
          </a:p>
          <a:p>
            <a:pPr>
              <a:lnSpc>
                <a:spcPct val="90000"/>
              </a:lnSpc>
            </a:pPr>
            <a:r>
              <a:rPr lang="en-US" altLang="en-US" sz="3000"/>
              <a:t>The notation </a:t>
            </a:r>
            <a:r>
              <a:rPr lang="en-US" altLang="en-US" sz="3000" i="1"/>
              <a:t>S </a:t>
            </a:r>
            <a:r>
              <a:rPr lang="en-US" altLang="en-US" sz="3000">
                <a:latin typeface="Cambria Math" panose="02040503050406030204" pitchFamily="18" charset="0"/>
                <a:ea typeface="Cambria Math" panose="02040503050406030204" pitchFamily="18" charset="0"/>
                <a:cs typeface="Cambria Math" panose="02040503050406030204" pitchFamily="18" charset="0"/>
              </a:rPr>
              <a:t>≡</a:t>
            </a:r>
            <a:r>
              <a:rPr lang="en-US" altLang="en-US" sz="3000" i="1">
                <a:latin typeface="Cambria Math" panose="02040503050406030204" pitchFamily="18" charset="0"/>
                <a:ea typeface="Cambria Math" panose="02040503050406030204" pitchFamily="18" charset="0"/>
                <a:cs typeface="Cambria Math" panose="02040503050406030204" pitchFamily="18" charset="0"/>
              </a:rPr>
              <a:t>T</a:t>
            </a:r>
            <a:r>
              <a:rPr lang="en-US" altLang="en-US" sz="3000">
                <a:latin typeface="Cambria Math" panose="02040503050406030204" pitchFamily="18" charset="0"/>
                <a:ea typeface="Cambria Math" panose="02040503050406030204" pitchFamily="18" charset="0"/>
                <a:cs typeface="Cambria Math" panose="02040503050406030204" pitchFamily="18" charset="0"/>
              </a:rPr>
              <a:t>  indicates that </a:t>
            </a:r>
            <a:r>
              <a:rPr lang="en-US" altLang="en-US" sz="3000" i="1">
                <a:latin typeface="Cambria Math" panose="02040503050406030204" pitchFamily="18" charset="0"/>
                <a:ea typeface="Cambria Math" panose="02040503050406030204" pitchFamily="18" charset="0"/>
                <a:cs typeface="Cambria Math" panose="02040503050406030204" pitchFamily="18" charset="0"/>
              </a:rPr>
              <a:t>S</a:t>
            </a:r>
            <a:r>
              <a:rPr lang="en-US" altLang="en-US" sz="3000">
                <a:latin typeface="Cambria Math" panose="02040503050406030204" pitchFamily="18" charset="0"/>
                <a:ea typeface="Cambria Math" panose="02040503050406030204" pitchFamily="18" charset="0"/>
                <a:cs typeface="Cambria Math" panose="02040503050406030204" pitchFamily="18" charset="0"/>
              </a:rPr>
              <a:t> and </a:t>
            </a:r>
            <a:r>
              <a:rPr lang="en-US" altLang="en-US" sz="3000" i="1">
                <a:latin typeface="Cambria Math" panose="02040503050406030204" pitchFamily="18" charset="0"/>
                <a:ea typeface="Cambria Math" panose="02040503050406030204" pitchFamily="18" charset="0"/>
                <a:cs typeface="Cambria Math" panose="02040503050406030204" pitchFamily="18" charset="0"/>
              </a:rPr>
              <a:t>T</a:t>
            </a:r>
            <a:r>
              <a:rPr lang="en-US" altLang="en-US" sz="3000">
                <a:latin typeface="Cambria Math" panose="02040503050406030204" pitchFamily="18" charset="0"/>
                <a:ea typeface="Cambria Math" panose="02040503050406030204" pitchFamily="18" charset="0"/>
                <a:cs typeface="Cambria Math" panose="02040503050406030204" pitchFamily="18" charset="0"/>
              </a:rPr>
              <a:t>  are logically equivalent. </a:t>
            </a:r>
          </a:p>
          <a:p>
            <a:pPr>
              <a:lnSpc>
                <a:spcPct val="90000"/>
              </a:lnSpc>
            </a:pPr>
            <a:r>
              <a:rPr lang="en-US" altLang="en-US" sz="3000" b="1">
                <a:latin typeface="Cambria Math" panose="02040503050406030204" pitchFamily="18" charset="0"/>
                <a:ea typeface="Cambria Math" panose="02040503050406030204" pitchFamily="18" charset="0"/>
                <a:cs typeface="Cambria Math" panose="02040503050406030204" pitchFamily="18" charset="0"/>
              </a:rPr>
              <a:t>Example</a:t>
            </a:r>
            <a:r>
              <a:rPr lang="en-US" altLang="en-US" sz="3000">
                <a:latin typeface="Cambria Math" panose="02040503050406030204" pitchFamily="18" charset="0"/>
                <a:ea typeface="Cambria Math" panose="02040503050406030204" pitchFamily="18" charset="0"/>
                <a:cs typeface="Cambria Math" panose="02040503050406030204" pitchFamily="18" charset="0"/>
              </a:rPr>
              <a:t>:  </a:t>
            </a:r>
            <a:r>
              <a:rPr lang="en-US" altLang="en-US" sz="30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30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a:t>
            </a:r>
            <a:r>
              <a:rPr lang="en-US" altLang="en-US" sz="30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30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S(x) </a:t>
            </a:r>
            <a:r>
              <a:rPr lang="en-US" altLang="en-US" sz="3000">
                <a:latin typeface="Cambria Math" panose="02040503050406030204" pitchFamily="18" charset="0"/>
                <a:ea typeface="Cambria Math" panose="02040503050406030204" pitchFamily="18" charset="0"/>
                <a:cs typeface="Cambria Math" panose="02040503050406030204" pitchFamily="18" charset="0"/>
              </a:rPr>
              <a:t>≡</a:t>
            </a:r>
            <a:r>
              <a:rPr lang="en-US" altLang="en-US" sz="30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30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S(x)</a:t>
            </a:r>
            <a:endParaRPr lang="en-US" altLang="en-US" sz="3000" i="1"/>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Thinking about Quantifiers as Conjunctions and Disjunctions</a:t>
            </a:r>
          </a:p>
        </p:txBody>
      </p:sp>
      <p:sp>
        <p:nvSpPr>
          <p:cNvPr id="3" name="Content Placeholder 2"/>
          <p:cNvSpPr>
            <a:spLocks noGrp="1"/>
          </p:cNvSpPr>
          <p:nvPr>
            <p:ph idx="1"/>
          </p:nvPr>
        </p:nvSpPr>
        <p:spPr/>
        <p:txBody>
          <a:bodyPr>
            <a:normAutofit fontScale="70000" lnSpcReduction="20000"/>
          </a:bodyPr>
          <a:lstStyle/>
          <a:p>
            <a:pPr>
              <a:defRPr/>
            </a:pPr>
            <a:r>
              <a:rPr lang="en-US" dirty="0">
                <a:sym typeface="Symbol"/>
              </a:rPr>
              <a:t>If the domain is finite, a universally quantified proposition is equivalent to a conjunction of propositions without quantifiers and an existentially quantified proposition is equivalent to  a disjunction of propositions without quantifiers. </a:t>
            </a:r>
          </a:p>
          <a:p>
            <a:pPr>
              <a:defRPr/>
            </a:pPr>
            <a:r>
              <a:rPr lang="en-US" dirty="0">
                <a:sym typeface="Symbol"/>
              </a:rPr>
              <a:t>If </a:t>
            </a:r>
            <a:r>
              <a:rPr lang="en-US" i="1" dirty="0">
                <a:sym typeface="Symbol"/>
              </a:rPr>
              <a:t>U</a:t>
            </a:r>
            <a:r>
              <a:rPr lang="en-US" dirty="0">
                <a:sym typeface="Symbol"/>
              </a:rPr>
              <a:t> consists of the integers </a:t>
            </a:r>
            <a:r>
              <a:rPr lang="en-US" dirty="0">
                <a:latin typeface="Cambria Math" pitchFamily="18" charset="0"/>
                <a:ea typeface="Cambria Math" pitchFamily="18" charset="0"/>
                <a:sym typeface="Symbol"/>
              </a:rPr>
              <a:t>1</a:t>
            </a:r>
            <a:r>
              <a:rPr lang="en-US" dirty="0">
                <a:sym typeface="Symbol"/>
              </a:rPr>
              <a:t>,</a:t>
            </a:r>
            <a:r>
              <a:rPr lang="en-US" dirty="0">
                <a:latin typeface="Cambria Math" pitchFamily="18" charset="0"/>
                <a:ea typeface="Cambria Math" pitchFamily="18" charset="0"/>
                <a:sym typeface="Symbol"/>
              </a:rPr>
              <a:t>2</a:t>
            </a:r>
            <a:r>
              <a:rPr lang="en-US" dirty="0">
                <a:sym typeface="Symbol"/>
              </a:rPr>
              <a:t>, and </a:t>
            </a:r>
            <a:r>
              <a:rPr lang="en-US" dirty="0">
                <a:latin typeface="Cambria Math" pitchFamily="18" charset="0"/>
                <a:ea typeface="Cambria Math" pitchFamily="18" charset="0"/>
                <a:sym typeface="Symbol"/>
              </a:rPr>
              <a:t>3</a:t>
            </a:r>
            <a:r>
              <a:rPr lang="en-US" dirty="0">
                <a:sym typeface="Symbol"/>
              </a:rPr>
              <a:t>:</a:t>
            </a:r>
          </a:p>
          <a:p>
            <a:pPr>
              <a:buFont typeface="Wingdings" panose="05000000000000000000" pitchFamily="2" charset="2"/>
              <a:buNone/>
              <a:defRPr/>
            </a:pPr>
            <a:endParaRPr lang="en-US" dirty="0">
              <a:sym typeface="Symbol"/>
            </a:endParaRPr>
          </a:p>
          <a:p>
            <a:pPr>
              <a:buFont typeface="Wingdings" panose="05000000000000000000" pitchFamily="2" charset="2"/>
              <a:buNone/>
              <a:defRPr/>
            </a:pPr>
            <a:endParaRPr lang="en-US" dirty="0">
              <a:sym typeface="Symbol"/>
            </a:endParaRPr>
          </a:p>
          <a:p>
            <a:pPr>
              <a:buFont typeface="Wingdings" panose="05000000000000000000" pitchFamily="2" charset="2"/>
              <a:buNone/>
              <a:defRPr/>
            </a:pPr>
            <a:endParaRPr lang="en-US" dirty="0">
              <a:sym typeface="Symbol"/>
            </a:endParaRPr>
          </a:p>
          <a:p>
            <a:pPr>
              <a:buFont typeface="Wingdings" panose="05000000000000000000" pitchFamily="2" charset="2"/>
              <a:buNone/>
              <a:defRPr/>
            </a:pPr>
            <a:endParaRPr lang="en-US" dirty="0">
              <a:sym typeface="Symbol"/>
            </a:endParaRPr>
          </a:p>
          <a:p>
            <a:pPr>
              <a:buFont typeface="Wingdings" panose="05000000000000000000" pitchFamily="2" charset="2"/>
              <a:buNone/>
              <a:defRPr/>
            </a:pPr>
            <a:endParaRPr lang="en-US" dirty="0">
              <a:sym typeface="Symbol"/>
            </a:endParaRPr>
          </a:p>
          <a:p>
            <a:pPr>
              <a:defRPr/>
            </a:pPr>
            <a:r>
              <a:rPr lang="en-US" dirty="0">
                <a:sym typeface="Symbol"/>
              </a:rPr>
              <a:t>Even if the domains are infinite, you can still think of the quantifiers in this fashion, but the equivalent expressions without quantifiers will be infinitely long.</a:t>
            </a:r>
          </a:p>
          <a:p>
            <a:pPr>
              <a:defRPr/>
            </a:pPr>
            <a:endParaRPr lang="en-US" dirty="0"/>
          </a:p>
          <a:p>
            <a:pPr>
              <a:defRPr/>
            </a:pPr>
            <a:endParaRPr lang="en-US" dirty="0"/>
          </a:p>
          <a:p>
            <a:pPr lvl="2">
              <a:defRPr/>
            </a:pPr>
            <a:endParaRPr lang="en-US" dirty="0"/>
          </a:p>
        </p:txBody>
      </p:sp>
      <p:pic>
        <p:nvPicPr>
          <p:cNvPr id="128004" name="Picture 5" descr="addin_tmp.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057400" y="3657600"/>
            <a:ext cx="4078288"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5" name="Picture 6" descr="addin_tmp.pn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2133600" y="4343400"/>
            <a:ext cx="4062413"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itle 1"/>
          <p:cNvSpPr>
            <a:spLocks noGrp="1"/>
          </p:cNvSpPr>
          <p:nvPr>
            <p:ph type="title"/>
          </p:nvPr>
        </p:nvSpPr>
        <p:spPr/>
        <p:txBody>
          <a:bodyPr/>
          <a:lstStyle/>
          <a:p>
            <a:r>
              <a:rPr lang="en-US" altLang="en-US"/>
              <a:t>Negating Quantified Expressions</a:t>
            </a:r>
          </a:p>
        </p:txBody>
      </p:sp>
      <p:sp>
        <p:nvSpPr>
          <p:cNvPr id="3" name="Content Placeholder 2"/>
          <p:cNvSpPr>
            <a:spLocks noGrp="1"/>
          </p:cNvSpPr>
          <p:nvPr>
            <p:ph idx="1"/>
          </p:nvPr>
        </p:nvSpPr>
        <p:spPr/>
        <p:txBody>
          <a:bodyPr>
            <a:normAutofit fontScale="92500" lnSpcReduction="20000"/>
          </a:bodyPr>
          <a:lstStyle/>
          <a:p>
            <a:pPr>
              <a:defRPr/>
            </a:pPr>
            <a:r>
              <a:rPr lang="en-US" dirty="0"/>
              <a:t>Consider </a:t>
            </a:r>
            <a:r>
              <a:rPr lang="en-US" i="1" dirty="0">
                <a:latin typeface="Cambria Math" pitchFamily="18" charset="0"/>
                <a:ea typeface="Cambria Math" pitchFamily="18" charset="0"/>
                <a:sym typeface="Symbol"/>
              </a:rPr>
              <a:t>x J(x)</a:t>
            </a:r>
            <a:endParaRPr lang="en-US" dirty="0"/>
          </a:p>
          <a:p>
            <a:pPr marL="850392" lvl="1" indent="-457200">
              <a:buFont typeface="Wingdings" panose="05000000000000000000" pitchFamily="2" charset="2"/>
              <a:buNone/>
              <a:defRPr/>
            </a:pPr>
            <a:r>
              <a:rPr lang="en-US" dirty="0"/>
              <a:t>“Every student in your class has taken a course in Java.”</a:t>
            </a:r>
          </a:p>
          <a:p>
            <a:pPr marL="850392" lvl="1" indent="-457200">
              <a:buFont typeface="Wingdings" panose="05000000000000000000" pitchFamily="2" charset="2"/>
              <a:buNone/>
              <a:defRPr/>
            </a:pPr>
            <a:r>
              <a:rPr lang="en-US" dirty="0"/>
              <a:t> Here </a:t>
            </a:r>
            <a:r>
              <a:rPr lang="en-US" i="1" dirty="0">
                <a:latin typeface="Cambria Math" pitchFamily="18" charset="0"/>
                <a:ea typeface="Cambria Math" pitchFamily="18" charset="0"/>
                <a:sym typeface="Symbol"/>
              </a:rPr>
              <a:t>J(x)</a:t>
            </a:r>
            <a:r>
              <a:rPr lang="en-US" dirty="0"/>
              <a:t>  is “x has taken a course in Java” and </a:t>
            </a:r>
          </a:p>
          <a:p>
            <a:pPr marL="850392" lvl="1" indent="-457200">
              <a:buFont typeface="Wingdings" panose="05000000000000000000" pitchFamily="2" charset="2"/>
              <a:buNone/>
              <a:defRPr/>
            </a:pPr>
            <a:r>
              <a:rPr lang="en-US" dirty="0"/>
              <a:t> the domain is students in your class. </a:t>
            </a:r>
          </a:p>
          <a:p>
            <a:pPr>
              <a:defRPr/>
            </a:pPr>
            <a:r>
              <a:rPr lang="en-US" dirty="0"/>
              <a:t>Negating the original statement gives “It is not the case that every student in your class has taken a course in Java.” This implies that “There is a student in your class who has not taken a course in Java.”</a:t>
            </a:r>
          </a:p>
          <a:p>
            <a:pPr>
              <a:buFont typeface="Wingdings" panose="05000000000000000000" pitchFamily="2" charset="2"/>
              <a:buNone/>
              <a:defRPr/>
            </a:pPr>
            <a:r>
              <a:rPr lang="en-US" i="1" dirty="0">
                <a:latin typeface="Cambria Math"/>
                <a:ea typeface="Cambria Math"/>
                <a:sym typeface="Symbol"/>
              </a:rPr>
              <a:t>     </a:t>
            </a:r>
            <a:r>
              <a:rPr lang="en-US" dirty="0">
                <a:latin typeface="Cambria Math"/>
                <a:ea typeface="Cambria Math"/>
                <a:sym typeface="Symbol"/>
              </a:rPr>
              <a:t>Symbolically</a:t>
            </a:r>
            <a:r>
              <a:rPr lang="en-US" i="1" dirty="0">
                <a:latin typeface="Cambria Math"/>
                <a:ea typeface="Cambria Math"/>
                <a:sym typeface="Symbol"/>
              </a:rPr>
              <a:t>  ¬</a:t>
            </a:r>
            <a:r>
              <a:rPr lang="en-US" i="1" dirty="0">
                <a:latin typeface="Cambria Math" pitchFamily="18" charset="0"/>
                <a:ea typeface="Cambria Math" pitchFamily="18" charset="0"/>
                <a:sym typeface="Symbol"/>
              </a:rPr>
              <a:t>x J(x)  </a:t>
            </a:r>
            <a:r>
              <a:rPr lang="en-US" dirty="0">
                <a:latin typeface="Cambria Math" pitchFamily="18" charset="0"/>
                <a:ea typeface="Cambria Math" pitchFamily="18" charset="0"/>
                <a:sym typeface="Symbol"/>
              </a:rPr>
              <a:t>and </a:t>
            </a:r>
            <a:r>
              <a:rPr lang="en-US" i="1" dirty="0">
                <a:latin typeface="Cambria Math" pitchFamily="18" charset="0"/>
                <a:ea typeface="Cambria Math" pitchFamily="18" charset="0"/>
                <a:sym typeface="Symbol"/>
              </a:rPr>
              <a:t>x </a:t>
            </a:r>
            <a:r>
              <a:rPr lang="en-US" i="1" dirty="0">
                <a:latin typeface="Cambria Math"/>
                <a:ea typeface="Cambria Math"/>
                <a:sym typeface="Symbol"/>
              </a:rPr>
              <a:t>¬</a:t>
            </a:r>
            <a:r>
              <a:rPr lang="en-US" i="1" dirty="0">
                <a:latin typeface="Cambria Math" pitchFamily="18" charset="0"/>
                <a:ea typeface="Cambria Math" pitchFamily="18" charset="0"/>
                <a:sym typeface="Symbol"/>
              </a:rPr>
              <a:t>J(x) </a:t>
            </a:r>
            <a:r>
              <a:rPr lang="en-US" dirty="0">
                <a:latin typeface="Cambria Math" pitchFamily="18" charset="0"/>
                <a:ea typeface="Cambria Math" pitchFamily="18" charset="0"/>
                <a:sym typeface="Symbol"/>
              </a:rPr>
              <a:t>are equivalent</a:t>
            </a:r>
          </a:p>
          <a:p>
            <a:pPr>
              <a:buFont typeface="Wingdings" panose="05000000000000000000" pitchFamily="2" charset="2"/>
              <a:buNone/>
              <a:defRPr/>
            </a:pPr>
            <a:endParaRPr lang="en-US"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Negating Quantified Expressions (</a:t>
            </a:r>
            <a:r>
              <a:rPr lang="en-US" i="1" dirty="0"/>
              <a:t>continued</a:t>
            </a:r>
            <a:r>
              <a:rPr lang="en-US" dirty="0"/>
              <a:t>)</a:t>
            </a:r>
          </a:p>
        </p:txBody>
      </p:sp>
      <p:sp>
        <p:nvSpPr>
          <p:cNvPr id="3" name="Content Placeholder 2"/>
          <p:cNvSpPr>
            <a:spLocks noGrp="1"/>
          </p:cNvSpPr>
          <p:nvPr>
            <p:ph idx="1"/>
          </p:nvPr>
        </p:nvSpPr>
        <p:spPr/>
        <p:txBody>
          <a:bodyPr>
            <a:normAutofit fontScale="92500" lnSpcReduction="20000"/>
          </a:bodyPr>
          <a:lstStyle/>
          <a:p>
            <a:pPr>
              <a:defRPr/>
            </a:pPr>
            <a:r>
              <a:rPr lang="en-US" dirty="0"/>
              <a:t>Now Consider </a:t>
            </a:r>
            <a:r>
              <a:rPr lang="en-US" i="1" dirty="0">
                <a:latin typeface="Cambria Math" pitchFamily="18" charset="0"/>
                <a:ea typeface="Cambria Math" pitchFamily="18" charset="0"/>
                <a:sym typeface="Symbol"/>
              </a:rPr>
              <a:t> x J(x)</a:t>
            </a:r>
            <a:endParaRPr lang="en-US" dirty="0"/>
          </a:p>
          <a:p>
            <a:pPr lvl="1">
              <a:buFont typeface="Wingdings" panose="05000000000000000000" pitchFamily="2" charset="2"/>
              <a:buNone/>
              <a:defRPr/>
            </a:pPr>
            <a:r>
              <a:rPr lang="en-US" dirty="0"/>
              <a:t>“There is a student in this class who has taken a course in Java.”</a:t>
            </a:r>
            <a:endParaRPr lang="en-US" i="1" dirty="0">
              <a:latin typeface="Cambria Math" pitchFamily="18" charset="0"/>
              <a:ea typeface="Cambria Math" pitchFamily="18" charset="0"/>
              <a:sym typeface="Symbol"/>
            </a:endParaRPr>
          </a:p>
          <a:p>
            <a:pPr lvl="1">
              <a:buFont typeface="Wingdings" panose="05000000000000000000" pitchFamily="2" charset="2"/>
              <a:buNone/>
              <a:defRPr/>
            </a:pPr>
            <a:r>
              <a:rPr lang="en-US" dirty="0"/>
              <a:t>Where </a:t>
            </a:r>
            <a:r>
              <a:rPr lang="en-US" i="1" dirty="0">
                <a:latin typeface="Cambria Math" pitchFamily="18" charset="0"/>
                <a:ea typeface="Cambria Math" pitchFamily="18" charset="0"/>
                <a:sym typeface="Symbol"/>
              </a:rPr>
              <a:t>J(x)</a:t>
            </a:r>
            <a:r>
              <a:rPr lang="en-US" dirty="0"/>
              <a:t>  is “x has taken a course in Java.”</a:t>
            </a:r>
          </a:p>
          <a:p>
            <a:pPr>
              <a:defRPr/>
            </a:pPr>
            <a:r>
              <a:rPr lang="en-US" dirty="0"/>
              <a:t>Negating the original statement gives “It is not the case that there is a student in this class who has taken Java.” This implies that “Every student in this class has not taken a course in Java”</a:t>
            </a:r>
          </a:p>
          <a:p>
            <a:pPr>
              <a:buFont typeface="Wingdings" panose="05000000000000000000" pitchFamily="2" charset="2"/>
              <a:buNone/>
              <a:defRPr/>
            </a:pPr>
            <a:r>
              <a:rPr lang="en-US" i="1" dirty="0">
                <a:latin typeface="Cambria Math"/>
                <a:ea typeface="Cambria Math"/>
                <a:sym typeface="Symbol"/>
              </a:rPr>
              <a:t>     </a:t>
            </a:r>
            <a:r>
              <a:rPr lang="en-US" dirty="0">
                <a:latin typeface="Cambria Math"/>
                <a:ea typeface="Cambria Math"/>
                <a:sym typeface="Symbol"/>
              </a:rPr>
              <a:t>Symbolically</a:t>
            </a:r>
            <a:r>
              <a:rPr lang="en-US" i="1" dirty="0">
                <a:latin typeface="Cambria Math"/>
                <a:ea typeface="Cambria Math"/>
                <a:sym typeface="Symbol"/>
              </a:rPr>
              <a:t>  ¬</a:t>
            </a:r>
            <a:r>
              <a:rPr lang="en-US" i="1" dirty="0">
                <a:latin typeface="Cambria Math" pitchFamily="18" charset="0"/>
                <a:ea typeface="Cambria Math" pitchFamily="18" charset="0"/>
                <a:sym typeface="Symbol"/>
              </a:rPr>
              <a:t> x J(x)  </a:t>
            </a:r>
            <a:r>
              <a:rPr lang="en-US" dirty="0">
                <a:latin typeface="Cambria Math" pitchFamily="18" charset="0"/>
                <a:ea typeface="Cambria Math" pitchFamily="18" charset="0"/>
                <a:sym typeface="Symbol"/>
              </a:rPr>
              <a:t>and </a:t>
            </a:r>
            <a:r>
              <a:rPr lang="en-US" i="1" dirty="0">
                <a:latin typeface="Cambria Math" pitchFamily="18" charset="0"/>
                <a:ea typeface="Cambria Math" pitchFamily="18" charset="0"/>
                <a:sym typeface="Symbol"/>
              </a:rPr>
              <a:t> x </a:t>
            </a:r>
            <a:r>
              <a:rPr lang="en-US" i="1" dirty="0">
                <a:latin typeface="Cambria Math"/>
                <a:ea typeface="Cambria Math"/>
                <a:sym typeface="Symbol"/>
              </a:rPr>
              <a:t>¬</a:t>
            </a:r>
            <a:r>
              <a:rPr lang="en-US" i="1" dirty="0">
                <a:latin typeface="Cambria Math" pitchFamily="18" charset="0"/>
                <a:ea typeface="Cambria Math" pitchFamily="18" charset="0"/>
                <a:sym typeface="Symbol"/>
              </a:rPr>
              <a:t>J(x) </a:t>
            </a:r>
            <a:r>
              <a:rPr lang="en-US" dirty="0">
                <a:latin typeface="Cambria Math" pitchFamily="18" charset="0"/>
                <a:ea typeface="Cambria Math" pitchFamily="18" charset="0"/>
                <a:sym typeface="Symbol"/>
              </a:rPr>
              <a:t>are equivalent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2"/>
          <p:cNvSpPr>
            <a:spLocks noGrp="1" noChangeArrowheads="1"/>
          </p:cNvSpPr>
          <p:nvPr>
            <p:ph type="title"/>
          </p:nvPr>
        </p:nvSpPr>
        <p:spPr>
          <a:xfrm>
            <a:off x="609600" y="533400"/>
            <a:ext cx="7772400" cy="1143000"/>
          </a:xfrm>
        </p:spPr>
        <p:txBody>
          <a:bodyPr>
            <a:normAutofit fontScale="90000"/>
          </a:bodyPr>
          <a:lstStyle/>
          <a:p>
            <a:pPr eaLnBrk="1" hangingPunct="1">
              <a:defRPr/>
            </a:pPr>
            <a:r>
              <a:rPr lang="en-US" altLang="en-US" sz="2800" dirty="0">
                <a:solidFill>
                  <a:schemeClr val="accent1">
                    <a:lumMod val="50000"/>
                  </a:schemeClr>
                </a:solidFill>
              </a:rPr>
              <a:t>Applications</a:t>
            </a:r>
            <a:r>
              <a:rPr lang="en-US" altLang="en-US" sz="2800" dirty="0">
                <a:solidFill>
                  <a:srgbClr val="FF0000"/>
                </a:solidFill>
              </a:rPr>
              <a:t>: </a:t>
            </a:r>
            <a:r>
              <a:rPr lang="en-US" sz="2800" dirty="0">
                <a:solidFill>
                  <a:srgbClr val="FF0000"/>
                </a:solidFill>
              </a:rPr>
              <a:t>Logic</a:t>
            </a:r>
            <a:br>
              <a:rPr lang="en-US" sz="2800" dirty="0">
                <a:solidFill>
                  <a:schemeClr val="tx1"/>
                </a:solidFill>
              </a:rPr>
            </a:br>
            <a:r>
              <a:rPr lang="en-US" sz="2800" dirty="0">
                <a:solidFill>
                  <a:schemeClr val="tx1"/>
                </a:solidFill>
              </a:rPr>
              <a:t>Hardware and software  specifications</a:t>
            </a:r>
            <a:br>
              <a:rPr lang="en-US" sz="2800" dirty="0">
                <a:solidFill>
                  <a:schemeClr val="tx1"/>
                </a:solidFill>
              </a:rPr>
            </a:br>
            <a:endParaRPr lang="en-US" sz="2800" dirty="0">
              <a:solidFill>
                <a:schemeClr val="tx1"/>
              </a:solidFill>
            </a:endParaRPr>
          </a:p>
        </p:txBody>
      </p:sp>
      <p:sp>
        <p:nvSpPr>
          <p:cNvPr id="15363" name="Slide Number Placeholder 3"/>
          <p:cNvSpPr>
            <a:spLocks noGrp="1"/>
          </p:cNvSpPr>
          <p:nvPr>
            <p:ph type="sldNum" sz="quarter" idx="12"/>
          </p:nvPr>
        </p:nvSpPr>
        <p:spPr>
          <a:xfrm>
            <a:off x="457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l">
              <a:spcBef>
                <a:spcPct val="0"/>
              </a:spcBef>
              <a:buClrTx/>
              <a:buFontTx/>
              <a:buNone/>
            </a:pPr>
            <a:fld id="{D6AAD1EB-D634-4A5F-9803-7388363956B0}" type="slidenum">
              <a:rPr lang="en-US" altLang="en-US" sz="1400" smtClean="0"/>
              <a:pPr algn="l">
                <a:spcBef>
                  <a:spcPct val="0"/>
                </a:spcBef>
                <a:buClrTx/>
                <a:buFontTx/>
                <a:buNone/>
              </a:pPr>
              <a:t>11</a:t>
            </a:fld>
            <a:endParaRPr lang="en-US" altLang="en-US" sz="1400"/>
          </a:p>
        </p:txBody>
      </p:sp>
      <p:sp>
        <p:nvSpPr>
          <p:cNvPr id="15364" name="Rectangle 22"/>
          <p:cNvSpPr>
            <a:spLocks noChangeArrowheads="1"/>
          </p:cNvSpPr>
          <p:nvPr/>
        </p:nvSpPr>
        <p:spPr bwMode="auto">
          <a:xfrm>
            <a:off x="0" y="4419600"/>
            <a:ext cx="9144000" cy="2438400"/>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pic>
        <p:nvPicPr>
          <p:cNvPr id="1536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568450"/>
            <a:ext cx="1870075" cy="168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1322388"/>
            <a:ext cx="1144588" cy="126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2667000"/>
            <a:ext cx="31527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8" name="Text Box 15"/>
          <p:cNvSpPr txBox="1">
            <a:spLocks noChangeArrowheads="1"/>
          </p:cNvSpPr>
          <p:nvPr/>
        </p:nvSpPr>
        <p:spPr bwMode="auto">
          <a:xfrm>
            <a:off x="609600" y="3429000"/>
            <a:ext cx="15240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eaLnBrk="1" hangingPunct="1">
              <a:spcBef>
                <a:spcPct val="0"/>
              </a:spcBef>
              <a:buClrTx/>
              <a:buFontTx/>
              <a:buNone/>
            </a:pPr>
            <a:r>
              <a:rPr lang="en-US" altLang="en-US" sz="1000" b="1"/>
              <a:t>One-bit Full Adder with</a:t>
            </a:r>
          </a:p>
          <a:p>
            <a:pPr eaLnBrk="1" hangingPunct="1">
              <a:spcBef>
                <a:spcPct val="0"/>
              </a:spcBef>
              <a:buClrTx/>
              <a:buFontTx/>
              <a:buNone/>
            </a:pPr>
            <a:r>
              <a:rPr lang="en-US" altLang="en-US" sz="1000" b="1"/>
              <a:t> Carry-In and Carry-Out</a:t>
            </a:r>
            <a:r>
              <a:rPr lang="en-US" altLang="en-US" sz="2400"/>
              <a:t> </a:t>
            </a:r>
          </a:p>
        </p:txBody>
      </p:sp>
      <p:sp>
        <p:nvSpPr>
          <p:cNvPr id="15369" name="Rectangle 16"/>
          <p:cNvSpPr>
            <a:spLocks noChangeArrowheads="1"/>
          </p:cNvSpPr>
          <p:nvPr/>
        </p:nvSpPr>
        <p:spPr bwMode="auto">
          <a:xfrm>
            <a:off x="3643313" y="4083050"/>
            <a:ext cx="18383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b="1"/>
              <a:t>4-bit full adder</a:t>
            </a:r>
            <a:r>
              <a:rPr lang="en-US" altLang="en-US" sz="1800"/>
              <a:t> </a:t>
            </a:r>
          </a:p>
        </p:txBody>
      </p:sp>
      <p:sp>
        <p:nvSpPr>
          <p:cNvPr id="15370" name="Rectangle 19"/>
          <p:cNvSpPr>
            <a:spLocks noChangeArrowheads="1"/>
          </p:cNvSpPr>
          <p:nvPr/>
        </p:nvSpPr>
        <p:spPr bwMode="auto">
          <a:xfrm>
            <a:off x="-1588" y="4268788"/>
            <a:ext cx="9145588" cy="213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lvl="1">
              <a:buClrTx/>
              <a:buFontTx/>
              <a:buNone/>
            </a:pPr>
            <a:endParaRPr lang="en-US" altLang="en-US" sz="1800"/>
          </a:p>
          <a:p>
            <a:pPr lvl="1">
              <a:buClrTx/>
              <a:buFontTx/>
              <a:buNone/>
            </a:pPr>
            <a:r>
              <a:rPr lang="en-US" altLang="en-US" sz="1800" b="1"/>
              <a:t>Example 2: System Specification</a:t>
            </a:r>
            <a:r>
              <a:rPr lang="en-US" altLang="en-US" sz="1600" b="1"/>
              <a:t>:</a:t>
            </a:r>
          </a:p>
          <a:p>
            <a:pPr lvl="1">
              <a:buClrTx/>
              <a:buFontTx/>
              <a:buChar char="–"/>
            </a:pPr>
            <a:r>
              <a:rPr lang="en-US" altLang="en-US" sz="1600"/>
              <a:t>The router can send packets to the edge system only if it supports the new address space. </a:t>
            </a:r>
          </a:p>
          <a:p>
            <a:pPr lvl="1">
              <a:buClrTx/>
              <a:buFontTx/>
              <a:buChar char="–"/>
            </a:pPr>
            <a:r>
              <a:rPr lang="en-US" altLang="en-US" sz="1600"/>
              <a:t>For the router to support the new address space it’s necessary that the latest software release be installed. </a:t>
            </a:r>
          </a:p>
          <a:p>
            <a:pPr lvl="1">
              <a:buClrTx/>
              <a:buFontTx/>
              <a:buChar char="–"/>
            </a:pPr>
            <a:r>
              <a:rPr lang="en-US" altLang="en-US" sz="1600"/>
              <a:t>The router can send packets to the edge system if the latest software release is installed. </a:t>
            </a:r>
          </a:p>
          <a:p>
            <a:pPr lvl="1">
              <a:buClrTx/>
              <a:buFontTx/>
              <a:buChar char="–"/>
            </a:pPr>
            <a:r>
              <a:rPr lang="en-US" altLang="en-US" sz="1600"/>
              <a:t>The router does not support the new address space.</a:t>
            </a:r>
          </a:p>
        </p:txBody>
      </p:sp>
      <p:sp>
        <p:nvSpPr>
          <p:cNvPr id="15371" name="Rectangle 20"/>
          <p:cNvSpPr>
            <a:spLocks noChangeArrowheads="1"/>
          </p:cNvSpPr>
          <p:nvPr/>
        </p:nvSpPr>
        <p:spPr bwMode="auto">
          <a:xfrm>
            <a:off x="6326188" y="3124200"/>
            <a:ext cx="25892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1800"/>
              <a:t>Example 1: Adder</a:t>
            </a:r>
          </a:p>
        </p:txBody>
      </p:sp>
      <p:sp>
        <p:nvSpPr>
          <p:cNvPr id="16396" name="Text Box 21"/>
          <p:cNvSpPr txBox="1">
            <a:spLocks noChangeArrowheads="1"/>
          </p:cNvSpPr>
          <p:nvPr/>
        </p:nvSpPr>
        <p:spPr bwMode="auto">
          <a:xfrm>
            <a:off x="17463" y="6378575"/>
            <a:ext cx="7950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defRPr/>
            </a:pPr>
            <a:r>
              <a:rPr lang="en-US" altLang="en-US" sz="2000" dirty="0">
                <a:solidFill>
                  <a:srgbClr val="FF0000"/>
                </a:solidFill>
                <a:latin typeface="Abadi" panose="020B0604020104020204" pitchFamily="34" charset="0"/>
              </a:rPr>
              <a:t>How to write these specifications in a rigorous / formal way? </a:t>
            </a:r>
            <a:r>
              <a:rPr lang="en-US" altLang="en-US" sz="2000" b="1" dirty="0">
                <a:solidFill>
                  <a:schemeClr val="accent1">
                    <a:lumMod val="50000"/>
                  </a:schemeClr>
                </a:solidFill>
                <a:latin typeface="Abadi" panose="020B0604020104020204" pitchFamily="34" charset="0"/>
              </a:rPr>
              <a:t>Use Logic</a:t>
            </a:r>
          </a:p>
        </p:txBody>
      </p:sp>
      <p:sp>
        <p:nvSpPr>
          <p:cNvPr id="15373" name="Text Box 23"/>
          <p:cNvSpPr txBox="1">
            <a:spLocks noChangeArrowheads="1"/>
          </p:cNvSpPr>
          <p:nvPr/>
        </p:nvSpPr>
        <p:spPr bwMode="auto">
          <a:xfrm>
            <a:off x="5715000" y="1828800"/>
            <a:ext cx="33369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eaLnBrk="1" hangingPunct="1">
              <a:spcBef>
                <a:spcPct val="0"/>
              </a:spcBef>
              <a:buClrTx/>
              <a:buFontTx/>
              <a:buNone/>
            </a:pPr>
            <a:r>
              <a:rPr lang="en-US" altLang="en-US" sz="2400"/>
              <a:t>Formal: Input_wire_A</a:t>
            </a:r>
          </a:p>
          <a:p>
            <a:pPr eaLnBrk="1" hangingPunct="1">
              <a:spcBef>
                <a:spcPct val="0"/>
              </a:spcBef>
              <a:buClrTx/>
              <a:buFontTx/>
              <a:buNone/>
            </a:pPr>
            <a:r>
              <a:rPr lang="en-US" altLang="en-US" sz="2400"/>
              <a:t>              value in {0, 1}</a:t>
            </a:r>
          </a:p>
        </p:txBody>
      </p:sp>
    </p:spTree>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itle 1"/>
          <p:cNvSpPr>
            <a:spLocks noGrp="1"/>
          </p:cNvSpPr>
          <p:nvPr>
            <p:ph type="title"/>
          </p:nvPr>
        </p:nvSpPr>
        <p:spPr/>
        <p:txBody>
          <a:bodyPr/>
          <a:lstStyle/>
          <a:p>
            <a:r>
              <a:rPr lang="en-US" altLang="en-US"/>
              <a:t>De Morgan’s Laws for Quantifiers</a:t>
            </a:r>
          </a:p>
        </p:txBody>
      </p:sp>
      <p:sp>
        <p:nvSpPr>
          <p:cNvPr id="3" name="Content Placeholder 2"/>
          <p:cNvSpPr>
            <a:spLocks noGrp="1"/>
          </p:cNvSpPr>
          <p:nvPr>
            <p:ph idx="1"/>
          </p:nvPr>
        </p:nvSpPr>
        <p:spPr/>
        <p:txBody>
          <a:bodyPr>
            <a:normAutofit fontScale="92500" lnSpcReduction="10000"/>
          </a:bodyPr>
          <a:lstStyle/>
          <a:p>
            <a:pPr>
              <a:defRPr/>
            </a:pPr>
            <a:r>
              <a:rPr lang="en-US" dirty="0"/>
              <a:t>The rules for negating quantifiers are:</a:t>
            </a:r>
          </a:p>
          <a:p>
            <a:pPr>
              <a:defRPr/>
            </a:pPr>
            <a:endParaRPr lang="en-US" dirty="0"/>
          </a:p>
          <a:p>
            <a:pPr>
              <a:defRPr/>
            </a:pPr>
            <a:endParaRPr lang="en-US" dirty="0"/>
          </a:p>
          <a:p>
            <a:pPr>
              <a:defRPr/>
            </a:pPr>
            <a:endParaRPr lang="en-US" dirty="0"/>
          </a:p>
          <a:p>
            <a:pPr>
              <a:defRPr/>
            </a:pPr>
            <a:r>
              <a:rPr lang="en-US" dirty="0"/>
              <a:t>The reasoning in the table shows that:</a:t>
            </a:r>
          </a:p>
          <a:p>
            <a:pPr>
              <a:defRPr/>
            </a:pPr>
            <a:endParaRPr lang="en-US" dirty="0"/>
          </a:p>
          <a:p>
            <a:pPr>
              <a:defRPr/>
            </a:pPr>
            <a:endParaRPr lang="en-US" dirty="0"/>
          </a:p>
          <a:p>
            <a:pPr>
              <a:defRPr/>
            </a:pPr>
            <a:endParaRPr lang="en-US" dirty="0"/>
          </a:p>
          <a:p>
            <a:pPr>
              <a:defRPr/>
            </a:pPr>
            <a:r>
              <a:rPr lang="en-US" dirty="0"/>
              <a:t>These are important. You will use these. </a:t>
            </a:r>
          </a:p>
        </p:txBody>
      </p:sp>
      <p:pic>
        <p:nvPicPr>
          <p:cNvPr id="132100" name="Picture 3" descr="table20.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2438400"/>
            <a:ext cx="5024438"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1" name="Picture 5" descr="addin_tmp.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362200" y="4419600"/>
            <a:ext cx="343217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Picture 7" descr="addin_tmp.pn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2286000" y="5105400"/>
            <a:ext cx="343217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p:txBody>
          <a:bodyPr/>
          <a:lstStyle/>
          <a:p>
            <a:r>
              <a:rPr lang="en-US" altLang="en-US"/>
              <a:t>Translation from English to Logic</a:t>
            </a:r>
          </a:p>
        </p:txBody>
      </p:sp>
      <p:sp>
        <p:nvSpPr>
          <p:cNvPr id="133123" name="Content Placeholder 2"/>
          <p:cNvSpPr>
            <a:spLocks noGrp="1"/>
          </p:cNvSpPr>
          <p:nvPr>
            <p:ph idx="1"/>
          </p:nvPr>
        </p:nvSpPr>
        <p:spPr/>
        <p:txBody>
          <a:bodyPr/>
          <a:lstStyle/>
          <a:p>
            <a:pPr>
              <a:lnSpc>
                <a:spcPct val="80000"/>
              </a:lnSpc>
              <a:buFont typeface="Wingdings" panose="05000000000000000000" pitchFamily="2" charset="2"/>
              <a:buNone/>
            </a:pPr>
            <a:r>
              <a:rPr lang="en-US" altLang="en-US" sz="3000" b="1"/>
              <a:t>Examples</a:t>
            </a:r>
            <a:r>
              <a:rPr lang="en-US" altLang="en-US" sz="3000"/>
              <a:t>:</a:t>
            </a:r>
          </a:p>
          <a:p>
            <a:pPr>
              <a:lnSpc>
                <a:spcPct val="80000"/>
              </a:lnSpc>
              <a:buFont typeface="Arial" panose="020B0604020202020204" pitchFamily="34" charset="0"/>
              <a:buAutoNum type="arabicPeriod"/>
            </a:pPr>
            <a:r>
              <a:rPr lang="en-US" altLang="en-US" sz="3000"/>
              <a:t>“Some student in this class has visited Mexico.”</a:t>
            </a:r>
          </a:p>
          <a:p>
            <a:pPr marL="849313" lvl="1" indent="-457200">
              <a:lnSpc>
                <a:spcPct val="80000"/>
              </a:lnSpc>
              <a:buFont typeface="Wingdings" panose="05000000000000000000" pitchFamily="2" charset="2"/>
              <a:buNone/>
            </a:pPr>
            <a:r>
              <a:rPr lang="en-US" altLang="en-US" sz="2500"/>
              <a:t>   </a:t>
            </a:r>
            <a:r>
              <a:rPr lang="en-US" altLang="en-US" sz="2500" b="1"/>
              <a:t>Solution</a:t>
            </a:r>
            <a:r>
              <a:rPr lang="en-US" altLang="en-US" sz="2500"/>
              <a:t>: Let </a:t>
            </a:r>
            <a:r>
              <a:rPr lang="en-US" altLang="en-US" sz="2500" i="1"/>
              <a:t>M</a:t>
            </a:r>
            <a:r>
              <a:rPr lang="en-US" altLang="en-US" sz="2500"/>
              <a:t>(</a:t>
            </a:r>
            <a:r>
              <a:rPr lang="en-US" altLang="en-US" sz="2500" i="1"/>
              <a:t>x</a:t>
            </a:r>
            <a:r>
              <a:rPr lang="en-US" altLang="en-US" sz="2500"/>
              <a:t>) denote “</a:t>
            </a:r>
            <a:r>
              <a:rPr lang="en-US" altLang="en-US" sz="2500" i="1"/>
              <a:t>x</a:t>
            </a:r>
            <a:r>
              <a:rPr lang="en-US" altLang="en-US" sz="2500"/>
              <a:t> has visited Mexico” and </a:t>
            </a:r>
            <a:r>
              <a:rPr lang="en-US" altLang="en-US" sz="2500" i="1"/>
              <a:t>S</a:t>
            </a:r>
            <a:r>
              <a:rPr lang="en-US" altLang="en-US" sz="2500"/>
              <a:t>(</a:t>
            </a:r>
            <a:r>
              <a:rPr lang="en-US" altLang="en-US" sz="2500" i="1"/>
              <a:t>x</a:t>
            </a:r>
            <a:r>
              <a:rPr lang="en-US" altLang="en-US" sz="2500"/>
              <a:t>) denote “</a:t>
            </a:r>
            <a:r>
              <a:rPr lang="en-US" altLang="en-US" sz="2500" i="1"/>
              <a:t>x</a:t>
            </a:r>
            <a:r>
              <a:rPr lang="en-US" altLang="en-US" sz="2500"/>
              <a:t> is a student in this class,”  and </a:t>
            </a:r>
            <a:r>
              <a:rPr lang="en-US" altLang="en-US" sz="25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U  </a:t>
            </a:r>
            <a:r>
              <a:rPr lang="en-US" altLang="en-US" sz="25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be all people.</a:t>
            </a:r>
            <a:endParaRPr lang="en-US" altLang="en-US" sz="2500"/>
          </a:p>
          <a:p>
            <a:pPr marL="849313" lvl="1" indent="-457200">
              <a:lnSpc>
                <a:spcPct val="80000"/>
              </a:lnSpc>
              <a:buFont typeface="Wingdings" panose="05000000000000000000" pitchFamily="2" charset="2"/>
              <a:buNone/>
            </a:pPr>
            <a:r>
              <a:rPr lang="en-US" altLang="en-US" sz="2500"/>
              <a:t>                      </a:t>
            </a:r>
            <a:r>
              <a:rPr lang="en-US" altLang="en-US" sz="2500">
                <a:sym typeface="Symbol" panose="05050102010706020507" pitchFamily="18" charset="2"/>
              </a:rPr>
              <a:t></a:t>
            </a:r>
            <a:r>
              <a:rPr lang="en-US" altLang="en-US" sz="25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(S(x) </a:t>
            </a:r>
            <a:r>
              <a:rPr lang="en-US" altLang="en-US" sz="25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25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M(x))</a:t>
            </a:r>
            <a:endParaRPr lang="en-US" altLang="en-US" sz="2500"/>
          </a:p>
          <a:p>
            <a:pPr>
              <a:lnSpc>
                <a:spcPct val="80000"/>
              </a:lnSpc>
              <a:buFont typeface="Arial" panose="020B0604020202020204" pitchFamily="34" charset="0"/>
              <a:buAutoNum type="arabicPeriod"/>
            </a:pPr>
            <a:r>
              <a:rPr lang="en-US" altLang="en-US" sz="3000"/>
              <a:t>“Every student in this class has visited Canada or Mexico.”</a:t>
            </a:r>
          </a:p>
          <a:p>
            <a:pPr marL="849313" lvl="1" indent="-457200">
              <a:lnSpc>
                <a:spcPct val="80000"/>
              </a:lnSpc>
              <a:buFont typeface="Wingdings" panose="05000000000000000000" pitchFamily="2" charset="2"/>
              <a:buNone/>
            </a:pPr>
            <a:r>
              <a:rPr lang="en-US" altLang="en-US" sz="2500"/>
              <a:t>  </a:t>
            </a:r>
            <a:r>
              <a:rPr lang="en-US" altLang="en-US" sz="2500" b="1"/>
              <a:t>Solution</a:t>
            </a:r>
            <a:r>
              <a:rPr lang="en-US" altLang="en-US" sz="2500"/>
              <a:t>: Add </a:t>
            </a:r>
            <a:r>
              <a:rPr lang="en-US" altLang="en-US" sz="2500" i="1"/>
              <a:t>C</a:t>
            </a:r>
            <a:r>
              <a:rPr lang="en-US" altLang="en-US" sz="2500"/>
              <a:t>(</a:t>
            </a:r>
            <a:r>
              <a:rPr lang="en-US" altLang="en-US" sz="2500" i="1"/>
              <a:t>x</a:t>
            </a:r>
            <a:r>
              <a:rPr lang="en-US" altLang="en-US" sz="2500"/>
              <a:t>) denoting “</a:t>
            </a:r>
            <a:r>
              <a:rPr lang="en-US" altLang="en-US" sz="2500" i="1"/>
              <a:t>x</a:t>
            </a:r>
            <a:r>
              <a:rPr lang="en-US" altLang="en-US" sz="2500"/>
              <a:t> has visited Canada.”</a:t>
            </a:r>
          </a:p>
          <a:p>
            <a:pPr marL="849313" lvl="1" indent="-457200">
              <a:lnSpc>
                <a:spcPct val="80000"/>
              </a:lnSpc>
              <a:buFont typeface="Wingdings" panose="05000000000000000000" pitchFamily="2" charset="2"/>
              <a:buNone/>
            </a:pPr>
            <a:r>
              <a:rPr lang="en-US" altLang="en-US" sz="25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x (S(x)→ (M(x)∨C(x)))</a:t>
            </a:r>
            <a:endParaRPr lang="en-US" altLang="en-US" sz="2500" i="1">
              <a:latin typeface="Cambria Math" panose="02040503050406030204" pitchFamily="18" charset="0"/>
              <a:ea typeface="Cambria Math" panose="02040503050406030204" pitchFamily="18" charset="0"/>
              <a:cs typeface="Cambria Math" panose="02040503050406030204" pitchFamily="18" charset="0"/>
            </a:endParaRPr>
          </a:p>
          <a:p>
            <a:pPr>
              <a:lnSpc>
                <a:spcPct val="80000"/>
              </a:lnSpc>
            </a:pPr>
            <a:endParaRPr lang="en-US" altLang="en-US" sz="300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Some Fun with Translating from English into Logical Expressions</a:t>
            </a:r>
          </a:p>
        </p:txBody>
      </p:sp>
      <p:sp>
        <p:nvSpPr>
          <p:cNvPr id="3" name="Content Placeholder 2"/>
          <p:cNvSpPr>
            <a:spLocks noGrp="1"/>
          </p:cNvSpPr>
          <p:nvPr>
            <p:ph idx="1"/>
          </p:nvPr>
        </p:nvSpPr>
        <p:spPr/>
        <p:txBody>
          <a:bodyPr/>
          <a:lstStyle/>
          <a:p>
            <a:r>
              <a:rPr lang="en-US" altLang="en-US" dirty="0"/>
              <a:t>U = {Nitwits, Blubbers, Oddments}</a:t>
            </a:r>
          </a:p>
          <a:p>
            <a:pPr lvl="1">
              <a:buFont typeface="Wingdings" panose="05000000000000000000" pitchFamily="2" charset="2"/>
              <a:buNone/>
            </a:pPr>
            <a:r>
              <a:rPr lang="en-US" altLang="en-US" i="1" dirty="0"/>
              <a:t>F(x)</a:t>
            </a:r>
            <a:r>
              <a:rPr lang="en-US" altLang="en-US" dirty="0"/>
              <a:t>: </a:t>
            </a:r>
            <a:r>
              <a:rPr lang="en-US" altLang="en-US" i="1" dirty="0"/>
              <a:t>x</a:t>
            </a:r>
            <a:r>
              <a:rPr lang="en-US" altLang="en-US" dirty="0"/>
              <a:t> is a Nitwit</a:t>
            </a:r>
          </a:p>
          <a:p>
            <a:pPr lvl="1">
              <a:buFont typeface="Wingdings" panose="05000000000000000000" pitchFamily="2" charset="2"/>
              <a:buNone/>
            </a:pPr>
            <a:r>
              <a:rPr lang="en-US" altLang="en-US" i="1" dirty="0"/>
              <a:t>S(x)</a:t>
            </a:r>
            <a:r>
              <a:rPr lang="en-US" altLang="en-US" dirty="0"/>
              <a:t>: </a:t>
            </a:r>
            <a:r>
              <a:rPr lang="en-US" altLang="en-US" i="1" dirty="0"/>
              <a:t>x</a:t>
            </a:r>
            <a:r>
              <a:rPr lang="en-US" altLang="en-US" dirty="0"/>
              <a:t> is a Blubber</a:t>
            </a:r>
          </a:p>
          <a:p>
            <a:pPr lvl="1">
              <a:buFont typeface="Wingdings" panose="05000000000000000000" pitchFamily="2" charset="2"/>
              <a:buNone/>
            </a:pPr>
            <a:r>
              <a:rPr lang="en-US" altLang="en-US" i="1" dirty="0"/>
              <a:t>T(x)</a:t>
            </a:r>
            <a:r>
              <a:rPr lang="en-US" altLang="en-US" dirty="0"/>
              <a:t>: x is a Oddment</a:t>
            </a:r>
          </a:p>
          <a:p>
            <a:pPr>
              <a:buFont typeface="Wingdings" panose="05000000000000000000" pitchFamily="2" charset="2"/>
              <a:buNone/>
            </a:pPr>
            <a:r>
              <a:rPr lang="en-US" altLang="en-US" b="1" dirty="0"/>
              <a:t>   </a:t>
            </a:r>
            <a:r>
              <a:rPr lang="en-US" altLang="en-US" dirty="0"/>
              <a:t>Translate “Everything is a Nitwit”</a:t>
            </a:r>
          </a:p>
          <a:p>
            <a:pPr>
              <a:buFont typeface="Wingdings" panose="05000000000000000000" pitchFamily="2" charset="2"/>
              <a:buNone/>
            </a:pPr>
            <a:endParaRPr lang="en-US" altLang="en-US" dirty="0"/>
          </a:p>
          <a:p>
            <a:pPr>
              <a:buFont typeface="Wingdings" panose="05000000000000000000" pitchFamily="2" charset="2"/>
              <a:buNone/>
            </a:pPr>
            <a:r>
              <a:rPr lang="en-US" altLang="en-US" b="1" dirty="0"/>
              <a:t>    Solution</a:t>
            </a:r>
            <a:r>
              <a:rPr lang="en-US" altLang="en-US" dirty="0"/>
              <a:t>: </a:t>
            </a:r>
            <a:r>
              <a:rPr lang="en-US" altLang="en-US"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F(x)</a:t>
            </a:r>
            <a:endParaRPr lang="en-US" altLang="en-US" i="1" dirty="0">
              <a:latin typeface="Cambria Math" panose="02040503050406030204" pitchFamily="18" charset="0"/>
              <a:ea typeface="Cambria Math" panose="02040503050406030204" pitchFamily="18" charset="0"/>
              <a:cs typeface="Cambria Math" panose="02040503050406030204" pitchFamily="18" charset="0"/>
            </a:endParaRPr>
          </a:p>
          <a:p>
            <a:endParaRPr lang="en-US" alt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p:cNvSpPr>
            <a:spLocks noGrp="1"/>
          </p:cNvSpPr>
          <p:nvPr>
            <p:ph type="title"/>
          </p:nvPr>
        </p:nvSpPr>
        <p:spPr/>
        <p:txBody>
          <a:bodyPr/>
          <a:lstStyle/>
          <a:p>
            <a:r>
              <a:rPr lang="en-US" altLang="en-US"/>
              <a:t>Translation (cont)</a:t>
            </a:r>
          </a:p>
        </p:txBody>
      </p:sp>
      <p:sp>
        <p:nvSpPr>
          <p:cNvPr id="3" name="Content Placeholder 2"/>
          <p:cNvSpPr>
            <a:spLocks noGrp="1"/>
          </p:cNvSpPr>
          <p:nvPr>
            <p:ph idx="1"/>
          </p:nvPr>
        </p:nvSpPr>
        <p:spPr/>
        <p:txBody>
          <a:bodyPr/>
          <a:lstStyle/>
          <a:p>
            <a:r>
              <a:rPr lang="en-US" altLang="en-US" dirty="0"/>
              <a:t>U = {Nitwits, Blubbers, Oddments}</a:t>
            </a:r>
          </a:p>
          <a:p>
            <a:pPr lvl="1">
              <a:buFont typeface="Wingdings" panose="05000000000000000000" pitchFamily="2" charset="2"/>
              <a:buNone/>
            </a:pPr>
            <a:r>
              <a:rPr lang="en-US" altLang="en-US" i="1" dirty="0"/>
              <a:t>F(x)</a:t>
            </a:r>
            <a:r>
              <a:rPr lang="en-US" altLang="en-US" dirty="0"/>
              <a:t>: </a:t>
            </a:r>
            <a:r>
              <a:rPr lang="en-US" altLang="en-US" i="1" dirty="0"/>
              <a:t>x</a:t>
            </a:r>
            <a:r>
              <a:rPr lang="en-US" altLang="en-US" dirty="0"/>
              <a:t> is a Nitwit</a:t>
            </a:r>
          </a:p>
          <a:p>
            <a:pPr lvl="1">
              <a:buFont typeface="Wingdings" panose="05000000000000000000" pitchFamily="2" charset="2"/>
              <a:buNone/>
            </a:pPr>
            <a:r>
              <a:rPr lang="en-US" altLang="en-US" i="1" dirty="0"/>
              <a:t>S(x)</a:t>
            </a:r>
            <a:r>
              <a:rPr lang="en-US" altLang="en-US" dirty="0"/>
              <a:t>: </a:t>
            </a:r>
            <a:r>
              <a:rPr lang="en-US" altLang="en-US" i="1" dirty="0"/>
              <a:t>x</a:t>
            </a:r>
            <a:r>
              <a:rPr lang="en-US" altLang="en-US" dirty="0"/>
              <a:t> is a Blubber</a:t>
            </a:r>
          </a:p>
          <a:p>
            <a:pPr lvl="1">
              <a:buFont typeface="Wingdings" panose="05000000000000000000" pitchFamily="2" charset="2"/>
              <a:buNone/>
            </a:pPr>
            <a:r>
              <a:rPr lang="en-US" altLang="en-US" i="1" dirty="0"/>
              <a:t>T(x)</a:t>
            </a:r>
            <a:r>
              <a:rPr lang="en-US" altLang="en-US" dirty="0"/>
              <a:t>: </a:t>
            </a:r>
            <a:r>
              <a:rPr lang="en-US" altLang="en-US" i="1" dirty="0"/>
              <a:t>x</a:t>
            </a:r>
            <a:r>
              <a:rPr lang="en-US" altLang="en-US" dirty="0"/>
              <a:t> is a Oddment</a:t>
            </a:r>
          </a:p>
          <a:p>
            <a:pPr>
              <a:buFont typeface="Wingdings" panose="05000000000000000000" pitchFamily="2" charset="2"/>
              <a:buNone/>
            </a:pPr>
            <a:r>
              <a:rPr lang="en-US" altLang="en-US" dirty="0"/>
              <a:t>   “Nothing is a Blubber.”</a:t>
            </a:r>
          </a:p>
          <a:p>
            <a:endParaRPr lang="en-US" altLang="en-US" dirty="0"/>
          </a:p>
          <a:p>
            <a:pPr>
              <a:buFont typeface="Wingdings" panose="05000000000000000000" pitchFamily="2" charset="2"/>
              <a:buNone/>
            </a:pPr>
            <a:r>
              <a:rPr lang="en-US" altLang="en-US" b="1" dirty="0"/>
              <a:t>     Solution</a:t>
            </a:r>
            <a:r>
              <a:rPr lang="en-US" altLang="en-US" dirty="0"/>
              <a:t>: </a:t>
            </a:r>
            <a:r>
              <a:rPr lang="en-US" altLang="en-US" dirty="0">
                <a:latin typeface="Cambria Math" panose="02040503050406030204" pitchFamily="18" charset="0"/>
                <a:ea typeface="Cambria Math" panose="02040503050406030204" pitchFamily="18" charset="0"/>
                <a:cs typeface="Cambria Math" panose="02040503050406030204" pitchFamily="18" charset="0"/>
              </a:rPr>
              <a:t>¬</a:t>
            </a:r>
            <a:r>
              <a:rPr lang="en-US" altLang="en-US" dirty="0">
                <a:sym typeface="Symbol" panose="05050102010706020507" pitchFamily="18" charset="2"/>
              </a:rPr>
              <a:t></a:t>
            </a:r>
            <a:r>
              <a:rPr lang="en-US" altLang="en-US"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S(x)   </a:t>
            </a:r>
            <a:r>
              <a:rPr lang="en-US" altLang="en-US"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What is this equivalent to?</a:t>
            </a:r>
            <a:endParaRPr lang="en-US" altLang="en-US" dirty="0">
              <a:latin typeface="Cambria Math" panose="02040503050406030204" pitchFamily="18" charset="0"/>
              <a:ea typeface="Cambria Math" panose="02040503050406030204" pitchFamily="18" charset="0"/>
              <a:cs typeface="Cambria Math" panose="02040503050406030204" pitchFamily="18" charset="0"/>
            </a:endParaRPr>
          </a:p>
          <a:p>
            <a:pPr>
              <a:buFont typeface="Wingdings" panose="05000000000000000000" pitchFamily="2" charset="2"/>
              <a:buNone/>
            </a:pPr>
            <a:r>
              <a:rPr lang="en-US" altLang="en-US" dirty="0"/>
              <a:t>     </a:t>
            </a:r>
            <a:r>
              <a:rPr lang="en-US" altLang="en-US" b="1" dirty="0"/>
              <a:t>Solution</a:t>
            </a:r>
            <a:r>
              <a:rPr lang="en-US" altLang="en-US" dirty="0"/>
              <a:t>:   </a:t>
            </a:r>
            <a:r>
              <a:rPr lang="en-US" altLang="en-US" dirty="0">
                <a:sym typeface="Symbol" panose="05050102010706020507" pitchFamily="18" charset="2"/>
              </a:rPr>
              <a:t></a:t>
            </a:r>
            <a:r>
              <a:rPr lang="en-US" altLang="en-US"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a:t>
            </a:r>
            <a:r>
              <a:rPr lang="en-US" altLang="en-US" dirty="0">
                <a:latin typeface="Cambria Math" panose="02040503050406030204" pitchFamily="18" charset="0"/>
                <a:ea typeface="Cambria Math" panose="02040503050406030204" pitchFamily="18" charset="0"/>
                <a:cs typeface="Cambria Math" panose="02040503050406030204" pitchFamily="18" charset="0"/>
              </a:rPr>
              <a:t>¬ </a:t>
            </a:r>
            <a:r>
              <a:rPr lang="en-US" altLang="en-US"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S(x) </a:t>
            </a:r>
            <a:endParaRPr lang="en-US" alt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p:cNvSpPr>
            <a:spLocks noGrp="1"/>
          </p:cNvSpPr>
          <p:nvPr>
            <p:ph type="title"/>
          </p:nvPr>
        </p:nvSpPr>
        <p:spPr/>
        <p:txBody>
          <a:bodyPr/>
          <a:lstStyle/>
          <a:p>
            <a:r>
              <a:rPr lang="en-US" altLang="en-US"/>
              <a:t>Translation (cont)</a:t>
            </a:r>
          </a:p>
        </p:txBody>
      </p:sp>
      <p:sp>
        <p:nvSpPr>
          <p:cNvPr id="3" name="Content Placeholder 2"/>
          <p:cNvSpPr>
            <a:spLocks noGrp="1"/>
          </p:cNvSpPr>
          <p:nvPr>
            <p:ph idx="1"/>
          </p:nvPr>
        </p:nvSpPr>
        <p:spPr/>
        <p:txBody>
          <a:bodyPr/>
          <a:lstStyle/>
          <a:p>
            <a:r>
              <a:rPr lang="en-US" altLang="en-US"/>
              <a:t>U = {Nitwits, Blubbers, Oddments}</a:t>
            </a:r>
          </a:p>
          <a:p>
            <a:pPr lvl="1">
              <a:buFont typeface="Wingdings" panose="05000000000000000000" pitchFamily="2" charset="2"/>
              <a:buNone/>
            </a:pPr>
            <a:r>
              <a:rPr lang="en-US" altLang="en-US" i="1"/>
              <a:t>F(x)</a:t>
            </a:r>
            <a:r>
              <a:rPr lang="en-US" altLang="en-US"/>
              <a:t>: </a:t>
            </a:r>
            <a:r>
              <a:rPr lang="en-US" altLang="en-US" i="1"/>
              <a:t>x</a:t>
            </a:r>
            <a:r>
              <a:rPr lang="en-US" altLang="en-US"/>
              <a:t> is a Nitwit</a:t>
            </a:r>
          </a:p>
          <a:p>
            <a:pPr lvl="1">
              <a:buFont typeface="Wingdings" panose="05000000000000000000" pitchFamily="2" charset="2"/>
              <a:buNone/>
            </a:pPr>
            <a:r>
              <a:rPr lang="en-US" altLang="en-US" i="1"/>
              <a:t>S(x)</a:t>
            </a:r>
            <a:r>
              <a:rPr lang="en-US" altLang="en-US"/>
              <a:t>: </a:t>
            </a:r>
            <a:r>
              <a:rPr lang="en-US" altLang="en-US" i="1"/>
              <a:t>x</a:t>
            </a:r>
            <a:r>
              <a:rPr lang="en-US" altLang="en-US"/>
              <a:t> is a Blubber</a:t>
            </a:r>
          </a:p>
          <a:p>
            <a:pPr lvl="1">
              <a:buFont typeface="Wingdings" panose="05000000000000000000" pitchFamily="2" charset="2"/>
              <a:buNone/>
            </a:pPr>
            <a:r>
              <a:rPr lang="en-US" altLang="en-US" i="1"/>
              <a:t>T(x)</a:t>
            </a:r>
            <a:r>
              <a:rPr lang="en-US" altLang="en-US"/>
              <a:t>: </a:t>
            </a:r>
            <a:r>
              <a:rPr lang="en-US" altLang="en-US" i="1"/>
              <a:t>x</a:t>
            </a:r>
            <a:r>
              <a:rPr lang="en-US" altLang="en-US"/>
              <a:t> is a Oddment</a:t>
            </a:r>
          </a:p>
          <a:p>
            <a:pPr>
              <a:buFont typeface="Wingdings" panose="05000000000000000000" pitchFamily="2" charset="2"/>
              <a:buNone/>
            </a:pPr>
            <a:r>
              <a:rPr lang="en-US" altLang="en-US"/>
              <a:t>  “All Nitwits are Blubbers.”</a:t>
            </a:r>
          </a:p>
          <a:p>
            <a:endParaRPr lang="en-US" altLang="en-US"/>
          </a:p>
          <a:p>
            <a:pPr>
              <a:buFont typeface="Wingdings" panose="05000000000000000000" pitchFamily="2" charset="2"/>
              <a:buNone/>
            </a:pPr>
            <a:r>
              <a:rPr lang="en-US" altLang="en-US" b="1"/>
              <a:t>   Solution</a:t>
            </a:r>
            <a:r>
              <a:rPr lang="en-US" altLang="en-US"/>
              <a:t>: </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(F(x)→ S(x))</a:t>
            </a:r>
            <a:endParaRPr lang="en-US" altLang="en-US" i="1">
              <a:latin typeface="Cambria Math" panose="02040503050406030204" pitchFamily="18" charset="0"/>
              <a:ea typeface="Cambria Math" panose="02040503050406030204" pitchFamily="18" charset="0"/>
              <a:cs typeface="Cambria Math" panose="02040503050406030204" pitchFamily="18" charset="0"/>
            </a:endParaRPr>
          </a:p>
          <a:p>
            <a:endParaRPr lang="en-US" altLang="en-US"/>
          </a:p>
          <a:p>
            <a:endParaRPr lang="en-US" altLang="en-US"/>
          </a:p>
          <a:p>
            <a:endParaRPr lang="en-US"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itle 1"/>
          <p:cNvSpPr>
            <a:spLocks noGrp="1"/>
          </p:cNvSpPr>
          <p:nvPr>
            <p:ph type="title"/>
          </p:nvPr>
        </p:nvSpPr>
        <p:spPr/>
        <p:txBody>
          <a:bodyPr/>
          <a:lstStyle/>
          <a:p>
            <a:r>
              <a:rPr lang="en-US" altLang="en-US"/>
              <a:t>Translation (cont)</a:t>
            </a:r>
          </a:p>
        </p:txBody>
      </p:sp>
      <p:sp>
        <p:nvSpPr>
          <p:cNvPr id="3" name="Content Placeholder 2"/>
          <p:cNvSpPr>
            <a:spLocks noGrp="1"/>
          </p:cNvSpPr>
          <p:nvPr>
            <p:ph idx="1"/>
          </p:nvPr>
        </p:nvSpPr>
        <p:spPr/>
        <p:txBody>
          <a:bodyPr/>
          <a:lstStyle/>
          <a:p>
            <a:r>
              <a:rPr lang="en-US" altLang="en-US"/>
              <a:t>U = {Nitwits, Blubbers, Oddments}</a:t>
            </a:r>
          </a:p>
          <a:p>
            <a:pPr lvl="1">
              <a:buFont typeface="Wingdings" panose="05000000000000000000" pitchFamily="2" charset="2"/>
              <a:buNone/>
            </a:pPr>
            <a:r>
              <a:rPr lang="en-US" altLang="en-US" i="1"/>
              <a:t>F(x)</a:t>
            </a:r>
            <a:r>
              <a:rPr lang="en-US" altLang="en-US"/>
              <a:t>: </a:t>
            </a:r>
            <a:r>
              <a:rPr lang="en-US" altLang="en-US" i="1"/>
              <a:t>x</a:t>
            </a:r>
            <a:r>
              <a:rPr lang="en-US" altLang="en-US"/>
              <a:t> is a Nitwit</a:t>
            </a:r>
          </a:p>
          <a:p>
            <a:pPr lvl="1">
              <a:buFont typeface="Wingdings" panose="05000000000000000000" pitchFamily="2" charset="2"/>
              <a:buNone/>
            </a:pPr>
            <a:r>
              <a:rPr lang="en-US" altLang="en-US" i="1"/>
              <a:t>S(x)</a:t>
            </a:r>
            <a:r>
              <a:rPr lang="en-US" altLang="en-US"/>
              <a:t>: </a:t>
            </a:r>
            <a:r>
              <a:rPr lang="en-US" altLang="en-US" i="1"/>
              <a:t>x</a:t>
            </a:r>
            <a:r>
              <a:rPr lang="en-US" altLang="en-US"/>
              <a:t> is a Blubber</a:t>
            </a:r>
          </a:p>
          <a:p>
            <a:pPr lvl="1">
              <a:buFont typeface="Wingdings" panose="05000000000000000000" pitchFamily="2" charset="2"/>
              <a:buNone/>
            </a:pPr>
            <a:r>
              <a:rPr lang="en-US" altLang="en-US" i="1"/>
              <a:t>T(x)</a:t>
            </a:r>
            <a:r>
              <a:rPr lang="en-US" altLang="en-US"/>
              <a:t>: </a:t>
            </a:r>
            <a:r>
              <a:rPr lang="en-US" altLang="en-US" i="1"/>
              <a:t>x</a:t>
            </a:r>
            <a:r>
              <a:rPr lang="en-US" altLang="en-US"/>
              <a:t> is a Oddment</a:t>
            </a:r>
          </a:p>
          <a:p>
            <a:pPr>
              <a:buFont typeface="Wingdings" panose="05000000000000000000" pitchFamily="2" charset="2"/>
              <a:buNone/>
            </a:pPr>
            <a:r>
              <a:rPr lang="en-US" altLang="en-US"/>
              <a:t>  “Some Nitwits are Oddments.”</a:t>
            </a:r>
          </a:p>
          <a:p>
            <a:endParaRPr lang="en-US" altLang="en-US"/>
          </a:p>
          <a:p>
            <a:pPr>
              <a:buFont typeface="Wingdings" panose="05000000000000000000" pitchFamily="2" charset="2"/>
              <a:buNone/>
            </a:pPr>
            <a:r>
              <a:rPr lang="en-US" altLang="en-US" b="1"/>
              <a:t>   Solution</a:t>
            </a:r>
            <a:r>
              <a:rPr lang="en-US" altLang="en-US"/>
              <a:t>: </a:t>
            </a:r>
            <a:r>
              <a:rPr lang="en-US" altLang="en-US">
                <a:sym typeface="Symbol" panose="05050102010706020507" pitchFamily="18" charset="2"/>
              </a:rPr>
              <a:t></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(F(x) </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T(x))</a:t>
            </a:r>
            <a:endParaRPr lang="en-US" altLang="en-US" i="1">
              <a:latin typeface="Cambria Math" panose="02040503050406030204" pitchFamily="18" charset="0"/>
              <a:ea typeface="Cambria Math" panose="02040503050406030204" pitchFamily="18" charset="0"/>
              <a:cs typeface="Cambria Math" panose="02040503050406030204" pitchFamily="18" charset="0"/>
            </a:endParaRPr>
          </a:p>
          <a:p>
            <a:endParaRPr lang="en-US"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le 1"/>
          <p:cNvSpPr>
            <a:spLocks noGrp="1"/>
          </p:cNvSpPr>
          <p:nvPr>
            <p:ph type="title"/>
          </p:nvPr>
        </p:nvSpPr>
        <p:spPr/>
        <p:txBody>
          <a:bodyPr/>
          <a:lstStyle/>
          <a:p>
            <a:r>
              <a:rPr lang="en-US" altLang="en-US"/>
              <a:t>Translation (cont)</a:t>
            </a:r>
          </a:p>
        </p:txBody>
      </p:sp>
      <p:sp>
        <p:nvSpPr>
          <p:cNvPr id="3" name="Content Placeholder 2"/>
          <p:cNvSpPr>
            <a:spLocks noGrp="1"/>
          </p:cNvSpPr>
          <p:nvPr>
            <p:ph idx="1"/>
          </p:nvPr>
        </p:nvSpPr>
        <p:spPr/>
        <p:txBody>
          <a:bodyPr/>
          <a:lstStyle/>
          <a:p>
            <a:r>
              <a:rPr lang="en-US" altLang="en-US"/>
              <a:t>U = {Nitwits, Blubbers, Oddments}</a:t>
            </a:r>
          </a:p>
          <a:p>
            <a:pPr lvl="1">
              <a:buFont typeface="Wingdings" panose="05000000000000000000" pitchFamily="2" charset="2"/>
              <a:buNone/>
            </a:pPr>
            <a:r>
              <a:rPr lang="en-US" altLang="en-US" i="1"/>
              <a:t>F(x)</a:t>
            </a:r>
            <a:r>
              <a:rPr lang="en-US" altLang="en-US"/>
              <a:t>: </a:t>
            </a:r>
            <a:r>
              <a:rPr lang="en-US" altLang="en-US" i="1"/>
              <a:t>x</a:t>
            </a:r>
            <a:r>
              <a:rPr lang="en-US" altLang="en-US"/>
              <a:t> is a Nitwit</a:t>
            </a:r>
          </a:p>
          <a:p>
            <a:pPr lvl="1">
              <a:buFont typeface="Wingdings" panose="05000000000000000000" pitchFamily="2" charset="2"/>
              <a:buNone/>
            </a:pPr>
            <a:r>
              <a:rPr lang="en-US" altLang="en-US" i="1"/>
              <a:t>S(x)</a:t>
            </a:r>
            <a:r>
              <a:rPr lang="en-US" altLang="en-US"/>
              <a:t>: </a:t>
            </a:r>
            <a:r>
              <a:rPr lang="en-US" altLang="en-US" i="1"/>
              <a:t>x </a:t>
            </a:r>
            <a:r>
              <a:rPr lang="en-US" altLang="en-US"/>
              <a:t>is a Blubber</a:t>
            </a:r>
          </a:p>
          <a:p>
            <a:pPr lvl="1">
              <a:buFont typeface="Wingdings" panose="05000000000000000000" pitchFamily="2" charset="2"/>
              <a:buNone/>
            </a:pPr>
            <a:r>
              <a:rPr lang="en-US" altLang="en-US" i="1"/>
              <a:t>T(x)</a:t>
            </a:r>
            <a:r>
              <a:rPr lang="en-US" altLang="en-US"/>
              <a:t>: </a:t>
            </a:r>
            <a:r>
              <a:rPr lang="en-US" altLang="en-US" i="1"/>
              <a:t>x</a:t>
            </a:r>
            <a:r>
              <a:rPr lang="en-US" altLang="en-US"/>
              <a:t> is a Oddment</a:t>
            </a:r>
          </a:p>
          <a:p>
            <a:pPr>
              <a:buFont typeface="Wingdings" panose="05000000000000000000" pitchFamily="2" charset="2"/>
              <a:buNone/>
            </a:pPr>
            <a:r>
              <a:rPr lang="en-US" altLang="en-US"/>
              <a:t>   “No Blubber is a Oddment.”</a:t>
            </a:r>
          </a:p>
          <a:p>
            <a:endParaRPr lang="en-US" altLang="en-US"/>
          </a:p>
          <a:p>
            <a:pPr>
              <a:buFont typeface="Wingdings" panose="05000000000000000000" pitchFamily="2" charset="2"/>
              <a:buNone/>
            </a:pPr>
            <a:r>
              <a:rPr lang="en-US" altLang="en-US" b="1"/>
              <a:t>     Solution</a:t>
            </a:r>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a:sym typeface="Symbol" panose="05050102010706020507" pitchFamily="18" charset="2"/>
              </a:rPr>
              <a:t></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(S(x) </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T(x))  </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What is this equivalent to?</a:t>
            </a:r>
            <a:endParaRPr lang="en-US" altLang="en-US">
              <a:latin typeface="Cambria Math" panose="02040503050406030204" pitchFamily="18" charset="0"/>
              <a:ea typeface="Cambria Math" panose="02040503050406030204" pitchFamily="18" charset="0"/>
              <a:cs typeface="Cambria Math" panose="02040503050406030204" pitchFamily="18" charset="0"/>
            </a:endParaRPr>
          </a:p>
          <a:p>
            <a:pPr>
              <a:buFont typeface="Wingdings" panose="05000000000000000000" pitchFamily="2" charset="2"/>
              <a:buNone/>
            </a:pPr>
            <a:r>
              <a:rPr lang="en-US" altLang="en-US"/>
              <a:t>     </a:t>
            </a:r>
            <a:r>
              <a:rPr lang="en-US" altLang="en-US" b="1"/>
              <a:t>Solution</a:t>
            </a:r>
            <a:r>
              <a:rPr lang="en-US" altLang="en-US"/>
              <a:t>: </a:t>
            </a:r>
            <a:r>
              <a:rPr lang="en-US" altLang="en-US">
                <a:sym typeface="Symbol" panose="05050102010706020507" pitchFamily="18" charset="2"/>
              </a:rPr>
              <a:t></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S(x) ∨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T(x))</a:t>
            </a:r>
            <a:endParaRPr lang="en-US"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p:cNvSpPr>
            <a:spLocks noGrp="1"/>
          </p:cNvSpPr>
          <p:nvPr>
            <p:ph type="title"/>
          </p:nvPr>
        </p:nvSpPr>
        <p:spPr/>
        <p:txBody>
          <a:bodyPr/>
          <a:lstStyle/>
          <a:p>
            <a:r>
              <a:rPr lang="en-US" altLang="en-US"/>
              <a:t>Translation (cont)</a:t>
            </a:r>
          </a:p>
        </p:txBody>
      </p:sp>
      <p:sp>
        <p:nvSpPr>
          <p:cNvPr id="3" name="Content Placeholder 2"/>
          <p:cNvSpPr>
            <a:spLocks noGrp="1"/>
          </p:cNvSpPr>
          <p:nvPr>
            <p:ph idx="1"/>
          </p:nvPr>
        </p:nvSpPr>
        <p:spPr/>
        <p:txBody>
          <a:bodyPr/>
          <a:lstStyle/>
          <a:p>
            <a:r>
              <a:rPr lang="en-US" altLang="en-US"/>
              <a:t>U = {Nitwits, Blubbers, Oddments}</a:t>
            </a:r>
          </a:p>
          <a:p>
            <a:pPr lvl="1">
              <a:buFont typeface="Wingdings" panose="05000000000000000000" pitchFamily="2" charset="2"/>
              <a:buNone/>
            </a:pPr>
            <a:r>
              <a:rPr lang="en-US" altLang="en-US" i="1"/>
              <a:t>F(x)</a:t>
            </a:r>
            <a:r>
              <a:rPr lang="en-US" altLang="en-US"/>
              <a:t>: x is a Nitwit</a:t>
            </a:r>
          </a:p>
          <a:p>
            <a:pPr lvl="1">
              <a:buFont typeface="Wingdings" panose="05000000000000000000" pitchFamily="2" charset="2"/>
              <a:buNone/>
            </a:pPr>
            <a:r>
              <a:rPr lang="en-US" altLang="en-US" i="1"/>
              <a:t>S(x)</a:t>
            </a:r>
            <a:r>
              <a:rPr lang="en-US" altLang="en-US"/>
              <a:t>: </a:t>
            </a:r>
            <a:r>
              <a:rPr lang="en-US" altLang="en-US" i="1"/>
              <a:t>x</a:t>
            </a:r>
            <a:r>
              <a:rPr lang="en-US" altLang="en-US"/>
              <a:t> is a Blubber</a:t>
            </a:r>
          </a:p>
          <a:p>
            <a:pPr lvl="1">
              <a:buFont typeface="Wingdings" panose="05000000000000000000" pitchFamily="2" charset="2"/>
              <a:buNone/>
            </a:pPr>
            <a:r>
              <a:rPr lang="en-US" altLang="en-US" i="1"/>
              <a:t>T(x)</a:t>
            </a:r>
            <a:r>
              <a:rPr lang="en-US" altLang="en-US"/>
              <a:t>: </a:t>
            </a:r>
            <a:r>
              <a:rPr lang="en-US" altLang="en-US" i="1"/>
              <a:t>x</a:t>
            </a:r>
            <a:r>
              <a:rPr lang="en-US" altLang="en-US"/>
              <a:t> is a Oddment</a:t>
            </a:r>
          </a:p>
          <a:p>
            <a:pPr>
              <a:buFont typeface="Wingdings" panose="05000000000000000000" pitchFamily="2" charset="2"/>
              <a:buNone/>
            </a:pPr>
            <a:r>
              <a:rPr lang="en-US" altLang="en-US"/>
              <a:t>  “If any Nitwit is a Blubber then it is also a Oddment.”</a:t>
            </a:r>
          </a:p>
          <a:p>
            <a:endParaRPr lang="en-US" altLang="en-US"/>
          </a:p>
          <a:p>
            <a:pPr>
              <a:buFont typeface="Wingdings" panose="05000000000000000000" pitchFamily="2" charset="2"/>
              <a:buNone/>
            </a:pPr>
            <a:r>
              <a:rPr lang="en-US" altLang="en-US" b="1"/>
              <a:t>     Solution</a:t>
            </a:r>
            <a:r>
              <a:rPr lang="en-US" altLang="en-US"/>
              <a:t>: </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((F(x) </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S(x))→ T(x))</a:t>
            </a:r>
            <a:endParaRPr lang="en-US" altLang="en-US" i="1">
              <a:latin typeface="Cambria Math" panose="02040503050406030204" pitchFamily="18" charset="0"/>
              <a:ea typeface="Cambria Math" panose="02040503050406030204" pitchFamily="18" charset="0"/>
              <a:cs typeface="Cambria Math" panose="02040503050406030204" pitchFamily="18" charset="0"/>
            </a:endParaRPr>
          </a:p>
          <a:p>
            <a:endParaRPr lang="en-US"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itle 1"/>
          <p:cNvSpPr>
            <a:spLocks noGrp="1"/>
          </p:cNvSpPr>
          <p:nvPr>
            <p:ph type="title"/>
          </p:nvPr>
        </p:nvSpPr>
        <p:spPr/>
        <p:txBody>
          <a:bodyPr/>
          <a:lstStyle/>
          <a:p>
            <a:r>
              <a:rPr lang="en-US" altLang="en-US"/>
              <a:t>System Specification Example</a:t>
            </a:r>
          </a:p>
        </p:txBody>
      </p:sp>
      <p:sp>
        <p:nvSpPr>
          <p:cNvPr id="3" name="Content Placeholder 2"/>
          <p:cNvSpPr>
            <a:spLocks noGrp="1"/>
          </p:cNvSpPr>
          <p:nvPr>
            <p:ph idx="1"/>
          </p:nvPr>
        </p:nvSpPr>
        <p:spPr>
          <a:xfrm>
            <a:off x="304800" y="1828800"/>
            <a:ext cx="8229600" cy="4389438"/>
          </a:xfrm>
        </p:spPr>
        <p:txBody>
          <a:bodyPr>
            <a:normAutofit lnSpcReduction="10000"/>
          </a:bodyPr>
          <a:lstStyle/>
          <a:p>
            <a:pPr>
              <a:defRPr/>
            </a:pPr>
            <a:r>
              <a:rPr lang="en-US" sz="2000" dirty="0"/>
              <a:t>Predicate logic is used for specifying properties that systems must satisfy.</a:t>
            </a:r>
          </a:p>
          <a:p>
            <a:pPr>
              <a:defRPr/>
            </a:pPr>
            <a:r>
              <a:rPr lang="en-US" sz="2000" dirty="0"/>
              <a:t>For example, translate into predicate logic:</a:t>
            </a:r>
          </a:p>
          <a:p>
            <a:pPr lvl="1">
              <a:defRPr/>
            </a:pPr>
            <a:r>
              <a:rPr lang="en-US" sz="2000" dirty="0"/>
              <a:t>“Every mail message larger than one megabyte will be compressed.”</a:t>
            </a:r>
          </a:p>
          <a:p>
            <a:pPr lvl="1">
              <a:defRPr/>
            </a:pPr>
            <a:r>
              <a:rPr lang="en-US" sz="2000" dirty="0"/>
              <a:t>“If a user is active, at least one network link will be available.”</a:t>
            </a:r>
          </a:p>
          <a:p>
            <a:pPr>
              <a:defRPr/>
            </a:pPr>
            <a:r>
              <a:rPr lang="en-US" sz="2000" dirty="0"/>
              <a:t>Decide on predicates and domains (left implicit here) for the variables:</a:t>
            </a:r>
          </a:p>
          <a:p>
            <a:pPr lvl="1">
              <a:defRPr/>
            </a:pPr>
            <a:r>
              <a:rPr lang="en-US" sz="1800" dirty="0"/>
              <a:t>Let </a:t>
            </a:r>
            <a:r>
              <a:rPr lang="en-US" sz="1800" i="1" dirty="0"/>
              <a:t>L</a:t>
            </a:r>
            <a:r>
              <a:rPr lang="en-US" sz="1800" dirty="0"/>
              <a:t>(</a:t>
            </a:r>
            <a:r>
              <a:rPr lang="en-US" sz="1800" i="1" dirty="0"/>
              <a:t>m</a:t>
            </a:r>
            <a:r>
              <a:rPr lang="en-US" sz="1800" dirty="0"/>
              <a:t>, </a:t>
            </a:r>
            <a:r>
              <a:rPr lang="en-US" sz="1800" i="1" dirty="0"/>
              <a:t>y</a:t>
            </a:r>
            <a:r>
              <a:rPr lang="en-US" sz="1800" dirty="0"/>
              <a:t>) be “Mail message </a:t>
            </a:r>
            <a:r>
              <a:rPr lang="en-US" sz="1800" i="1" dirty="0"/>
              <a:t>m</a:t>
            </a:r>
            <a:r>
              <a:rPr lang="en-US" sz="1800" dirty="0"/>
              <a:t> is larger than </a:t>
            </a:r>
            <a:r>
              <a:rPr lang="en-US" sz="1800" i="1" dirty="0"/>
              <a:t>y</a:t>
            </a:r>
            <a:r>
              <a:rPr lang="en-US" sz="1800" dirty="0"/>
              <a:t> megabytes.”</a:t>
            </a:r>
          </a:p>
          <a:p>
            <a:pPr lvl="1">
              <a:defRPr/>
            </a:pPr>
            <a:r>
              <a:rPr lang="en-US" sz="1800" dirty="0"/>
              <a:t>Let </a:t>
            </a:r>
            <a:r>
              <a:rPr lang="en-US" sz="1800" i="1" dirty="0"/>
              <a:t>C</a:t>
            </a:r>
            <a:r>
              <a:rPr lang="en-US" sz="1800" dirty="0"/>
              <a:t>(</a:t>
            </a:r>
            <a:r>
              <a:rPr lang="en-US" sz="1800" i="1" dirty="0"/>
              <a:t>m</a:t>
            </a:r>
            <a:r>
              <a:rPr lang="en-US" sz="1800" dirty="0"/>
              <a:t>) denote “Mail message </a:t>
            </a:r>
            <a:r>
              <a:rPr lang="en-US" sz="1800" i="1" dirty="0"/>
              <a:t>m</a:t>
            </a:r>
            <a:r>
              <a:rPr lang="en-US" sz="1800" dirty="0"/>
              <a:t> will be compressed.”</a:t>
            </a:r>
          </a:p>
          <a:p>
            <a:pPr lvl="1">
              <a:defRPr/>
            </a:pPr>
            <a:r>
              <a:rPr lang="en-US" sz="1800" dirty="0"/>
              <a:t>Let </a:t>
            </a:r>
            <a:r>
              <a:rPr lang="en-US" sz="1800" i="1" dirty="0"/>
              <a:t>A</a:t>
            </a:r>
            <a:r>
              <a:rPr lang="en-US" sz="1800" dirty="0"/>
              <a:t>(</a:t>
            </a:r>
            <a:r>
              <a:rPr lang="en-US" sz="1800" i="1" dirty="0"/>
              <a:t>u</a:t>
            </a:r>
            <a:r>
              <a:rPr lang="en-US" sz="1800" dirty="0"/>
              <a:t>) represent “User </a:t>
            </a:r>
            <a:r>
              <a:rPr lang="en-US" sz="1800" i="1" dirty="0"/>
              <a:t>u</a:t>
            </a:r>
            <a:r>
              <a:rPr lang="en-US" sz="1800" dirty="0"/>
              <a:t> is active.”</a:t>
            </a:r>
          </a:p>
          <a:p>
            <a:pPr lvl="1">
              <a:defRPr/>
            </a:pPr>
            <a:r>
              <a:rPr lang="en-US" sz="1800" dirty="0"/>
              <a:t>Let </a:t>
            </a:r>
            <a:r>
              <a:rPr lang="en-US" sz="1800" i="1" dirty="0"/>
              <a:t>S</a:t>
            </a:r>
            <a:r>
              <a:rPr lang="en-US" sz="1800" dirty="0"/>
              <a:t>(</a:t>
            </a:r>
            <a:r>
              <a:rPr lang="en-US" sz="1800" i="1" dirty="0"/>
              <a:t>n, x</a:t>
            </a:r>
            <a:r>
              <a:rPr lang="en-US" sz="1800" dirty="0"/>
              <a:t>) represent “Network link </a:t>
            </a:r>
            <a:r>
              <a:rPr lang="en-US" sz="1800" i="1" dirty="0"/>
              <a:t>n</a:t>
            </a:r>
            <a:r>
              <a:rPr lang="en-US" sz="1800" dirty="0"/>
              <a:t> is state </a:t>
            </a:r>
            <a:r>
              <a:rPr lang="en-US" sz="1800" i="1" dirty="0"/>
              <a:t>x</a:t>
            </a:r>
            <a:r>
              <a:rPr lang="en-US" sz="1800" dirty="0"/>
              <a:t>.</a:t>
            </a:r>
          </a:p>
          <a:p>
            <a:pPr lvl="1">
              <a:defRPr/>
            </a:pPr>
            <a:endParaRPr lang="en-US" sz="1800" dirty="0"/>
          </a:p>
          <a:p>
            <a:pPr>
              <a:defRPr/>
            </a:pPr>
            <a:r>
              <a:rPr lang="en-US" sz="2000" dirty="0"/>
              <a:t>Now we have:</a:t>
            </a:r>
          </a:p>
          <a:p>
            <a:pPr>
              <a:defRPr/>
            </a:pPr>
            <a:endParaRPr lang="en-US" sz="2000" dirty="0"/>
          </a:p>
          <a:p>
            <a:pPr>
              <a:buFont typeface="Wingdings" panose="05000000000000000000" pitchFamily="2" charset="2"/>
              <a:buNone/>
              <a:defRPr/>
            </a:pPr>
            <a:endParaRPr lang="en-US" sz="2000" dirty="0"/>
          </a:p>
          <a:p>
            <a:pPr>
              <a:defRPr/>
            </a:pPr>
            <a:endParaRPr lang="en-US" sz="2000" dirty="0"/>
          </a:p>
          <a:p>
            <a:pPr>
              <a:defRPr/>
            </a:pPr>
            <a:endParaRPr lang="en-US" sz="2000" dirty="0"/>
          </a:p>
          <a:p>
            <a:pPr>
              <a:defRPr/>
            </a:pPr>
            <a:endParaRPr lang="en-US" sz="2000" dirty="0"/>
          </a:p>
          <a:p>
            <a:pPr lvl="1">
              <a:buFont typeface="Wingdings" panose="05000000000000000000" pitchFamily="2" charset="2"/>
              <a:buNone/>
              <a:defRPr/>
            </a:pPr>
            <a:endParaRPr lang="en-US" dirty="0"/>
          </a:p>
        </p:txBody>
      </p:sp>
      <p:pic>
        <p:nvPicPr>
          <p:cNvPr id="140292" name="Picture 6" descr="addin_tmp.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3084513" y="5548313"/>
            <a:ext cx="2974975"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293" name="Picture 5" descr="addin_tmp.png"/>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133600" y="5867400"/>
            <a:ext cx="3989388"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itle 1"/>
          <p:cNvSpPr>
            <a:spLocks noGrp="1"/>
          </p:cNvSpPr>
          <p:nvPr>
            <p:ph type="title"/>
          </p:nvPr>
        </p:nvSpPr>
        <p:spPr/>
        <p:txBody>
          <a:bodyPr/>
          <a:lstStyle/>
          <a:p>
            <a:r>
              <a:rPr lang="en-US" altLang="en-US"/>
              <a:t>Lewis Carroll Example</a:t>
            </a:r>
          </a:p>
        </p:txBody>
      </p:sp>
      <p:sp>
        <p:nvSpPr>
          <p:cNvPr id="141315" name="Content Placeholder 4"/>
          <p:cNvSpPr>
            <a:spLocks noGrp="1"/>
          </p:cNvSpPr>
          <p:nvPr>
            <p:ph idx="1"/>
          </p:nvPr>
        </p:nvSpPr>
        <p:spPr>
          <a:xfrm>
            <a:off x="457200" y="2209800"/>
            <a:ext cx="8229600" cy="3921125"/>
          </a:xfrm>
        </p:spPr>
        <p:txBody>
          <a:bodyPr/>
          <a:lstStyle/>
          <a:p>
            <a:pPr>
              <a:lnSpc>
                <a:spcPct val="80000"/>
              </a:lnSpc>
            </a:pPr>
            <a:r>
              <a:rPr lang="en-US" altLang="en-US" sz="2200"/>
              <a:t>The first two are called </a:t>
            </a:r>
            <a:r>
              <a:rPr lang="en-US" altLang="en-US" sz="2200" i="1"/>
              <a:t>premises</a:t>
            </a:r>
            <a:r>
              <a:rPr lang="en-US" altLang="en-US" sz="2200"/>
              <a:t> and the third is called the </a:t>
            </a:r>
            <a:r>
              <a:rPr lang="en-US" altLang="en-US" sz="2200" i="1"/>
              <a:t>conclusion</a:t>
            </a:r>
            <a:r>
              <a:rPr lang="en-US" altLang="en-US" sz="2200"/>
              <a:t>. </a:t>
            </a:r>
          </a:p>
          <a:p>
            <a:pPr marL="849313" lvl="1" indent="-457200">
              <a:lnSpc>
                <a:spcPct val="80000"/>
              </a:lnSpc>
              <a:buFont typeface="Arial" panose="020B0604020202020204" pitchFamily="34" charset="0"/>
              <a:buAutoNum type="arabicPeriod"/>
            </a:pPr>
            <a:r>
              <a:rPr lang="en-US" altLang="en-US" sz="1900"/>
              <a:t>“All lions are fierce.”</a:t>
            </a:r>
          </a:p>
          <a:p>
            <a:pPr marL="849313" lvl="1" indent="-457200">
              <a:lnSpc>
                <a:spcPct val="80000"/>
              </a:lnSpc>
              <a:buFont typeface="Arial" panose="020B0604020202020204" pitchFamily="34" charset="0"/>
              <a:buAutoNum type="arabicPeriod"/>
            </a:pPr>
            <a:r>
              <a:rPr lang="en-US" altLang="en-US" sz="1900"/>
              <a:t>“Some lions do not drink coffee.”</a:t>
            </a:r>
          </a:p>
          <a:p>
            <a:pPr marL="849313" lvl="1" indent="-457200">
              <a:lnSpc>
                <a:spcPct val="80000"/>
              </a:lnSpc>
              <a:buFont typeface="Arial" panose="020B0604020202020204" pitchFamily="34" charset="0"/>
              <a:buAutoNum type="arabicPeriod"/>
            </a:pPr>
            <a:r>
              <a:rPr lang="en-US" altLang="en-US" sz="1900"/>
              <a:t>“Some fierce creatures do not drink coffee.” </a:t>
            </a:r>
          </a:p>
          <a:p>
            <a:pPr>
              <a:lnSpc>
                <a:spcPct val="80000"/>
              </a:lnSpc>
            </a:pPr>
            <a:r>
              <a:rPr lang="en-US" altLang="en-US" sz="2200"/>
              <a:t>Here is one way to translate these statements to predicate logic. Let P(x), Q(x), and R(x) be the propositional functions “x is a lion,” “x is fierce,” and “x drinks coffee,” respectively.</a:t>
            </a:r>
          </a:p>
          <a:p>
            <a:pPr marL="849313" lvl="1" indent="-457200">
              <a:lnSpc>
                <a:spcPct val="80000"/>
              </a:lnSpc>
              <a:buFont typeface="Arial" panose="020B0604020202020204" pitchFamily="34" charset="0"/>
              <a:buAutoNum type="arabicPeriod"/>
            </a:pPr>
            <a:r>
              <a:rPr lang="en-US" altLang="en-US" sz="19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(P(x)→ Q(x))</a:t>
            </a:r>
          </a:p>
          <a:p>
            <a:pPr marL="849313" lvl="1" indent="-457200">
              <a:lnSpc>
                <a:spcPct val="80000"/>
              </a:lnSpc>
              <a:buFont typeface="Arial" panose="020B0604020202020204" pitchFamily="34" charset="0"/>
              <a:buAutoNum type="arabicPeriod"/>
            </a:pPr>
            <a:r>
              <a:rPr lang="en-US" altLang="en-US" sz="1900">
                <a:sym typeface="Symbol" panose="05050102010706020507" pitchFamily="18" charset="2"/>
              </a:rPr>
              <a:t></a:t>
            </a:r>
            <a:r>
              <a:rPr lang="en-US" altLang="en-US" sz="19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(P(x) </a:t>
            </a:r>
            <a:r>
              <a:rPr lang="en-US" altLang="en-US" sz="19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9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R(x))</a:t>
            </a:r>
          </a:p>
          <a:p>
            <a:pPr marL="849313" lvl="1" indent="-457200">
              <a:lnSpc>
                <a:spcPct val="80000"/>
              </a:lnSpc>
              <a:buFont typeface="Arial" panose="020B0604020202020204" pitchFamily="34" charset="0"/>
              <a:buAutoNum type="arabicPeriod"/>
            </a:pPr>
            <a:r>
              <a:rPr lang="en-US" altLang="en-US" sz="1900">
                <a:sym typeface="Symbol" panose="05050102010706020507" pitchFamily="18" charset="2"/>
              </a:rPr>
              <a:t></a:t>
            </a:r>
            <a:r>
              <a:rPr lang="en-US" altLang="en-US" sz="19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(Q(x) </a:t>
            </a:r>
            <a:r>
              <a:rPr lang="en-US" altLang="en-US" sz="19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9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R(x))</a:t>
            </a:r>
          </a:p>
          <a:p>
            <a:pPr>
              <a:lnSpc>
                <a:spcPct val="80000"/>
              </a:lnSpc>
            </a:pPr>
            <a:r>
              <a:rPr lang="en-US" altLang="en-US" sz="2200"/>
              <a:t>Later we will see how to prove that the conclusion follows from the premises.</a:t>
            </a:r>
          </a:p>
          <a:p>
            <a:pPr marL="849313" lvl="1" indent="-457200">
              <a:lnSpc>
                <a:spcPct val="80000"/>
              </a:lnSpc>
              <a:buFont typeface="Arial" panose="020B0604020202020204" pitchFamily="34" charset="0"/>
              <a:buAutoNum type="arabicPeriod"/>
            </a:pPr>
            <a:endParaRPr lang="en-US" altLang="en-US" sz="1900"/>
          </a:p>
        </p:txBody>
      </p:sp>
      <p:pic>
        <p:nvPicPr>
          <p:cNvPr id="141316" name="Content Placeholder 3" descr="0110.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86600" y="76200"/>
            <a:ext cx="887413"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17" name="TextBox 6"/>
          <p:cNvSpPr txBox="1">
            <a:spLocks noChangeArrowheads="1"/>
          </p:cNvSpPr>
          <p:nvPr/>
        </p:nvSpPr>
        <p:spPr bwMode="auto">
          <a:xfrm>
            <a:off x="6096000" y="1066800"/>
            <a:ext cx="28956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latin typeface="Arial" panose="020B0604020202020204" pitchFamily="34" charset="0"/>
              </a:rPr>
              <a:t>Charles Lutwidge Dodgson</a:t>
            </a:r>
          </a:p>
          <a:p>
            <a:pPr>
              <a:spcBef>
                <a:spcPct val="0"/>
              </a:spcBef>
              <a:buClrTx/>
              <a:buFontTx/>
              <a:buNone/>
            </a:pPr>
            <a:r>
              <a:rPr lang="en-US" altLang="en-US" sz="1800">
                <a:latin typeface="Arial" panose="020B0604020202020204" pitchFamily="34" charset="0"/>
              </a:rPr>
              <a:t>   (AKA Lewis Caroll)</a:t>
            </a:r>
          </a:p>
          <a:p>
            <a:pPr>
              <a:spcBef>
                <a:spcPct val="0"/>
              </a:spcBef>
              <a:buClrTx/>
              <a:buFontTx/>
              <a:buNone/>
            </a:pPr>
            <a:r>
              <a:rPr lang="en-US" altLang="en-US" sz="1800">
                <a:latin typeface="Arial" panose="020B0604020202020204" pitchFamily="34" charset="0"/>
              </a:rPr>
              <a:t>        (1832-1898)</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9" name="Rectangle 2"/>
          <p:cNvSpPr>
            <a:spLocks noGrp="1" noChangeArrowheads="1"/>
          </p:cNvSpPr>
          <p:nvPr>
            <p:ph type="title"/>
          </p:nvPr>
        </p:nvSpPr>
        <p:spPr/>
        <p:txBody>
          <a:bodyPr>
            <a:normAutofit fontScale="90000"/>
          </a:bodyPr>
          <a:lstStyle/>
          <a:p>
            <a:pPr eaLnBrk="1" hangingPunct="1">
              <a:defRPr/>
            </a:pPr>
            <a:r>
              <a:rPr lang="en-US" altLang="en-US" sz="2800" dirty="0">
                <a:solidFill>
                  <a:schemeClr val="accent1">
                    <a:lumMod val="50000"/>
                  </a:schemeClr>
                </a:solidFill>
              </a:rPr>
              <a:t>Applications: </a:t>
            </a:r>
            <a:r>
              <a:rPr lang="en-US" sz="2800" dirty="0">
                <a:solidFill>
                  <a:srgbClr val="FF0000"/>
                </a:solidFill>
              </a:rPr>
              <a:t>Number Theory</a:t>
            </a:r>
            <a:br>
              <a:rPr lang="en-US" sz="2800" dirty="0"/>
            </a:br>
            <a:r>
              <a:rPr lang="en-US" sz="2800" dirty="0"/>
              <a:t>RSA and Public-key Cryptography </a:t>
            </a:r>
            <a:br>
              <a:rPr lang="en-US" sz="2800" dirty="0"/>
            </a:br>
            <a:r>
              <a:rPr lang="en-US" sz="2800" dirty="0"/>
              <a:t>  </a:t>
            </a:r>
          </a:p>
        </p:txBody>
      </p:sp>
      <p:sp>
        <p:nvSpPr>
          <p:cNvPr id="17411" name="Slide Number Placeholder 3"/>
          <p:cNvSpPr>
            <a:spLocks noGrp="1"/>
          </p:cNvSpPr>
          <p:nvPr>
            <p:ph type="sldNum" sz="quarter" idx="12"/>
          </p:nvPr>
        </p:nvSpPr>
        <p:spPr>
          <a:xfrm>
            <a:off x="457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l">
              <a:spcBef>
                <a:spcPct val="0"/>
              </a:spcBef>
              <a:buClrTx/>
              <a:buFontTx/>
              <a:buNone/>
            </a:pPr>
            <a:fld id="{BA21AEED-4E40-4447-ADA5-CDD6303CBB47}" type="slidenum">
              <a:rPr lang="en-US" altLang="en-US" sz="1400" smtClean="0"/>
              <a:pPr algn="l">
                <a:spcBef>
                  <a:spcPct val="0"/>
                </a:spcBef>
                <a:buClrTx/>
                <a:buFontTx/>
                <a:buNone/>
              </a:pPr>
              <a:t>12</a:t>
            </a:fld>
            <a:endParaRPr lang="en-US" altLang="en-US" sz="1400"/>
          </a:p>
        </p:txBody>
      </p:sp>
      <p:pic>
        <p:nvPicPr>
          <p:cNvPr id="1741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981200"/>
            <a:ext cx="3429000" cy="94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Text Box 6"/>
          <p:cNvSpPr txBox="1">
            <a:spLocks noChangeArrowheads="1"/>
          </p:cNvSpPr>
          <p:nvPr/>
        </p:nvSpPr>
        <p:spPr bwMode="auto">
          <a:xfrm>
            <a:off x="3165475" y="1462088"/>
            <a:ext cx="60134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eaLnBrk="1" hangingPunct="1">
              <a:spcBef>
                <a:spcPct val="0"/>
              </a:spcBef>
              <a:buClrTx/>
              <a:buFontTx/>
              <a:buNone/>
            </a:pPr>
            <a:r>
              <a:rPr lang="en-US" altLang="en-US" sz="2000"/>
              <a:t>Alice and Bob have never met but they would like to </a:t>
            </a:r>
          </a:p>
          <a:p>
            <a:pPr eaLnBrk="1" hangingPunct="1">
              <a:spcBef>
                <a:spcPct val="0"/>
              </a:spcBef>
              <a:buClrTx/>
              <a:buFontTx/>
              <a:buNone/>
            </a:pPr>
            <a:r>
              <a:rPr lang="en-US" altLang="en-US" sz="2000"/>
              <a:t>exchange a message. Eve would like to eavesdrop.</a:t>
            </a:r>
          </a:p>
        </p:txBody>
      </p:sp>
      <p:pic>
        <p:nvPicPr>
          <p:cNvPr id="17414"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962400"/>
            <a:ext cx="4970463" cy="151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5" name="Text Box 8"/>
          <p:cNvSpPr txBox="1">
            <a:spLocks noChangeArrowheads="1"/>
          </p:cNvSpPr>
          <p:nvPr/>
        </p:nvSpPr>
        <p:spPr bwMode="auto">
          <a:xfrm>
            <a:off x="4497388" y="2568575"/>
            <a:ext cx="4494212"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eaLnBrk="1" hangingPunct="1">
              <a:spcBef>
                <a:spcPct val="0"/>
              </a:spcBef>
              <a:buClrTx/>
              <a:buFontTx/>
              <a:buNone/>
            </a:pPr>
            <a:r>
              <a:rPr lang="en-US" altLang="en-US" sz="1800"/>
              <a:t>They could come up with a good encryption algorithm and exchange the </a:t>
            </a:r>
            <a:r>
              <a:rPr lang="en-US" altLang="en-US" sz="1800">
                <a:solidFill>
                  <a:srgbClr val="FF0000"/>
                </a:solidFill>
              </a:rPr>
              <a:t>encryption key</a:t>
            </a:r>
            <a:r>
              <a:rPr lang="en-US" altLang="en-US" sz="1800"/>
              <a:t> – but how to do it without</a:t>
            </a:r>
          </a:p>
          <a:p>
            <a:pPr eaLnBrk="1" hangingPunct="1">
              <a:spcBef>
                <a:spcPct val="0"/>
              </a:spcBef>
              <a:buClrTx/>
              <a:buFontTx/>
              <a:buNone/>
            </a:pPr>
            <a:r>
              <a:rPr lang="en-US" altLang="en-US" sz="1800"/>
              <a:t>Eve getting it? (If Eve gets it, all security</a:t>
            </a:r>
          </a:p>
          <a:p>
            <a:pPr eaLnBrk="1" hangingPunct="1">
              <a:spcBef>
                <a:spcPct val="0"/>
              </a:spcBef>
              <a:buClrTx/>
              <a:buFontTx/>
              <a:buNone/>
            </a:pPr>
            <a:r>
              <a:rPr lang="en-US" altLang="en-US" sz="1800"/>
              <a:t>is lost.)</a:t>
            </a:r>
          </a:p>
        </p:txBody>
      </p:sp>
      <p:sp>
        <p:nvSpPr>
          <p:cNvPr id="692235" name="Text Box 11"/>
          <p:cNvSpPr txBox="1">
            <a:spLocks noChangeArrowheads="1"/>
          </p:cNvSpPr>
          <p:nvPr/>
        </p:nvSpPr>
        <p:spPr bwMode="auto">
          <a:xfrm>
            <a:off x="4572000" y="4424363"/>
            <a:ext cx="45307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r>
              <a:rPr lang="en-US" sz="2000" dirty="0">
                <a:latin typeface="Abadi" panose="020B0604020104020204" pitchFamily="34" charset="0"/>
              </a:rPr>
              <a:t>CS folks found the solution:</a:t>
            </a:r>
          </a:p>
          <a:p>
            <a:pPr eaLnBrk="1" hangingPunct="1">
              <a:defRPr/>
            </a:pPr>
            <a:r>
              <a:rPr lang="en-US" sz="2000" i="1" dirty="0">
                <a:solidFill>
                  <a:schemeClr val="accent1">
                    <a:lumMod val="50000"/>
                  </a:schemeClr>
                </a:solidFill>
                <a:latin typeface="Abadi" panose="020B0604020104020204" pitchFamily="34" charset="0"/>
              </a:rPr>
              <a:t>public key encryption</a:t>
            </a:r>
            <a:r>
              <a:rPr lang="en-US" sz="2000" dirty="0">
                <a:solidFill>
                  <a:schemeClr val="accent1">
                    <a:lumMod val="50000"/>
                  </a:schemeClr>
                </a:solidFill>
                <a:latin typeface="Abadi" panose="020B0604020104020204" pitchFamily="34" charset="0"/>
              </a:rPr>
              <a:t>. </a:t>
            </a:r>
            <a:r>
              <a:rPr lang="en-US" sz="2000" dirty="0">
                <a:latin typeface="Abadi" panose="020B0604020104020204" pitchFamily="34" charset="0"/>
              </a:rPr>
              <a:t>Quite remarkable</a:t>
            </a:r>
          </a:p>
          <a:p>
            <a:pPr eaLnBrk="1" hangingPunct="1">
              <a:defRPr/>
            </a:pPr>
            <a:r>
              <a:rPr lang="en-US" sz="2000" dirty="0">
                <a:latin typeface="Abadi" panose="020B0604020104020204" pitchFamily="34" charset="0"/>
              </a:rPr>
              <a:t>that is feasible.</a:t>
            </a:r>
          </a:p>
        </p:txBody>
      </p:sp>
      <p:sp>
        <p:nvSpPr>
          <p:cNvPr id="55305" name="TextBox 8"/>
          <p:cNvSpPr txBox="1">
            <a:spLocks noChangeArrowheads="1"/>
          </p:cNvSpPr>
          <p:nvPr/>
        </p:nvSpPr>
        <p:spPr bwMode="auto">
          <a:xfrm flipH="1">
            <a:off x="3352800" y="2103438"/>
            <a:ext cx="5105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r>
              <a:rPr lang="en-US" sz="2000" dirty="0">
                <a:solidFill>
                  <a:schemeClr val="accent1">
                    <a:lumMod val="50000"/>
                  </a:schemeClr>
                </a:solidFill>
                <a:latin typeface="Abadi" panose="020B0604020104020204" pitchFamily="34" charset="0"/>
              </a:rPr>
              <a:t>E.g. between you and the Bank of America.</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92235"/>
                                        </p:tgtEl>
                                        <p:attrNameLst>
                                          <p:attrName>style.visibility</p:attrName>
                                        </p:attrNameLst>
                                      </p:cBhvr>
                                      <p:to>
                                        <p:strVal val="visible"/>
                                      </p:to>
                                    </p:set>
                                    <p:anim calcmode="lin" valueType="num">
                                      <p:cBhvr additive="base">
                                        <p:cTn id="7" dur="500" fill="hold"/>
                                        <p:tgtEl>
                                          <p:spTgt spid="692235"/>
                                        </p:tgtEl>
                                        <p:attrNameLst>
                                          <p:attrName>ppt_x</p:attrName>
                                        </p:attrNameLst>
                                      </p:cBhvr>
                                      <p:tavLst>
                                        <p:tav tm="0">
                                          <p:val>
                                            <p:strVal val="1+#ppt_w/2"/>
                                          </p:val>
                                        </p:tav>
                                        <p:tav tm="100000">
                                          <p:val>
                                            <p:strVal val="#ppt_x"/>
                                          </p:val>
                                        </p:tav>
                                      </p:tavLst>
                                    </p:anim>
                                    <p:anim calcmode="lin" valueType="num">
                                      <p:cBhvr additive="base">
                                        <p:cTn id="8" dur="500" fill="hold"/>
                                        <p:tgtEl>
                                          <p:spTgt spid="6922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2235"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itle 1"/>
          <p:cNvSpPr>
            <a:spLocks noGrp="1"/>
          </p:cNvSpPr>
          <p:nvPr>
            <p:ph type="ctrTitle"/>
          </p:nvPr>
        </p:nvSpPr>
        <p:spPr/>
        <p:txBody>
          <a:bodyPr/>
          <a:lstStyle/>
          <a:p>
            <a:r>
              <a:rPr lang="en-US" altLang="en-US"/>
              <a:t>Nested Quantifiers</a:t>
            </a:r>
          </a:p>
        </p:txBody>
      </p:sp>
      <p:sp>
        <p:nvSpPr>
          <p:cNvPr id="142339" name="Subtitle 2"/>
          <p:cNvSpPr>
            <a:spLocks noGrp="1"/>
          </p:cNvSpPr>
          <p:nvPr>
            <p:ph type="subTitle" idx="1"/>
          </p:nvPr>
        </p:nvSpPr>
        <p:spPr/>
        <p:txBody>
          <a:bodyPr/>
          <a:lstStyle/>
          <a:p>
            <a:r>
              <a:rPr lang="en-US" altLang="en-US"/>
              <a:t>Section 1.5</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p:cNvSpPr>
            <a:spLocks noGrp="1"/>
          </p:cNvSpPr>
          <p:nvPr>
            <p:ph type="title"/>
          </p:nvPr>
        </p:nvSpPr>
        <p:spPr/>
        <p:txBody>
          <a:bodyPr/>
          <a:lstStyle/>
          <a:p>
            <a:r>
              <a:rPr lang="en-US" altLang="en-US"/>
              <a:t>Section Summary</a:t>
            </a:r>
          </a:p>
        </p:txBody>
      </p:sp>
      <p:sp>
        <p:nvSpPr>
          <p:cNvPr id="3" name="Content Placeholder 2"/>
          <p:cNvSpPr>
            <a:spLocks noGrp="1"/>
          </p:cNvSpPr>
          <p:nvPr>
            <p:ph idx="1"/>
          </p:nvPr>
        </p:nvSpPr>
        <p:spPr/>
        <p:txBody>
          <a:bodyPr>
            <a:normAutofit lnSpcReduction="10000"/>
          </a:bodyPr>
          <a:lstStyle/>
          <a:p>
            <a:pPr>
              <a:defRPr/>
            </a:pPr>
            <a:r>
              <a:rPr lang="en-US" dirty="0"/>
              <a:t>Nested Quantifiers </a:t>
            </a:r>
          </a:p>
          <a:p>
            <a:pPr>
              <a:defRPr/>
            </a:pPr>
            <a:r>
              <a:rPr lang="en-US" dirty="0"/>
              <a:t>Order of Quantifiers</a:t>
            </a:r>
          </a:p>
          <a:p>
            <a:pPr>
              <a:defRPr/>
            </a:pPr>
            <a:r>
              <a:rPr lang="en-US" dirty="0"/>
              <a:t>Translating from Nested Quantifiers into English</a:t>
            </a:r>
          </a:p>
          <a:p>
            <a:pPr>
              <a:defRPr/>
            </a:pPr>
            <a:r>
              <a:rPr lang="en-US" dirty="0"/>
              <a:t>Translating Mathematical Statements into Statements involving Nested Quantifiers.</a:t>
            </a:r>
          </a:p>
          <a:p>
            <a:pPr>
              <a:defRPr/>
            </a:pPr>
            <a:r>
              <a:rPr lang="en-US" dirty="0"/>
              <a:t>Translated English Sentences into Logical Expressions.</a:t>
            </a:r>
          </a:p>
          <a:p>
            <a:pPr>
              <a:defRPr/>
            </a:pPr>
            <a:r>
              <a:rPr lang="en-US" dirty="0"/>
              <a:t>Negating Nested Quantifiers.</a:t>
            </a:r>
          </a:p>
          <a:p>
            <a:pPr>
              <a:defRPr/>
            </a:pPr>
            <a:endParaRPr lang="en-US" dirty="0"/>
          </a:p>
          <a:p>
            <a:pPr lvl="1">
              <a:buFont typeface="Wingdings" panose="05000000000000000000" pitchFamily="2" charset="2"/>
              <a:buNone/>
              <a:defRPr/>
            </a:pPr>
            <a:endParaRPr lang="en-US" dirty="0"/>
          </a:p>
          <a:p>
            <a:pPr>
              <a:defRPr/>
            </a:pPr>
            <a:endParaRPr lang="en-US"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altLang="en-US"/>
              <a:t>Nested Quantifiers</a:t>
            </a:r>
          </a:p>
        </p:txBody>
      </p:sp>
      <p:sp>
        <p:nvSpPr>
          <p:cNvPr id="3" name="Content Placeholder 2"/>
          <p:cNvSpPr>
            <a:spLocks noGrp="1"/>
          </p:cNvSpPr>
          <p:nvPr>
            <p:ph idx="1"/>
          </p:nvPr>
        </p:nvSpPr>
        <p:spPr/>
        <p:txBody>
          <a:bodyPr>
            <a:normAutofit fontScale="85000" lnSpcReduction="10000"/>
          </a:bodyPr>
          <a:lstStyle/>
          <a:p>
            <a:pPr>
              <a:defRPr/>
            </a:pPr>
            <a:r>
              <a:rPr lang="en-US" dirty="0"/>
              <a:t>Nested quantifiers are often necessary to express the meaning of sentences in English as well as important concepts in computer science and mathematics. </a:t>
            </a:r>
          </a:p>
          <a:p>
            <a:pPr>
              <a:buFont typeface="Wingdings" panose="05000000000000000000" pitchFamily="2" charset="2"/>
              <a:buNone/>
              <a:defRPr/>
            </a:pPr>
            <a:r>
              <a:rPr lang="en-US" dirty="0"/>
              <a:t>    </a:t>
            </a:r>
            <a:r>
              <a:rPr lang="en-US" b="1" dirty="0"/>
              <a:t>Example</a:t>
            </a:r>
            <a:r>
              <a:rPr lang="en-US" dirty="0"/>
              <a:t>: “Every real number has an inverse” is   </a:t>
            </a:r>
          </a:p>
          <a:p>
            <a:pPr>
              <a:buFont typeface="Wingdings" panose="05000000000000000000" pitchFamily="2" charset="2"/>
              <a:buNone/>
              <a:defRPr/>
            </a:pPr>
            <a:r>
              <a:rPr lang="en-US" i="1" dirty="0">
                <a:latin typeface="Cambria Math" pitchFamily="18" charset="0"/>
                <a:ea typeface="Cambria Math" pitchFamily="18" charset="0"/>
                <a:sym typeface="Symbol"/>
              </a:rPr>
              <a:t>        x </a:t>
            </a:r>
            <a:r>
              <a:rPr lang="en-US" dirty="0">
                <a:sym typeface="Symbol"/>
              </a:rPr>
              <a:t></a:t>
            </a:r>
            <a:r>
              <a:rPr lang="en-US" i="1" dirty="0">
                <a:latin typeface="Cambria Math" pitchFamily="18" charset="0"/>
                <a:ea typeface="Cambria Math" pitchFamily="18" charset="0"/>
                <a:sym typeface="Symbol"/>
              </a:rPr>
              <a:t>y(x + y = 0</a:t>
            </a:r>
            <a:r>
              <a:rPr lang="en-US" i="1" dirty="0">
                <a:latin typeface="Cambria Math"/>
                <a:ea typeface="Cambria Math"/>
                <a:sym typeface="Symbol"/>
              </a:rPr>
              <a:t>) </a:t>
            </a:r>
          </a:p>
          <a:p>
            <a:pPr>
              <a:buFont typeface="Wingdings" panose="05000000000000000000" pitchFamily="2" charset="2"/>
              <a:buNone/>
              <a:defRPr/>
            </a:pPr>
            <a:r>
              <a:rPr lang="en-US" i="1" dirty="0">
                <a:latin typeface="Cambria Math"/>
                <a:ea typeface="Cambria Math"/>
                <a:sym typeface="Symbol"/>
              </a:rPr>
              <a:t>      </a:t>
            </a:r>
            <a:r>
              <a:rPr lang="en-US" dirty="0">
                <a:latin typeface="Cambria Math"/>
                <a:ea typeface="Cambria Math"/>
                <a:sym typeface="Symbol"/>
              </a:rPr>
              <a:t>where the domains of x and y are the real numbers.</a:t>
            </a:r>
            <a:endParaRPr lang="en-US" dirty="0"/>
          </a:p>
          <a:p>
            <a:pPr>
              <a:defRPr/>
            </a:pPr>
            <a:r>
              <a:rPr lang="en-US" dirty="0"/>
              <a:t>We can also think of nested propositional functions:</a:t>
            </a:r>
          </a:p>
          <a:p>
            <a:pPr lvl="1">
              <a:buFont typeface="Wingdings" panose="05000000000000000000" pitchFamily="2" charset="2"/>
              <a:buNone/>
              <a:defRPr/>
            </a:pPr>
            <a:r>
              <a:rPr lang="en-US" i="1" dirty="0">
                <a:latin typeface="Cambria Math" pitchFamily="18" charset="0"/>
                <a:ea typeface="Cambria Math" pitchFamily="18" charset="0"/>
                <a:sym typeface="Symbol"/>
              </a:rPr>
              <a:t>x </a:t>
            </a:r>
            <a:r>
              <a:rPr lang="en-US" dirty="0">
                <a:sym typeface="Symbol"/>
              </a:rPr>
              <a:t></a:t>
            </a:r>
            <a:r>
              <a:rPr lang="en-US" i="1" dirty="0">
                <a:latin typeface="Cambria Math" pitchFamily="18" charset="0"/>
                <a:ea typeface="Cambria Math" pitchFamily="18" charset="0"/>
                <a:sym typeface="Symbol"/>
              </a:rPr>
              <a:t>y(x + y = 0</a:t>
            </a:r>
            <a:r>
              <a:rPr lang="en-US" i="1" dirty="0">
                <a:latin typeface="Cambria Math"/>
                <a:ea typeface="Cambria Math"/>
                <a:sym typeface="Symbol"/>
              </a:rPr>
              <a:t>) </a:t>
            </a:r>
            <a:r>
              <a:rPr lang="en-US" dirty="0">
                <a:ea typeface="Cambria Math"/>
                <a:sym typeface="Symbol"/>
              </a:rPr>
              <a:t>can be viewed as </a:t>
            </a:r>
            <a:r>
              <a:rPr lang="en-US" i="1" dirty="0">
                <a:latin typeface="Cambria Math" pitchFamily="18" charset="0"/>
                <a:ea typeface="Cambria Math" pitchFamily="18" charset="0"/>
                <a:sym typeface="Symbol"/>
              </a:rPr>
              <a:t>x Q</a:t>
            </a:r>
            <a:r>
              <a:rPr lang="en-US" dirty="0">
                <a:latin typeface="Cambria Math" pitchFamily="18" charset="0"/>
                <a:ea typeface="Cambria Math" pitchFamily="18" charset="0"/>
                <a:sym typeface="Symbol"/>
              </a:rPr>
              <a:t>(</a:t>
            </a:r>
            <a:r>
              <a:rPr lang="en-US" i="1" dirty="0">
                <a:latin typeface="Cambria Math" pitchFamily="18" charset="0"/>
                <a:ea typeface="Cambria Math" pitchFamily="18" charset="0"/>
                <a:sym typeface="Symbol"/>
              </a:rPr>
              <a:t>x</a:t>
            </a:r>
            <a:r>
              <a:rPr lang="en-US" dirty="0">
                <a:latin typeface="Cambria Math" pitchFamily="18" charset="0"/>
                <a:ea typeface="Cambria Math" pitchFamily="18" charset="0"/>
                <a:sym typeface="Symbol"/>
              </a:rPr>
              <a:t>) </a:t>
            </a:r>
            <a:r>
              <a:rPr lang="en-US" dirty="0">
                <a:ea typeface="Cambria Math"/>
                <a:sym typeface="Symbol"/>
              </a:rPr>
              <a:t>where </a:t>
            </a:r>
            <a:r>
              <a:rPr lang="en-US" i="1" dirty="0">
                <a:latin typeface="Cambria Math" pitchFamily="18" charset="0"/>
                <a:ea typeface="Cambria Math" pitchFamily="18" charset="0"/>
                <a:sym typeface="Symbol"/>
              </a:rPr>
              <a:t>Q</a:t>
            </a:r>
            <a:r>
              <a:rPr lang="en-US" dirty="0">
                <a:latin typeface="Cambria Math" pitchFamily="18" charset="0"/>
                <a:ea typeface="Cambria Math" pitchFamily="18" charset="0"/>
                <a:sym typeface="Symbol"/>
              </a:rPr>
              <a:t>(</a:t>
            </a:r>
            <a:r>
              <a:rPr lang="en-US" i="1" dirty="0">
                <a:latin typeface="Cambria Math" pitchFamily="18" charset="0"/>
                <a:ea typeface="Cambria Math" pitchFamily="18" charset="0"/>
                <a:sym typeface="Symbol"/>
              </a:rPr>
              <a:t>x</a:t>
            </a:r>
            <a:r>
              <a:rPr lang="en-US" dirty="0">
                <a:latin typeface="Cambria Math" pitchFamily="18" charset="0"/>
                <a:ea typeface="Cambria Math" pitchFamily="18" charset="0"/>
                <a:sym typeface="Symbol"/>
              </a:rPr>
              <a:t>) </a:t>
            </a:r>
            <a:r>
              <a:rPr lang="en-US" dirty="0">
                <a:ea typeface="Cambria Math"/>
                <a:sym typeface="Symbol"/>
              </a:rPr>
              <a:t>is           </a:t>
            </a:r>
            <a:r>
              <a:rPr lang="en-US" dirty="0">
                <a:sym typeface="Symbol"/>
              </a:rPr>
              <a:t></a:t>
            </a:r>
            <a:r>
              <a:rPr lang="en-US" i="1" dirty="0">
                <a:latin typeface="Cambria Math" pitchFamily="18" charset="0"/>
                <a:ea typeface="Cambria Math" pitchFamily="18" charset="0"/>
                <a:sym typeface="Symbol"/>
              </a:rPr>
              <a:t>y P(x, y) </a:t>
            </a:r>
            <a:r>
              <a:rPr lang="en-US" dirty="0">
                <a:ea typeface="Cambria Math" pitchFamily="18" charset="0"/>
                <a:sym typeface="Symbol"/>
              </a:rPr>
              <a:t>where </a:t>
            </a:r>
            <a:r>
              <a:rPr lang="en-US" i="1" dirty="0">
                <a:latin typeface="Cambria Math" pitchFamily="18" charset="0"/>
                <a:ea typeface="Cambria Math" pitchFamily="18" charset="0"/>
                <a:sym typeface="Symbol"/>
              </a:rPr>
              <a:t>P(x, y) </a:t>
            </a:r>
            <a:r>
              <a:rPr lang="en-US" i="1" dirty="0">
                <a:ea typeface="Cambria Math" pitchFamily="18" charset="0"/>
                <a:sym typeface="Symbol"/>
              </a:rPr>
              <a:t>is</a:t>
            </a:r>
            <a:r>
              <a:rPr lang="en-US" i="1" dirty="0">
                <a:latin typeface="Cambria Math" pitchFamily="18" charset="0"/>
                <a:ea typeface="Cambria Math" pitchFamily="18" charset="0"/>
                <a:sym typeface="Symbol"/>
              </a:rPr>
              <a:t> (x + y = 0</a:t>
            </a:r>
            <a:r>
              <a:rPr lang="en-US" i="1" dirty="0">
                <a:latin typeface="Cambria Math"/>
                <a:ea typeface="Cambria Math"/>
                <a:sym typeface="Symbol"/>
              </a:rPr>
              <a:t>) </a:t>
            </a:r>
            <a:endParaRPr lang="en-US"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itle 1"/>
          <p:cNvSpPr>
            <a:spLocks noGrp="1"/>
          </p:cNvSpPr>
          <p:nvPr>
            <p:ph type="title"/>
          </p:nvPr>
        </p:nvSpPr>
        <p:spPr/>
        <p:txBody>
          <a:bodyPr/>
          <a:lstStyle/>
          <a:p>
            <a:r>
              <a:rPr lang="en-US" altLang="en-US"/>
              <a:t>Thinking of Nested Quantification</a:t>
            </a:r>
          </a:p>
        </p:txBody>
      </p:sp>
      <p:sp>
        <p:nvSpPr>
          <p:cNvPr id="3" name="Content Placeholder 2"/>
          <p:cNvSpPr>
            <a:spLocks noGrp="1"/>
          </p:cNvSpPr>
          <p:nvPr>
            <p:ph idx="1"/>
          </p:nvPr>
        </p:nvSpPr>
        <p:spPr/>
        <p:txBody>
          <a:bodyPr>
            <a:normAutofit fontScale="70000" lnSpcReduction="20000"/>
          </a:bodyPr>
          <a:lstStyle/>
          <a:p>
            <a:pPr>
              <a:defRPr/>
            </a:pPr>
            <a:r>
              <a:rPr lang="en-US" dirty="0">
                <a:ea typeface="Cambria Math"/>
                <a:sym typeface="Symbol"/>
              </a:rPr>
              <a:t>Nested Loops</a:t>
            </a:r>
          </a:p>
          <a:p>
            <a:pPr lvl="1">
              <a:defRPr/>
            </a:pPr>
            <a:r>
              <a:rPr lang="en-US" dirty="0">
                <a:ea typeface="Cambria Math"/>
                <a:sym typeface="Symbol"/>
              </a:rPr>
              <a:t>To see if </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xyP</a:t>
            </a:r>
            <a:r>
              <a:rPr lang="en-US" i="1" dirty="0">
                <a:latin typeface="Cambria Math" pitchFamily="18" charset="0"/>
                <a:ea typeface="Cambria Math" pitchFamily="18" charset="0"/>
                <a:sym typeface="Symbol"/>
              </a:rPr>
              <a:t> (</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a:t>
            </a:r>
            <a:r>
              <a:rPr lang="en-US" dirty="0">
                <a:latin typeface="Cambria Math" pitchFamily="18" charset="0"/>
                <a:ea typeface="Cambria Math" pitchFamily="18" charset="0"/>
                <a:sym typeface="Symbol"/>
              </a:rPr>
              <a:t>is true, loop through the values of </a:t>
            </a:r>
            <a:r>
              <a:rPr lang="en-US" i="1" dirty="0">
                <a:latin typeface="Cambria Math" pitchFamily="18" charset="0"/>
                <a:ea typeface="Cambria Math" pitchFamily="18" charset="0"/>
                <a:sym typeface="Symbol"/>
              </a:rPr>
              <a:t>x </a:t>
            </a:r>
            <a:r>
              <a:rPr lang="en-US" dirty="0">
                <a:latin typeface="Cambria Math" pitchFamily="18" charset="0"/>
                <a:ea typeface="Cambria Math" pitchFamily="18" charset="0"/>
                <a:sym typeface="Symbol"/>
              </a:rPr>
              <a:t>:</a:t>
            </a:r>
          </a:p>
          <a:p>
            <a:pPr lvl="2">
              <a:defRPr/>
            </a:pPr>
            <a:r>
              <a:rPr lang="en-US" dirty="0">
                <a:latin typeface="Cambria Math" pitchFamily="18" charset="0"/>
                <a:ea typeface="Cambria Math" pitchFamily="18" charset="0"/>
                <a:sym typeface="Symbol"/>
              </a:rPr>
              <a:t> At each step, loop through the values for </a:t>
            </a:r>
            <a:r>
              <a:rPr lang="en-US" i="1" dirty="0">
                <a:latin typeface="Cambria Math" pitchFamily="18" charset="0"/>
                <a:ea typeface="Cambria Math" pitchFamily="18" charset="0"/>
                <a:sym typeface="Symbol"/>
              </a:rPr>
              <a:t>y</a:t>
            </a:r>
            <a:r>
              <a:rPr lang="en-US" dirty="0">
                <a:latin typeface="Cambria Math" pitchFamily="18" charset="0"/>
                <a:ea typeface="Cambria Math" pitchFamily="18" charset="0"/>
                <a:sym typeface="Symbol"/>
              </a:rPr>
              <a:t>. </a:t>
            </a:r>
          </a:p>
          <a:p>
            <a:pPr lvl="2">
              <a:defRPr/>
            </a:pPr>
            <a:r>
              <a:rPr lang="en-US" dirty="0">
                <a:ea typeface="Cambria Math" pitchFamily="18" charset="0"/>
                <a:sym typeface="Symbol"/>
              </a:rPr>
              <a:t> If for some pair of </a:t>
            </a:r>
            <a:r>
              <a:rPr lang="en-US" i="1" dirty="0">
                <a:latin typeface="Cambria Math" pitchFamily="18" charset="0"/>
                <a:ea typeface="Cambria Math" pitchFamily="18" charset="0"/>
                <a:sym typeface="Symbol"/>
              </a:rPr>
              <a:t>x </a:t>
            </a:r>
            <a:r>
              <a:rPr lang="en-US" dirty="0" err="1">
                <a:ea typeface="Cambria Math" pitchFamily="18" charset="0"/>
                <a:sym typeface="Symbol"/>
              </a:rPr>
              <a:t>and</a:t>
            </a:r>
            <a:r>
              <a:rPr lang="en-US" i="1" dirty="0" err="1">
                <a:latin typeface="Cambria Math" pitchFamily="18" charset="0"/>
                <a:ea typeface="Cambria Math" pitchFamily="18" charset="0"/>
                <a:sym typeface="Symbol"/>
              </a:rPr>
              <a:t>y</a:t>
            </a:r>
            <a:r>
              <a:rPr lang="en-US" i="1" dirty="0">
                <a:latin typeface="Cambria Math" pitchFamily="18" charset="0"/>
                <a:ea typeface="Cambria Math" pitchFamily="18" charset="0"/>
                <a:sym typeface="Symbol"/>
              </a:rPr>
              <a:t>, P(</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a:t>
            </a:r>
            <a:r>
              <a:rPr lang="en-US" dirty="0">
                <a:ea typeface="Cambria Math" pitchFamily="18" charset="0"/>
                <a:sym typeface="Symbol"/>
              </a:rPr>
              <a:t>is false, then </a:t>
            </a:r>
            <a:r>
              <a:rPr lang="en-US" i="1" dirty="0">
                <a:latin typeface="Cambria Math" pitchFamily="18" charset="0"/>
                <a:ea typeface="Cambria Math" pitchFamily="18" charset="0"/>
                <a:sym typeface="Symbol"/>
              </a:rPr>
              <a:t>x </a:t>
            </a:r>
            <a:r>
              <a:rPr lang="en-US" i="1" dirty="0" err="1">
                <a:latin typeface="Cambria Math" pitchFamily="18" charset="0"/>
                <a:ea typeface="Cambria Math" pitchFamily="18" charset="0"/>
                <a:sym typeface="Symbol"/>
              </a:rPr>
              <a:t>yP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a:t>
            </a:r>
            <a:r>
              <a:rPr lang="en-US" dirty="0">
                <a:ea typeface="Cambria Math" pitchFamily="18" charset="0"/>
                <a:sym typeface="Symbol"/>
              </a:rPr>
              <a:t>is false and both the outer and inner loop terminate.</a:t>
            </a:r>
            <a:endParaRPr lang="en-US" dirty="0">
              <a:latin typeface="Cambria Math" pitchFamily="18" charset="0"/>
              <a:ea typeface="Cambria Math" pitchFamily="18" charset="0"/>
              <a:sym typeface="Symbol"/>
            </a:endParaRPr>
          </a:p>
          <a:p>
            <a:pPr lvl="1">
              <a:buFont typeface="Wingdings" panose="05000000000000000000" pitchFamily="2" charset="2"/>
              <a:buNone/>
              <a:defRPr/>
            </a:pPr>
            <a:r>
              <a:rPr lang="en-US" i="1" dirty="0">
                <a:latin typeface="Cambria Math" pitchFamily="18" charset="0"/>
                <a:ea typeface="Cambria Math" pitchFamily="18" charset="0"/>
                <a:sym typeface="Symbol"/>
              </a:rPr>
              <a:t>    x y P(</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a:t>
            </a:r>
            <a:r>
              <a:rPr lang="en-US" dirty="0">
                <a:ea typeface="Cambria Math" pitchFamily="18" charset="0"/>
                <a:sym typeface="Symbol"/>
              </a:rPr>
              <a:t>is true</a:t>
            </a:r>
            <a:r>
              <a:rPr lang="en-US" i="1" dirty="0">
                <a:latin typeface="Cambria Math" pitchFamily="18" charset="0"/>
                <a:ea typeface="Cambria Math" pitchFamily="18" charset="0"/>
                <a:sym typeface="Symbol"/>
              </a:rPr>
              <a:t> </a:t>
            </a:r>
            <a:r>
              <a:rPr lang="en-US" dirty="0">
                <a:latin typeface="Cambria Math" pitchFamily="18" charset="0"/>
                <a:ea typeface="Cambria Math" pitchFamily="18" charset="0"/>
                <a:sym typeface="Symbol"/>
              </a:rPr>
              <a:t>if the outer loop ends after stepping through each </a:t>
            </a:r>
            <a:r>
              <a:rPr lang="en-US" i="1" dirty="0">
                <a:latin typeface="Cambria Math" pitchFamily="18" charset="0"/>
                <a:ea typeface="Cambria Math" pitchFamily="18" charset="0"/>
                <a:sym typeface="Symbol"/>
              </a:rPr>
              <a:t>x</a:t>
            </a:r>
            <a:r>
              <a:rPr lang="en-US" dirty="0">
                <a:latin typeface="Cambria Math" pitchFamily="18" charset="0"/>
                <a:ea typeface="Cambria Math" pitchFamily="18" charset="0"/>
                <a:sym typeface="Symbol"/>
              </a:rPr>
              <a:t>.  </a:t>
            </a:r>
            <a:endParaRPr lang="en-US" dirty="0">
              <a:ea typeface="Cambria Math"/>
              <a:sym typeface="Symbol"/>
            </a:endParaRPr>
          </a:p>
          <a:p>
            <a:pPr lvl="1">
              <a:defRPr/>
            </a:pPr>
            <a:r>
              <a:rPr lang="en-US" dirty="0">
                <a:ea typeface="Cambria Math"/>
                <a:sym typeface="Symbol"/>
              </a:rPr>
              <a:t>To see if </a:t>
            </a:r>
            <a:r>
              <a:rPr lang="en-US" i="1" dirty="0">
                <a:latin typeface="Cambria Math" pitchFamily="18" charset="0"/>
                <a:ea typeface="Cambria Math" pitchFamily="18" charset="0"/>
                <a:sym typeface="Symbol"/>
              </a:rPr>
              <a:t>x </a:t>
            </a:r>
            <a:r>
              <a:rPr lang="en-US" dirty="0">
                <a:sym typeface="Symbol"/>
              </a:rPr>
              <a:t></a:t>
            </a:r>
            <a:r>
              <a:rPr lang="en-US" i="1" dirty="0" err="1">
                <a:latin typeface="Cambria Math" pitchFamily="18" charset="0"/>
                <a:ea typeface="Cambria Math" pitchFamily="18" charset="0"/>
                <a:sym typeface="Symbol"/>
              </a:rPr>
              <a:t>yP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a:t>
            </a:r>
            <a:r>
              <a:rPr lang="en-US" dirty="0">
                <a:latin typeface="Cambria Math" pitchFamily="18" charset="0"/>
                <a:ea typeface="Cambria Math" pitchFamily="18" charset="0"/>
                <a:sym typeface="Symbol"/>
              </a:rPr>
              <a:t>is true, loop through the values of </a:t>
            </a:r>
            <a:r>
              <a:rPr lang="en-US" i="1" dirty="0">
                <a:latin typeface="Cambria Math" pitchFamily="18" charset="0"/>
                <a:ea typeface="Cambria Math" pitchFamily="18" charset="0"/>
                <a:sym typeface="Symbol"/>
              </a:rPr>
              <a:t>x</a:t>
            </a:r>
            <a:r>
              <a:rPr lang="en-US" dirty="0">
                <a:latin typeface="Cambria Math" pitchFamily="18" charset="0"/>
                <a:ea typeface="Cambria Math" pitchFamily="18" charset="0"/>
                <a:sym typeface="Symbol"/>
              </a:rPr>
              <a:t>:</a:t>
            </a:r>
          </a:p>
          <a:p>
            <a:pPr lvl="2">
              <a:defRPr/>
            </a:pPr>
            <a:r>
              <a:rPr lang="en-US" dirty="0">
                <a:latin typeface="Cambria Math" pitchFamily="18" charset="0"/>
                <a:ea typeface="Cambria Math" pitchFamily="18" charset="0"/>
                <a:sym typeface="Symbol"/>
              </a:rPr>
              <a:t>At each step, loop through the values for </a:t>
            </a:r>
            <a:r>
              <a:rPr lang="en-US" i="1" dirty="0">
                <a:latin typeface="Cambria Math" pitchFamily="18" charset="0"/>
                <a:ea typeface="Cambria Math" pitchFamily="18" charset="0"/>
                <a:sym typeface="Symbol"/>
              </a:rPr>
              <a:t>y.</a:t>
            </a:r>
          </a:p>
          <a:p>
            <a:pPr lvl="2">
              <a:defRPr/>
            </a:pPr>
            <a:r>
              <a:rPr lang="en-US" dirty="0">
                <a:latin typeface="Cambria Math" pitchFamily="18" charset="0"/>
                <a:ea typeface="Cambria Math" pitchFamily="18" charset="0"/>
                <a:sym typeface="Symbol"/>
              </a:rPr>
              <a:t>The inner loop ends when a pair </a:t>
            </a:r>
            <a:r>
              <a:rPr lang="en-US" i="1" dirty="0">
                <a:latin typeface="Cambria Math" pitchFamily="18" charset="0"/>
                <a:ea typeface="Cambria Math" pitchFamily="18" charset="0"/>
                <a:sym typeface="Symbol"/>
              </a:rPr>
              <a:t>x</a:t>
            </a:r>
            <a:r>
              <a:rPr lang="en-US" dirty="0">
                <a:latin typeface="Cambria Math" pitchFamily="18" charset="0"/>
                <a:ea typeface="Cambria Math" pitchFamily="18" charset="0"/>
                <a:sym typeface="Symbol"/>
              </a:rPr>
              <a:t> and </a:t>
            </a:r>
            <a:r>
              <a:rPr lang="en-US" i="1" dirty="0">
                <a:latin typeface="Cambria Math" pitchFamily="18" charset="0"/>
                <a:ea typeface="Cambria Math" pitchFamily="18" charset="0"/>
                <a:sym typeface="Symbol"/>
              </a:rPr>
              <a:t>y</a:t>
            </a:r>
            <a:r>
              <a:rPr lang="en-US" dirty="0">
                <a:latin typeface="Cambria Math" pitchFamily="18" charset="0"/>
                <a:ea typeface="Cambria Math" pitchFamily="18" charset="0"/>
                <a:sym typeface="Symbol"/>
              </a:rPr>
              <a:t>  is found such that </a:t>
            </a:r>
            <a:r>
              <a:rPr lang="en-US" i="1" dirty="0">
                <a:latin typeface="Cambria Math" pitchFamily="18" charset="0"/>
                <a:ea typeface="Cambria Math" pitchFamily="18" charset="0"/>
                <a:sym typeface="Symbol"/>
              </a:rPr>
              <a:t>P</a:t>
            </a:r>
            <a:r>
              <a:rPr lang="en-US" dirty="0">
                <a:latin typeface="Cambria Math" pitchFamily="18" charset="0"/>
                <a:ea typeface="Cambria Math" pitchFamily="18" charset="0"/>
                <a:sym typeface="Symbol"/>
              </a:rPr>
              <a:t>(</a:t>
            </a:r>
            <a:r>
              <a:rPr lang="en-US" i="1" dirty="0">
                <a:latin typeface="Cambria Math" pitchFamily="18" charset="0"/>
                <a:ea typeface="Cambria Math" pitchFamily="18" charset="0"/>
                <a:sym typeface="Symbol"/>
              </a:rPr>
              <a:t>x</a:t>
            </a:r>
            <a:r>
              <a:rPr lang="en-US" dirty="0">
                <a:latin typeface="Cambria Math" pitchFamily="18" charset="0"/>
                <a:ea typeface="Cambria Math" pitchFamily="18" charset="0"/>
                <a:sym typeface="Symbol"/>
              </a:rPr>
              <a:t>, y) is true.</a:t>
            </a:r>
          </a:p>
          <a:p>
            <a:pPr lvl="2">
              <a:defRPr/>
            </a:pPr>
            <a:r>
              <a:rPr lang="en-US" dirty="0">
                <a:latin typeface="Cambria Math" pitchFamily="18" charset="0"/>
                <a:ea typeface="Cambria Math" pitchFamily="18" charset="0"/>
                <a:sym typeface="Symbol"/>
              </a:rPr>
              <a:t>If no </a:t>
            </a:r>
            <a:r>
              <a:rPr lang="en-US" i="1" dirty="0">
                <a:latin typeface="Cambria Math" pitchFamily="18" charset="0"/>
                <a:ea typeface="Cambria Math" pitchFamily="18" charset="0"/>
                <a:sym typeface="Symbol"/>
              </a:rPr>
              <a:t>y </a:t>
            </a:r>
            <a:r>
              <a:rPr lang="en-US" dirty="0">
                <a:latin typeface="Cambria Math" pitchFamily="18" charset="0"/>
                <a:ea typeface="Cambria Math" pitchFamily="18" charset="0"/>
                <a:sym typeface="Symbol"/>
              </a:rPr>
              <a:t> is found such that </a:t>
            </a:r>
            <a:r>
              <a:rPr lang="en-US" i="1" dirty="0">
                <a:latin typeface="Cambria Math" pitchFamily="18" charset="0"/>
                <a:ea typeface="Cambria Math" pitchFamily="18" charset="0"/>
                <a:sym typeface="Symbol"/>
              </a:rPr>
              <a:t>P</a:t>
            </a:r>
            <a:r>
              <a:rPr lang="en-US" dirty="0">
                <a:latin typeface="Cambria Math" pitchFamily="18" charset="0"/>
                <a:ea typeface="Cambria Math" pitchFamily="18" charset="0"/>
                <a:sym typeface="Symbol"/>
              </a:rPr>
              <a:t>(</a:t>
            </a:r>
            <a:r>
              <a:rPr lang="en-US" i="1" dirty="0">
                <a:latin typeface="Cambria Math" pitchFamily="18" charset="0"/>
                <a:ea typeface="Cambria Math" pitchFamily="18" charset="0"/>
                <a:sym typeface="Symbol"/>
              </a:rPr>
              <a:t>x</a:t>
            </a:r>
            <a:r>
              <a:rPr lang="en-US" dirty="0">
                <a:latin typeface="Cambria Math" pitchFamily="18" charset="0"/>
                <a:ea typeface="Cambria Math" pitchFamily="18" charset="0"/>
                <a:sym typeface="Symbol"/>
              </a:rPr>
              <a:t>, y) is true the outer loop terminates as </a:t>
            </a:r>
            <a:r>
              <a:rPr lang="en-US" i="1" dirty="0">
                <a:latin typeface="Cambria Math" pitchFamily="18" charset="0"/>
                <a:ea typeface="Cambria Math" pitchFamily="18" charset="0"/>
                <a:sym typeface="Symbol"/>
              </a:rPr>
              <a:t>x </a:t>
            </a:r>
            <a:r>
              <a:rPr lang="en-US" dirty="0">
                <a:sym typeface="Symbol"/>
              </a:rPr>
              <a:t></a:t>
            </a:r>
            <a:r>
              <a:rPr lang="en-US" i="1" dirty="0" err="1">
                <a:latin typeface="Cambria Math" pitchFamily="18" charset="0"/>
                <a:ea typeface="Cambria Math" pitchFamily="18" charset="0"/>
                <a:sym typeface="Symbol"/>
              </a:rPr>
              <a:t>yP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a:t>
            </a:r>
            <a:r>
              <a:rPr lang="en-US" dirty="0">
                <a:ea typeface="Cambria Math" pitchFamily="18" charset="0"/>
                <a:sym typeface="Symbol"/>
              </a:rPr>
              <a:t>  has been shown to be false. </a:t>
            </a:r>
            <a:endParaRPr lang="en-US" dirty="0">
              <a:latin typeface="Cambria Math" pitchFamily="18" charset="0"/>
              <a:ea typeface="Cambria Math" pitchFamily="18" charset="0"/>
              <a:sym typeface="Symbol"/>
            </a:endParaRPr>
          </a:p>
          <a:p>
            <a:pPr lvl="1">
              <a:buFont typeface="Wingdings" panose="05000000000000000000" pitchFamily="2" charset="2"/>
              <a:buNone/>
              <a:defRPr/>
            </a:pPr>
            <a:r>
              <a:rPr lang="en-US" i="1" dirty="0">
                <a:latin typeface="Cambria Math" pitchFamily="18" charset="0"/>
                <a:ea typeface="Cambria Math" pitchFamily="18" charset="0"/>
                <a:sym typeface="Symbol"/>
              </a:rPr>
              <a:t>    x </a:t>
            </a:r>
            <a:r>
              <a:rPr lang="en-US" dirty="0">
                <a:sym typeface="Symbol"/>
              </a:rPr>
              <a:t></a:t>
            </a:r>
            <a:r>
              <a:rPr lang="en-US" i="1" dirty="0">
                <a:latin typeface="Cambria Math" pitchFamily="18" charset="0"/>
                <a:ea typeface="Cambria Math" pitchFamily="18" charset="0"/>
                <a:sym typeface="Symbol"/>
              </a:rPr>
              <a:t>y P(</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a:t>
            </a:r>
            <a:r>
              <a:rPr lang="en-US" dirty="0">
                <a:ea typeface="Cambria Math" pitchFamily="18" charset="0"/>
                <a:sym typeface="Symbol"/>
              </a:rPr>
              <a:t>is true</a:t>
            </a:r>
            <a:r>
              <a:rPr lang="en-US" i="1" dirty="0">
                <a:latin typeface="Cambria Math" pitchFamily="18" charset="0"/>
                <a:ea typeface="Cambria Math" pitchFamily="18" charset="0"/>
                <a:sym typeface="Symbol"/>
              </a:rPr>
              <a:t> </a:t>
            </a:r>
            <a:r>
              <a:rPr lang="en-US" dirty="0">
                <a:latin typeface="Cambria Math" pitchFamily="18" charset="0"/>
                <a:ea typeface="Cambria Math" pitchFamily="18" charset="0"/>
                <a:sym typeface="Symbol"/>
              </a:rPr>
              <a:t>if the outer loop ends after stepping through each </a:t>
            </a:r>
            <a:r>
              <a:rPr lang="en-US" i="1" dirty="0">
                <a:latin typeface="Cambria Math" pitchFamily="18" charset="0"/>
                <a:ea typeface="Cambria Math" pitchFamily="18" charset="0"/>
                <a:sym typeface="Symbol"/>
              </a:rPr>
              <a:t>x</a:t>
            </a:r>
            <a:r>
              <a:rPr lang="en-US" dirty="0">
                <a:latin typeface="Cambria Math" pitchFamily="18" charset="0"/>
                <a:ea typeface="Cambria Math" pitchFamily="18" charset="0"/>
                <a:sym typeface="Symbol"/>
              </a:rPr>
              <a:t>. </a:t>
            </a:r>
            <a:endParaRPr lang="en-US" dirty="0">
              <a:ea typeface="Cambria Math" pitchFamily="18" charset="0"/>
              <a:sym typeface="Symbol"/>
            </a:endParaRPr>
          </a:p>
          <a:p>
            <a:pPr>
              <a:defRPr/>
            </a:pPr>
            <a:r>
              <a:rPr lang="en-US" dirty="0">
                <a:ea typeface="Cambria Math" pitchFamily="18" charset="0"/>
                <a:sym typeface="Symbol"/>
              </a:rPr>
              <a:t>If the domains of the variables are infinite, then this process can not actually be carried out.</a:t>
            </a:r>
            <a:endParaRPr lang="en-US" dirty="0">
              <a:ea typeface="Cambria Math" pitchFamily="18" charset="0"/>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p:cNvSpPr>
            <a:spLocks noGrp="1"/>
          </p:cNvSpPr>
          <p:nvPr>
            <p:ph type="title"/>
          </p:nvPr>
        </p:nvSpPr>
        <p:spPr/>
        <p:txBody>
          <a:bodyPr/>
          <a:lstStyle/>
          <a:p>
            <a:r>
              <a:rPr lang="en-US" altLang="en-US"/>
              <a:t>Order of Quantifiers</a:t>
            </a:r>
          </a:p>
        </p:txBody>
      </p:sp>
      <p:sp>
        <p:nvSpPr>
          <p:cNvPr id="3" name="Content Placeholder 2"/>
          <p:cNvSpPr>
            <a:spLocks noGrp="1"/>
          </p:cNvSpPr>
          <p:nvPr>
            <p:ph idx="1"/>
          </p:nvPr>
        </p:nvSpPr>
        <p:spPr/>
        <p:txBody>
          <a:bodyPr/>
          <a:lstStyle/>
          <a:p>
            <a:pPr>
              <a:buFont typeface="Wingdings" panose="05000000000000000000" pitchFamily="2" charset="2"/>
              <a:buNone/>
              <a:defRPr/>
            </a:pPr>
            <a:r>
              <a:rPr lang="en-US" b="1" dirty="0"/>
              <a:t>Examples</a:t>
            </a:r>
            <a:r>
              <a:rPr lang="en-US" dirty="0"/>
              <a:t>:</a:t>
            </a:r>
          </a:p>
          <a:p>
            <a:pPr marL="514350" indent="-514350">
              <a:buFont typeface="+mj-lt"/>
              <a:buAutoNum type="arabicPeriod"/>
              <a:defRPr/>
            </a:pPr>
            <a:r>
              <a:rPr lang="en-US" dirty="0"/>
              <a:t>Let </a:t>
            </a:r>
            <a:r>
              <a:rPr lang="en-US" i="1" dirty="0">
                <a:latin typeface="Cambria Math" pitchFamily="18" charset="0"/>
                <a:ea typeface="Cambria Math" pitchFamily="18" charset="0"/>
              </a:rPr>
              <a:t>P(</a:t>
            </a:r>
            <a:r>
              <a:rPr lang="en-US" i="1" dirty="0" err="1">
                <a:latin typeface="Cambria Math" pitchFamily="18" charset="0"/>
                <a:ea typeface="Cambria Math" pitchFamily="18" charset="0"/>
              </a:rPr>
              <a:t>x,y</a:t>
            </a:r>
            <a:r>
              <a:rPr lang="en-US" i="1" dirty="0">
                <a:latin typeface="Cambria Math" pitchFamily="18" charset="0"/>
                <a:ea typeface="Cambria Math" pitchFamily="18" charset="0"/>
              </a:rPr>
              <a:t>) </a:t>
            </a:r>
            <a:r>
              <a:rPr lang="en-US" dirty="0"/>
              <a:t>be the statement “</a:t>
            </a:r>
            <a:r>
              <a:rPr lang="en-US" i="1" dirty="0">
                <a:latin typeface="Cambria Math" pitchFamily="18" charset="0"/>
                <a:ea typeface="Cambria Math" pitchFamily="18" charset="0"/>
              </a:rPr>
              <a:t>x + y = y + x</a:t>
            </a:r>
            <a:r>
              <a:rPr lang="en-US" dirty="0"/>
              <a:t>.” Assume that </a:t>
            </a:r>
            <a:r>
              <a:rPr lang="en-US" i="1" dirty="0">
                <a:latin typeface="Cambria Math" pitchFamily="18" charset="0"/>
                <a:ea typeface="Cambria Math" pitchFamily="18" charset="0"/>
              </a:rPr>
              <a:t>U</a:t>
            </a:r>
            <a:r>
              <a:rPr lang="en-US" dirty="0"/>
              <a:t> is the real numbers. Then </a:t>
            </a:r>
            <a:r>
              <a:rPr lang="en-US" i="1" dirty="0">
                <a:latin typeface="Cambria Math" pitchFamily="18" charset="0"/>
                <a:ea typeface="Cambria Math" pitchFamily="18" charset="0"/>
                <a:sym typeface="Symbol"/>
              </a:rPr>
              <a:t>x </a:t>
            </a:r>
            <a:r>
              <a:rPr lang="en-US" i="1" dirty="0" err="1">
                <a:latin typeface="Cambria Math" pitchFamily="18" charset="0"/>
                <a:ea typeface="Cambria Math" pitchFamily="18" charset="0"/>
                <a:sym typeface="Symbol"/>
              </a:rPr>
              <a:t>yP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a:t>
            </a:r>
            <a:r>
              <a:rPr lang="en-US" dirty="0">
                <a:ea typeface="Cambria Math" pitchFamily="18" charset="0"/>
                <a:sym typeface="Symbol"/>
              </a:rPr>
              <a:t>and     </a:t>
            </a:r>
            <a:r>
              <a:rPr lang="en-US" i="1" dirty="0">
                <a:latin typeface="Cambria Math" pitchFamily="18" charset="0"/>
                <a:ea typeface="Cambria Math" pitchFamily="18" charset="0"/>
                <a:sym typeface="Symbol"/>
              </a:rPr>
              <a:t>y </a:t>
            </a:r>
            <a:r>
              <a:rPr lang="en-US" i="1" dirty="0" err="1">
                <a:latin typeface="Cambria Math" pitchFamily="18" charset="0"/>
                <a:ea typeface="Cambria Math" pitchFamily="18" charset="0"/>
                <a:sym typeface="Symbol"/>
              </a:rPr>
              <a:t>xP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a:t>
            </a:r>
            <a:r>
              <a:rPr lang="en-US" dirty="0">
                <a:ea typeface="Cambria Math" pitchFamily="18" charset="0"/>
                <a:sym typeface="Symbol"/>
              </a:rPr>
              <a:t>have the same truth value.</a:t>
            </a:r>
          </a:p>
          <a:p>
            <a:pPr marL="514350" indent="-514350">
              <a:buFont typeface="+mj-lt"/>
              <a:buAutoNum type="arabicPeriod"/>
              <a:defRPr/>
            </a:pPr>
            <a:r>
              <a:rPr lang="en-US" dirty="0"/>
              <a:t>Let </a:t>
            </a:r>
            <a:r>
              <a:rPr lang="en-US" i="1" dirty="0">
                <a:latin typeface="Cambria Math" pitchFamily="18" charset="0"/>
                <a:ea typeface="Cambria Math" pitchFamily="18" charset="0"/>
              </a:rPr>
              <a:t>Q(</a:t>
            </a:r>
            <a:r>
              <a:rPr lang="en-US" i="1" dirty="0" err="1">
                <a:latin typeface="Cambria Math" pitchFamily="18" charset="0"/>
                <a:ea typeface="Cambria Math" pitchFamily="18" charset="0"/>
              </a:rPr>
              <a:t>x,y</a:t>
            </a:r>
            <a:r>
              <a:rPr lang="en-US" i="1" dirty="0">
                <a:latin typeface="Cambria Math" pitchFamily="18" charset="0"/>
                <a:ea typeface="Cambria Math" pitchFamily="18" charset="0"/>
              </a:rPr>
              <a:t>) </a:t>
            </a:r>
            <a:r>
              <a:rPr lang="en-US" dirty="0"/>
              <a:t>be the statement “</a:t>
            </a:r>
            <a:r>
              <a:rPr lang="en-US" i="1" dirty="0">
                <a:latin typeface="Cambria Math" pitchFamily="18" charset="0"/>
                <a:ea typeface="Cambria Math" pitchFamily="18" charset="0"/>
              </a:rPr>
              <a:t>x + y = </a:t>
            </a:r>
            <a:r>
              <a:rPr lang="en-US" dirty="0">
                <a:latin typeface="Cambria Math" pitchFamily="18" charset="0"/>
                <a:ea typeface="Cambria Math" pitchFamily="18" charset="0"/>
              </a:rPr>
              <a:t>0</a:t>
            </a:r>
            <a:r>
              <a:rPr lang="en-US" dirty="0"/>
              <a:t>.” Assume that </a:t>
            </a:r>
            <a:r>
              <a:rPr lang="en-US" i="1" dirty="0">
                <a:latin typeface="Cambria Math" pitchFamily="18" charset="0"/>
                <a:ea typeface="Cambria Math" pitchFamily="18" charset="0"/>
              </a:rPr>
              <a:t>U</a:t>
            </a:r>
            <a:r>
              <a:rPr lang="en-US" dirty="0"/>
              <a:t> is the real numbers. Then </a:t>
            </a:r>
            <a:r>
              <a:rPr lang="en-US" i="1" dirty="0">
                <a:latin typeface="Cambria Math" pitchFamily="18" charset="0"/>
                <a:ea typeface="Cambria Math" pitchFamily="18" charset="0"/>
                <a:sym typeface="Symbol"/>
              </a:rPr>
              <a:t>x </a:t>
            </a:r>
            <a:r>
              <a:rPr lang="en-US" dirty="0">
                <a:sym typeface="Symbol"/>
              </a:rPr>
              <a:t></a:t>
            </a:r>
            <a:r>
              <a:rPr lang="en-US" i="1" dirty="0" err="1">
                <a:latin typeface="Cambria Math" pitchFamily="18" charset="0"/>
                <a:ea typeface="Cambria Math" pitchFamily="18" charset="0"/>
                <a:sym typeface="Symbol"/>
              </a:rPr>
              <a:t>yP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a:t>
            </a:r>
            <a:r>
              <a:rPr lang="en-US" dirty="0">
                <a:ea typeface="Cambria Math" pitchFamily="18" charset="0"/>
                <a:sym typeface="Symbol"/>
              </a:rPr>
              <a:t>is true</a:t>
            </a:r>
            <a:r>
              <a:rPr lang="en-US" i="1" dirty="0">
                <a:ea typeface="Cambria Math" pitchFamily="18" charset="0"/>
                <a:sym typeface="Symbol"/>
              </a:rPr>
              <a:t>, </a:t>
            </a:r>
            <a:r>
              <a:rPr lang="en-US" dirty="0">
                <a:ea typeface="Cambria Math" pitchFamily="18" charset="0"/>
                <a:sym typeface="Symbol"/>
              </a:rPr>
              <a:t>but</a:t>
            </a:r>
            <a:r>
              <a:rPr lang="en-US" i="1" dirty="0">
                <a:ea typeface="Cambria Math" pitchFamily="18" charset="0"/>
                <a:sym typeface="Symbol"/>
              </a:rPr>
              <a:t>     </a:t>
            </a:r>
            <a:r>
              <a:rPr lang="en-US" dirty="0">
                <a:ea typeface="Cambria Math" pitchFamily="18" charset="0"/>
                <a:sym typeface="Symbol"/>
              </a:rPr>
              <a:t> </a:t>
            </a:r>
            <a:r>
              <a:rPr lang="en-US" dirty="0">
                <a:sym typeface="Symbol"/>
              </a:rPr>
              <a:t></a:t>
            </a:r>
            <a:r>
              <a:rPr lang="en-US" i="1" dirty="0">
                <a:latin typeface="Cambria Math" pitchFamily="18" charset="0"/>
                <a:ea typeface="Cambria Math" pitchFamily="18" charset="0"/>
                <a:sym typeface="Symbol"/>
              </a:rPr>
              <a:t>y</a:t>
            </a:r>
            <a:r>
              <a:rPr lang="en-US" dirty="0">
                <a:sym typeface="Symbol"/>
              </a:rPr>
              <a:t> </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a:t>
            </a:r>
            <a:r>
              <a:rPr lang="en-US" dirty="0">
                <a:ea typeface="Cambria Math" pitchFamily="18" charset="0"/>
                <a:sym typeface="Symbol"/>
              </a:rPr>
              <a:t>is false.</a:t>
            </a:r>
          </a:p>
          <a:p>
            <a:pPr>
              <a:defRPr/>
            </a:pPr>
            <a:endParaRPr lang="en-US"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itle 1"/>
          <p:cNvSpPr>
            <a:spLocks noGrp="1"/>
          </p:cNvSpPr>
          <p:nvPr>
            <p:ph type="title"/>
          </p:nvPr>
        </p:nvSpPr>
        <p:spPr/>
        <p:txBody>
          <a:bodyPr/>
          <a:lstStyle/>
          <a:p>
            <a:r>
              <a:rPr lang="en-US" altLang="en-US"/>
              <a:t>Questions on Order of Quantifiers </a:t>
            </a:r>
          </a:p>
        </p:txBody>
      </p:sp>
      <p:sp>
        <p:nvSpPr>
          <p:cNvPr id="3" name="Content Placeholder 2"/>
          <p:cNvSpPr>
            <a:spLocks noGrp="1"/>
          </p:cNvSpPr>
          <p:nvPr>
            <p:ph idx="1"/>
          </p:nvPr>
        </p:nvSpPr>
        <p:spPr/>
        <p:txBody>
          <a:bodyPr>
            <a:normAutofit fontScale="92500" lnSpcReduction="20000"/>
          </a:bodyPr>
          <a:lstStyle/>
          <a:p>
            <a:pPr>
              <a:buFont typeface="Wingdings" panose="05000000000000000000" pitchFamily="2" charset="2"/>
              <a:buNone/>
              <a:defRPr/>
            </a:pPr>
            <a:r>
              <a:rPr lang="en-US" b="1" dirty="0"/>
              <a:t>    Example </a:t>
            </a:r>
            <a:r>
              <a:rPr lang="en-US" b="1" dirty="0">
                <a:latin typeface="Cambria Math" pitchFamily="18" charset="0"/>
                <a:ea typeface="Cambria Math" pitchFamily="18" charset="0"/>
              </a:rPr>
              <a:t>1</a:t>
            </a:r>
            <a:r>
              <a:rPr lang="en-US" dirty="0"/>
              <a:t>: Let </a:t>
            </a:r>
            <a:r>
              <a:rPr lang="en-US" i="1" dirty="0"/>
              <a:t>U</a:t>
            </a:r>
            <a:r>
              <a:rPr lang="en-US" dirty="0"/>
              <a:t> be the real numbers,</a:t>
            </a:r>
          </a:p>
          <a:p>
            <a:pPr>
              <a:buFont typeface="Wingdings" panose="05000000000000000000" pitchFamily="2" charset="2"/>
              <a:buNone/>
              <a:defRPr/>
            </a:pPr>
            <a:r>
              <a:rPr lang="en-US" dirty="0"/>
              <a:t>    Define </a:t>
            </a:r>
            <a:r>
              <a:rPr lang="en-US" i="1" dirty="0"/>
              <a:t>P(</a:t>
            </a:r>
            <a:r>
              <a:rPr lang="en-US" i="1" dirty="0" err="1"/>
              <a:t>x,y</a:t>
            </a:r>
            <a:r>
              <a:rPr lang="en-US" i="1" dirty="0"/>
              <a:t>) : x ∙ y </a:t>
            </a:r>
            <a:r>
              <a:rPr lang="en-US" dirty="0"/>
              <a:t>= </a:t>
            </a:r>
            <a:r>
              <a:rPr lang="en-US" dirty="0">
                <a:latin typeface="Cambria Math" pitchFamily="18" charset="0"/>
                <a:ea typeface="Cambria Math" pitchFamily="18" charset="0"/>
              </a:rPr>
              <a:t>0</a:t>
            </a:r>
          </a:p>
          <a:p>
            <a:pPr>
              <a:buFont typeface="Wingdings" panose="05000000000000000000" pitchFamily="2" charset="2"/>
              <a:buNone/>
              <a:defRPr/>
            </a:pPr>
            <a:r>
              <a:rPr lang="en-US" dirty="0"/>
              <a:t>    What is the truth value of the following:</a:t>
            </a:r>
          </a:p>
          <a:p>
            <a:pPr marL="914400" lvl="1" indent="-514350">
              <a:buFont typeface="+mj-lt"/>
              <a:buAutoNum type="arabicPeriod"/>
              <a:defRPr/>
            </a:pP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a:t>
            </a:r>
            <a:r>
              <a:rPr lang="en-US" dirty="0"/>
              <a:t>       </a:t>
            </a:r>
          </a:p>
          <a:p>
            <a:pPr marL="1188720" lvl="2" indent="-514350">
              <a:buFont typeface="Wingdings" panose="05000000000000000000" pitchFamily="2" charset="2"/>
              <a:buNone/>
              <a:defRPr/>
            </a:pPr>
            <a:r>
              <a:rPr lang="en-US" b="1" dirty="0"/>
              <a:t>     Answer: </a:t>
            </a:r>
            <a:r>
              <a:rPr lang="en-US" dirty="0"/>
              <a:t>False</a:t>
            </a:r>
            <a:endParaRPr lang="en-US" b="1" dirty="0"/>
          </a:p>
          <a:p>
            <a:pPr marL="914400" lvl="1" indent="-514350">
              <a:buFont typeface="+mj-lt"/>
              <a:buAutoNum type="arabicPeriod"/>
              <a:defRPr/>
            </a:pP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a:t>
            </a:r>
            <a:r>
              <a:rPr lang="en-US" dirty="0"/>
              <a:t>        </a:t>
            </a:r>
          </a:p>
          <a:p>
            <a:pPr marL="1188720" lvl="2" indent="-514350">
              <a:buFont typeface="Wingdings" panose="05000000000000000000" pitchFamily="2" charset="2"/>
              <a:buNone/>
              <a:defRPr/>
            </a:pPr>
            <a:r>
              <a:rPr lang="en-US" b="1" dirty="0"/>
              <a:t>     Answer: </a:t>
            </a:r>
            <a:r>
              <a:rPr lang="en-US" dirty="0"/>
              <a:t>True</a:t>
            </a:r>
          </a:p>
          <a:p>
            <a:pPr marL="914400" lvl="1" indent="-514350">
              <a:buFont typeface="+mj-lt"/>
              <a:buAutoNum type="arabicPeriod"/>
              <a:defRPr/>
            </a:pP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P(</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a:t>
            </a:r>
            <a:r>
              <a:rPr lang="en-US" dirty="0"/>
              <a:t>       </a:t>
            </a:r>
          </a:p>
          <a:p>
            <a:pPr marL="1188720" lvl="2" indent="-514350">
              <a:buFont typeface="Wingdings" panose="05000000000000000000" pitchFamily="2" charset="2"/>
              <a:buNone/>
              <a:defRPr/>
            </a:pPr>
            <a:r>
              <a:rPr lang="en-US" b="1" dirty="0"/>
              <a:t>     Answer: </a:t>
            </a:r>
            <a:r>
              <a:rPr lang="en-US" dirty="0"/>
              <a:t>True</a:t>
            </a:r>
          </a:p>
          <a:p>
            <a:pPr marL="914400" lvl="1" indent="-514350">
              <a:buFont typeface="+mj-lt"/>
              <a:buAutoNum type="arabicPeriod"/>
              <a:defRPr/>
            </a:pPr>
            <a:r>
              <a:rPr lang="en-US" i="1" dirty="0">
                <a:latin typeface="Cambria Math" pitchFamily="18" charset="0"/>
                <a:ea typeface="Cambria Math" pitchFamily="18" charset="0"/>
                <a:sym typeface="Symbol"/>
              </a:rPr>
              <a:t>x  y P(</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a:t>
            </a:r>
            <a:r>
              <a:rPr lang="en-US" dirty="0"/>
              <a:t>     </a:t>
            </a:r>
          </a:p>
          <a:p>
            <a:pPr marL="914400" lvl="1" indent="-514350">
              <a:buFont typeface="Wingdings" panose="05000000000000000000" pitchFamily="2" charset="2"/>
              <a:buNone/>
              <a:defRPr/>
            </a:pPr>
            <a:r>
              <a:rPr lang="en-US" b="1" dirty="0"/>
              <a:t>       Answer: </a:t>
            </a:r>
            <a:r>
              <a:rPr lang="en-US" dirty="0"/>
              <a:t>True</a:t>
            </a:r>
          </a:p>
          <a:p>
            <a:pPr marL="914400" lvl="1" indent="-514350">
              <a:buFont typeface="Wingdings" panose="05000000000000000000" pitchFamily="2" charset="2"/>
              <a:buNone/>
              <a:defRPr/>
            </a:pPr>
            <a:endParaRPr lang="en-US" dirty="0"/>
          </a:p>
          <a:p>
            <a:pPr marL="914400" lvl="1" indent="-514350">
              <a:buFont typeface="Wingdings" panose="05000000000000000000" pitchFamily="2" charset="2"/>
              <a:buNone/>
              <a:defRPr/>
            </a:pPr>
            <a:endParaRPr lang="en-US" dirty="0"/>
          </a:p>
          <a:p>
            <a:pPr marL="914400" lvl="1" indent="-514350">
              <a:buFont typeface="Wingdings" panose="05000000000000000000" pitchFamily="2" charset="2"/>
              <a:buNone/>
              <a:defRPr/>
            </a:pPr>
            <a:endParaRPr lang="en-US" dirty="0"/>
          </a:p>
          <a:p>
            <a:pPr marL="914400" lvl="1" indent="-514350">
              <a:buFont typeface="Wingdings" panose="05000000000000000000" pitchFamily="2" charset="2"/>
              <a:buNone/>
              <a:defRPr/>
            </a:pPr>
            <a:endParaRPr lang="en-US" dirty="0"/>
          </a:p>
          <a:p>
            <a:pPr marL="914400" lvl="1" indent="-514350">
              <a:buFont typeface="Wingdings" panose="05000000000000000000" pitchFamily="2" charset="2"/>
              <a:buNone/>
              <a:defRPr/>
            </a:pPr>
            <a:endParaRPr lang="en-US" dirty="0"/>
          </a:p>
          <a:p>
            <a:pPr>
              <a:buFont typeface="Wingdings" panose="05000000000000000000" pitchFamily="2" charset="2"/>
              <a:buNone/>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p:txBody>
          <a:bodyPr/>
          <a:lstStyle/>
          <a:p>
            <a:r>
              <a:rPr lang="en-US" altLang="en-US"/>
              <a:t>Questions on Order of Quantifiers</a:t>
            </a:r>
          </a:p>
        </p:txBody>
      </p:sp>
      <p:sp>
        <p:nvSpPr>
          <p:cNvPr id="3" name="Content Placeholder 2"/>
          <p:cNvSpPr>
            <a:spLocks noGrp="1"/>
          </p:cNvSpPr>
          <p:nvPr>
            <p:ph idx="1"/>
          </p:nvPr>
        </p:nvSpPr>
        <p:spPr/>
        <p:txBody>
          <a:bodyPr>
            <a:normAutofit fontScale="92500" lnSpcReduction="20000"/>
          </a:bodyPr>
          <a:lstStyle/>
          <a:p>
            <a:pPr>
              <a:buFont typeface="Wingdings" panose="05000000000000000000" pitchFamily="2" charset="2"/>
              <a:buNone/>
              <a:defRPr/>
            </a:pPr>
            <a:r>
              <a:rPr lang="en-US" dirty="0"/>
              <a:t>   </a:t>
            </a:r>
            <a:r>
              <a:rPr lang="en-US" b="1" dirty="0"/>
              <a:t>Example </a:t>
            </a:r>
            <a:r>
              <a:rPr lang="en-US" b="1" dirty="0">
                <a:latin typeface="Cambria Math" pitchFamily="18" charset="0"/>
                <a:ea typeface="Cambria Math" pitchFamily="18" charset="0"/>
              </a:rPr>
              <a:t>2</a:t>
            </a:r>
            <a:r>
              <a:rPr lang="en-US" dirty="0"/>
              <a:t>: Let </a:t>
            </a:r>
            <a:r>
              <a:rPr lang="en-US" i="1" dirty="0"/>
              <a:t>U</a:t>
            </a:r>
            <a:r>
              <a:rPr lang="en-US" dirty="0"/>
              <a:t> be the real numbers,</a:t>
            </a:r>
          </a:p>
          <a:p>
            <a:pPr>
              <a:buFont typeface="Wingdings" panose="05000000000000000000" pitchFamily="2" charset="2"/>
              <a:buNone/>
              <a:defRPr/>
            </a:pPr>
            <a:r>
              <a:rPr lang="en-US" dirty="0"/>
              <a:t>   Define </a:t>
            </a:r>
            <a:r>
              <a:rPr lang="en-US" i="1" dirty="0"/>
              <a:t>P(</a:t>
            </a:r>
            <a:r>
              <a:rPr lang="en-US" i="1" dirty="0" err="1"/>
              <a:t>x,y</a:t>
            </a:r>
            <a:r>
              <a:rPr lang="en-US" i="1" dirty="0"/>
              <a:t>) </a:t>
            </a:r>
            <a:r>
              <a:rPr lang="en-US" dirty="0"/>
              <a:t>:</a:t>
            </a:r>
            <a:r>
              <a:rPr lang="en-US" i="1" dirty="0"/>
              <a:t> x / y </a:t>
            </a:r>
            <a:r>
              <a:rPr lang="en-US" dirty="0"/>
              <a:t>= </a:t>
            </a:r>
            <a:r>
              <a:rPr lang="en-US" dirty="0">
                <a:latin typeface="Cambria Math" pitchFamily="18" charset="0"/>
                <a:ea typeface="Cambria Math" pitchFamily="18" charset="0"/>
              </a:rPr>
              <a:t>1</a:t>
            </a:r>
          </a:p>
          <a:p>
            <a:pPr>
              <a:buFont typeface="Wingdings" panose="05000000000000000000" pitchFamily="2" charset="2"/>
              <a:buNone/>
              <a:defRPr/>
            </a:pPr>
            <a:r>
              <a:rPr lang="en-US" dirty="0"/>
              <a:t>   What is the truth value of the following:</a:t>
            </a:r>
          </a:p>
          <a:p>
            <a:pPr marL="914400" lvl="1" indent="-514350">
              <a:buFont typeface="+mj-lt"/>
              <a:buAutoNum type="arabicPeriod"/>
              <a:defRPr/>
            </a:pP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a:t>
            </a:r>
            <a:r>
              <a:rPr lang="en-US" dirty="0"/>
              <a:t>       </a:t>
            </a:r>
          </a:p>
          <a:p>
            <a:pPr marL="1188720" lvl="2" indent="-514350">
              <a:buFont typeface="Wingdings" panose="05000000000000000000" pitchFamily="2" charset="2"/>
              <a:buNone/>
              <a:defRPr/>
            </a:pPr>
            <a:r>
              <a:rPr lang="en-US" b="1" dirty="0"/>
              <a:t>      Answer: </a:t>
            </a:r>
            <a:r>
              <a:rPr lang="en-US" dirty="0"/>
              <a:t>False</a:t>
            </a:r>
            <a:endParaRPr lang="en-US" b="1" dirty="0"/>
          </a:p>
          <a:p>
            <a:pPr marL="914400" lvl="1" indent="-514350">
              <a:buFont typeface="+mj-lt"/>
              <a:buAutoNum type="arabicPeriod"/>
              <a:defRPr/>
            </a:pP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a:t>
            </a:r>
            <a:r>
              <a:rPr lang="en-US" dirty="0"/>
              <a:t>        </a:t>
            </a:r>
          </a:p>
          <a:p>
            <a:pPr marL="1188720" lvl="2" indent="-514350">
              <a:buFont typeface="Wingdings" panose="05000000000000000000" pitchFamily="2" charset="2"/>
              <a:buNone/>
              <a:defRPr/>
            </a:pPr>
            <a:r>
              <a:rPr lang="en-US" b="1" dirty="0"/>
              <a:t>     Answer: </a:t>
            </a:r>
            <a:r>
              <a:rPr lang="en-US" dirty="0"/>
              <a:t>True</a:t>
            </a:r>
          </a:p>
          <a:p>
            <a:pPr marL="914400" lvl="1" indent="-514350">
              <a:buFont typeface="+mj-lt"/>
              <a:buAutoNum type="arabicPeriod"/>
              <a:defRPr/>
            </a:pP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P(</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a:t>
            </a:r>
            <a:r>
              <a:rPr lang="en-US" dirty="0"/>
              <a:t>       </a:t>
            </a:r>
          </a:p>
          <a:p>
            <a:pPr marL="1188720" lvl="2" indent="-514350">
              <a:buFont typeface="Wingdings" panose="05000000000000000000" pitchFamily="2" charset="2"/>
              <a:buNone/>
              <a:defRPr/>
            </a:pPr>
            <a:r>
              <a:rPr lang="en-US" b="1" dirty="0"/>
              <a:t>    Answer: </a:t>
            </a:r>
            <a:r>
              <a:rPr lang="en-US" dirty="0"/>
              <a:t>False</a:t>
            </a:r>
          </a:p>
          <a:p>
            <a:pPr marL="914400" lvl="1" indent="-514350">
              <a:buFont typeface="+mj-lt"/>
              <a:buAutoNum type="arabicPeriod"/>
              <a:defRPr/>
            </a:pPr>
            <a:r>
              <a:rPr lang="en-US" i="1" dirty="0">
                <a:latin typeface="Cambria Math" pitchFamily="18" charset="0"/>
                <a:ea typeface="Cambria Math" pitchFamily="18" charset="0"/>
                <a:sym typeface="Symbol"/>
              </a:rPr>
              <a:t>x  y P(</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a:t>
            </a:r>
            <a:r>
              <a:rPr lang="en-US" dirty="0"/>
              <a:t>     </a:t>
            </a:r>
          </a:p>
          <a:p>
            <a:pPr marL="1188720" lvl="2" indent="-514350">
              <a:buFont typeface="Wingdings" panose="05000000000000000000" pitchFamily="2" charset="2"/>
              <a:buNone/>
              <a:defRPr/>
            </a:pPr>
            <a:r>
              <a:rPr lang="en-US" dirty="0"/>
              <a:t>   </a:t>
            </a:r>
            <a:r>
              <a:rPr lang="en-US" b="1" dirty="0"/>
              <a:t>Answer: </a:t>
            </a:r>
            <a:r>
              <a:rPr lang="en-US" dirty="0"/>
              <a:t>True</a:t>
            </a:r>
          </a:p>
          <a:p>
            <a:pPr>
              <a:buFont typeface="Wingdings" panose="05000000000000000000" pitchFamily="2" charset="2"/>
              <a:buNone/>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itle 1"/>
          <p:cNvSpPr>
            <a:spLocks noGrp="1"/>
          </p:cNvSpPr>
          <p:nvPr>
            <p:ph type="title"/>
          </p:nvPr>
        </p:nvSpPr>
        <p:spPr/>
        <p:txBody>
          <a:bodyPr/>
          <a:lstStyle/>
          <a:p>
            <a:r>
              <a:rPr lang="en-US" altLang="en-US"/>
              <a:t>Quantifications of Two Variables</a:t>
            </a:r>
          </a:p>
        </p:txBody>
      </p:sp>
      <p:graphicFrame>
        <p:nvGraphicFramePr>
          <p:cNvPr id="4" name="Content Placeholder 3"/>
          <p:cNvGraphicFramePr>
            <a:graphicFrameLocks noGrp="1"/>
          </p:cNvGraphicFramePr>
          <p:nvPr>
            <p:ph idx="1"/>
          </p:nvPr>
        </p:nvGraphicFramePr>
        <p:xfrm>
          <a:off x="533400" y="2514600"/>
          <a:ext cx="8229600" cy="3754436"/>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70871">
                <a:tc>
                  <a:txBody>
                    <a:bodyPr/>
                    <a:lstStyle/>
                    <a:p>
                      <a:r>
                        <a:rPr lang="en-US" sz="1800" dirty="0"/>
                        <a:t>Statement</a:t>
                      </a:r>
                    </a:p>
                  </a:txBody>
                  <a:tcPr marT="45724" marB="45724"/>
                </a:tc>
                <a:tc>
                  <a:txBody>
                    <a:bodyPr/>
                    <a:lstStyle/>
                    <a:p>
                      <a:r>
                        <a:rPr lang="en-US" sz="1800" dirty="0"/>
                        <a:t>When True?</a:t>
                      </a:r>
                    </a:p>
                  </a:txBody>
                  <a:tcPr marT="45724" marB="45724"/>
                </a:tc>
                <a:tc>
                  <a:txBody>
                    <a:bodyPr/>
                    <a:lstStyle/>
                    <a:p>
                      <a:r>
                        <a:rPr lang="en-US" sz="1800" dirty="0"/>
                        <a:t>When False</a:t>
                      </a:r>
                    </a:p>
                  </a:txBody>
                  <a:tcPr marT="45724" marB="45724"/>
                </a:tc>
                <a:extLst>
                  <a:ext uri="{0D108BD9-81ED-4DB2-BD59-A6C34878D82A}">
                    <a16:rowId xmlns:a16="http://schemas.microsoft.com/office/drawing/2014/main" val="10000"/>
                  </a:ext>
                </a:extLst>
              </a:tr>
              <a:tr h="914477">
                <a:tc>
                  <a:txBody>
                    <a:bodyPr/>
                    <a:lstStyle/>
                    <a:p>
                      <a:endParaRPr lang="en-US" sz="1800" dirty="0"/>
                    </a:p>
                    <a:p>
                      <a:endParaRPr lang="en-US" sz="1800" dirty="0"/>
                    </a:p>
                    <a:p>
                      <a:endParaRPr lang="en-US" sz="1800" dirty="0"/>
                    </a:p>
                  </a:txBody>
                  <a:tcPr marT="45724" marB="45724"/>
                </a:tc>
                <a:tc>
                  <a:txBody>
                    <a:bodyPr/>
                    <a:lstStyle/>
                    <a:p>
                      <a:r>
                        <a:rPr lang="en-US" sz="1800" i="1" dirty="0"/>
                        <a:t>P</a:t>
                      </a:r>
                      <a:r>
                        <a:rPr lang="en-US" sz="1800" dirty="0"/>
                        <a:t>(</a:t>
                      </a:r>
                      <a:r>
                        <a:rPr lang="en-US" sz="1800" i="1" dirty="0" err="1"/>
                        <a:t>x</a:t>
                      </a:r>
                      <a:r>
                        <a:rPr lang="en-US" sz="1800" dirty="0" err="1"/>
                        <a:t>,</a:t>
                      </a:r>
                      <a:r>
                        <a:rPr lang="en-US" sz="1800" i="1" dirty="0" err="1"/>
                        <a:t>y</a:t>
                      </a:r>
                      <a:r>
                        <a:rPr lang="en-US" sz="1800" dirty="0"/>
                        <a:t>) is true for every pair </a:t>
                      </a:r>
                      <a:r>
                        <a:rPr lang="en-US" sz="1800" i="1" dirty="0" err="1"/>
                        <a:t>x</a:t>
                      </a:r>
                      <a:r>
                        <a:rPr lang="en-US" sz="1800" dirty="0" err="1"/>
                        <a:t>,</a:t>
                      </a:r>
                      <a:r>
                        <a:rPr lang="en-US" sz="1800" i="1" dirty="0" err="1"/>
                        <a:t>y</a:t>
                      </a:r>
                      <a:r>
                        <a:rPr lang="en-US" sz="1800" dirty="0"/>
                        <a:t>.</a:t>
                      </a:r>
                    </a:p>
                  </a:txBody>
                  <a:tcPr marT="45724" marB="45724"/>
                </a:tc>
                <a:tc>
                  <a:txBody>
                    <a:bodyPr/>
                    <a:lstStyle/>
                    <a:p>
                      <a:r>
                        <a:rPr lang="en-US" sz="1800" dirty="0"/>
                        <a:t>There is a pair </a:t>
                      </a:r>
                      <a:r>
                        <a:rPr lang="en-US" sz="1800" i="1" dirty="0"/>
                        <a:t>x, y </a:t>
                      </a:r>
                      <a:r>
                        <a:rPr lang="en-US" sz="1800" dirty="0"/>
                        <a:t>for</a:t>
                      </a:r>
                      <a:r>
                        <a:rPr lang="en-US" sz="1800" baseline="0" dirty="0"/>
                        <a:t> which </a:t>
                      </a:r>
                      <a:r>
                        <a:rPr lang="en-US" sz="1800" i="1" baseline="0" dirty="0"/>
                        <a:t>P</a:t>
                      </a:r>
                      <a:r>
                        <a:rPr lang="en-US" sz="1800" baseline="0" dirty="0"/>
                        <a:t>(</a:t>
                      </a:r>
                      <a:r>
                        <a:rPr lang="en-US" sz="1800" i="1" baseline="0" dirty="0" err="1"/>
                        <a:t>x,y</a:t>
                      </a:r>
                      <a:r>
                        <a:rPr lang="en-US" sz="1800" baseline="0" dirty="0"/>
                        <a:t>) is false.</a:t>
                      </a:r>
                      <a:endParaRPr lang="en-US" sz="1800" dirty="0"/>
                    </a:p>
                  </a:txBody>
                  <a:tcPr marT="45724" marB="45724"/>
                </a:tc>
                <a:extLst>
                  <a:ext uri="{0D108BD9-81ED-4DB2-BD59-A6C34878D82A}">
                    <a16:rowId xmlns:a16="http://schemas.microsoft.com/office/drawing/2014/main" val="10001"/>
                  </a:ext>
                </a:extLst>
              </a:tr>
              <a:tr h="914477">
                <a:tc>
                  <a:txBody>
                    <a:bodyPr/>
                    <a:lstStyle/>
                    <a:p>
                      <a:endParaRPr lang="en-US" sz="1800" dirty="0"/>
                    </a:p>
                    <a:p>
                      <a:endParaRPr lang="en-US" sz="1800" dirty="0"/>
                    </a:p>
                  </a:txBody>
                  <a:tcPr marT="45724" marB="45724"/>
                </a:tc>
                <a:tc>
                  <a:txBody>
                    <a:bodyPr/>
                    <a:lstStyle/>
                    <a:p>
                      <a:r>
                        <a:rPr lang="en-US" sz="1800" dirty="0"/>
                        <a:t>For every </a:t>
                      </a:r>
                      <a:r>
                        <a:rPr lang="en-US" sz="1800" i="1" dirty="0"/>
                        <a:t>x </a:t>
                      </a:r>
                      <a:r>
                        <a:rPr lang="en-US" sz="1800" dirty="0"/>
                        <a:t>there is a </a:t>
                      </a:r>
                      <a:r>
                        <a:rPr lang="en-US" sz="1800" i="1" dirty="0"/>
                        <a:t>y</a:t>
                      </a:r>
                      <a:r>
                        <a:rPr lang="en-US" sz="1800" dirty="0"/>
                        <a:t> for which </a:t>
                      </a:r>
                      <a:r>
                        <a:rPr lang="en-US" sz="1800" i="1" dirty="0"/>
                        <a:t>P</a:t>
                      </a:r>
                      <a:r>
                        <a:rPr lang="en-US" sz="1800" dirty="0"/>
                        <a:t>(</a:t>
                      </a:r>
                      <a:r>
                        <a:rPr lang="en-US" sz="1800" i="1" dirty="0" err="1"/>
                        <a:t>x,y</a:t>
                      </a:r>
                      <a:r>
                        <a:rPr lang="en-US" sz="1800" dirty="0"/>
                        <a:t>) is true.</a:t>
                      </a:r>
                    </a:p>
                  </a:txBody>
                  <a:tcPr marT="45724" marB="45724"/>
                </a:tc>
                <a:tc>
                  <a:txBody>
                    <a:bodyPr/>
                    <a:lstStyle/>
                    <a:p>
                      <a:r>
                        <a:rPr lang="en-US" sz="1800" dirty="0"/>
                        <a:t>There is an x such that </a:t>
                      </a:r>
                      <a:r>
                        <a:rPr lang="en-US" sz="1800" i="1" dirty="0"/>
                        <a:t>P</a:t>
                      </a:r>
                      <a:r>
                        <a:rPr lang="en-US" sz="1800" dirty="0"/>
                        <a:t>(</a:t>
                      </a:r>
                      <a:r>
                        <a:rPr lang="en-US" sz="1800" i="1" dirty="0" err="1"/>
                        <a:t>x,y</a:t>
                      </a:r>
                      <a:r>
                        <a:rPr lang="en-US" sz="1800" dirty="0"/>
                        <a:t>) is false for every </a:t>
                      </a:r>
                      <a:r>
                        <a:rPr lang="en-US" sz="1800" i="1" dirty="0"/>
                        <a:t>y</a:t>
                      </a:r>
                      <a:r>
                        <a:rPr lang="en-US" sz="1800" dirty="0"/>
                        <a:t>.</a:t>
                      </a:r>
                    </a:p>
                  </a:txBody>
                  <a:tcPr marT="45724" marB="45724"/>
                </a:tc>
                <a:extLst>
                  <a:ext uri="{0D108BD9-81ED-4DB2-BD59-A6C34878D82A}">
                    <a16:rowId xmlns:a16="http://schemas.microsoft.com/office/drawing/2014/main" val="10002"/>
                  </a:ext>
                </a:extLst>
              </a:tr>
              <a:tr h="640134">
                <a:tc>
                  <a:txBody>
                    <a:bodyPr/>
                    <a:lstStyle/>
                    <a:p>
                      <a:endParaRPr lang="en-US" sz="1800" dirty="0"/>
                    </a:p>
                    <a:p>
                      <a:endParaRPr lang="en-US" sz="1800" dirty="0"/>
                    </a:p>
                  </a:txBody>
                  <a:tcPr marT="45724" marB="45724"/>
                </a:tc>
                <a:tc>
                  <a:txBody>
                    <a:bodyPr/>
                    <a:lstStyle/>
                    <a:p>
                      <a:r>
                        <a:rPr lang="en-US" sz="1800" dirty="0"/>
                        <a:t>There is an </a:t>
                      </a:r>
                      <a:r>
                        <a:rPr lang="en-US" sz="1800" i="1" dirty="0"/>
                        <a:t>x</a:t>
                      </a:r>
                      <a:r>
                        <a:rPr lang="en-US" sz="1800" dirty="0"/>
                        <a:t> for which </a:t>
                      </a:r>
                      <a:r>
                        <a:rPr lang="en-US" sz="1800" i="1" dirty="0"/>
                        <a:t>P</a:t>
                      </a:r>
                      <a:r>
                        <a:rPr lang="en-US" sz="1800" dirty="0"/>
                        <a:t>(</a:t>
                      </a:r>
                      <a:r>
                        <a:rPr lang="en-US" sz="1800" i="1" dirty="0" err="1"/>
                        <a:t>x,y</a:t>
                      </a:r>
                      <a:r>
                        <a:rPr lang="en-US" sz="1800" dirty="0"/>
                        <a:t>) is true for every </a:t>
                      </a:r>
                      <a:r>
                        <a:rPr lang="en-US" sz="1800" i="1" dirty="0"/>
                        <a:t>y</a:t>
                      </a:r>
                      <a:r>
                        <a:rPr lang="en-US" sz="1800" dirty="0"/>
                        <a:t>.</a:t>
                      </a:r>
                    </a:p>
                  </a:txBody>
                  <a:tcPr marT="45724" marB="45724"/>
                </a:tc>
                <a:tc>
                  <a:txBody>
                    <a:bodyPr/>
                    <a:lstStyle/>
                    <a:p>
                      <a:r>
                        <a:rPr lang="en-US" sz="1800" dirty="0"/>
                        <a:t>For every </a:t>
                      </a:r>
                      <a:r>
                        <a:rPr lang="en-US" sz="1800" i="1" dirty="0"/>
                        <a:t>x</a:t>
                      </a:r>
                      <a:r>
                        <a:rPr lang="en-US" sz="1800" dirty="0"/>
                        <a:t> there is a y for which </a:t>
                      </a:r>
                      <a:r>
                        <a:rPr lang="en-US" sz="1800" i="1" dirty="0"/>
                        <a:t>P</a:t>
                      </a:r>
                      <a:r>
                        <a:rPr lang="en-US" sz="1800" dirty="0"/>
                        <a:t>(</a:t>
                      </a:r>
                      <a:r>
                        <a:rPr lang="en-US" sz="1800" dirty="0" err="1"/>
                        <a:t>x,y</a:t>
                      </a:r>
                      <a:r>
                        <a:rPr lang="en-US" sz="1800" dirty="0"/>
                        <a:t>) is false.</a:t>
                      </a:r>
                    </a:p>
                  </a:txBody>
                  <a:tcPr marT="45724" marB="45724"/>
                </a:tc>
                <a:extLst>
                  <a:ext uri="{0D108BD9-81ED-4DB2-BD59-A6C34878D82A}">
                    <a16:rowId xmlns:a16="http://schemas.microsoft.com/office/drawing/2014/main" val="10003"/>
                  </a:ext>
                </a:extLst>
              </a:tr>
              <a:tr h="914477">
                <a:tc>
                  <a:txBody>
                    <a:bodyPr/>
                    <a:lstStyle/>
                    <a:p>
                      <a:endParaRPr lang="en-US" sz="1800" dirty="0"/>
                    </a:p>
                    <a:p>
                      <a:endParaRPr lang="en-US" sz="1800" dirty="0"/>
                    </a:p>
                    <a:p>
                      <a:endParaRPr lang="en-US" sz="1800" dirty="0"/>
                    </a:p>
                  </a:txBody>
                  <a:tcPr marT="45724" marB="45724"/>
                </a:tc>
                <a:tc>
                  <a:txBody>
                    <a:bodyPr/>
                    <a:lstStyle/>
                    <a:p>
                      <a:r>
                        <a:rPr lang="en-US" sz="1800" dirty="0"/>
                        <a:t>There is a pair </a:t>
                      </a:r>
                      <a:r>
                        <a:rPr lang="en-US" sz="1800" i="1" dirty="0"/>
                        <a:t>x, y </a:t>
                      </a:r>
                      <a:r>
                        <a:rPr lang="en-US" sz="1800" dirty="0"/>
                        <a:t>for which </a:t>
                      </a:r>
                      <a:r>
                        <a:rPr lang="en-US" sz="1800" i="1" dirty="0"/>
                        <a:t>P</a:t>
                      </a:r>
                      <a:r>
                        <a:rPr lang="en-US" sz="1800" dirty="0"/>
                        <a:t>(</a:t>
                      </a:r>
                      <a:r>
                        <a:rPr lang="en-US" sz="1800" i="1" dirty="0" err="1"/>
                        <a:t>x,y</a:t>
                      </a:r>
                      <a:r>
                        <a:rPr lang="en-US" sz="1800" dirty="0"/>
                        <a:t>) is true.</a:t>
                      </a:r>
                    </a:p>
                  </a:txBody>
                  <a:tcPr marT="45724" marB="45724"/>
                </a:tc>
                <a:tc>
                  <a:txBody>
                    <a:bodyPr/>
                    <a:lstStyle/>
                    <a:p>
                      <a:r>
                        <a:rPr lang="en-US" sz="1800" i="1" dirty="0"/>
                        <a:t>P</a:t>
                      </a:r>
                      <a:r>
                        <a:rPr lang="en-US" sz="1800" dirty="0"/>
                        <a:t>(</a:t>
                      </a:r>
                      <a:r>
                        <a:rPr lang="en-US" sz="1800" dirty="0" err="1"/>
                        <a:t>x,y</a:t>
                      </a:r>
                      <a:r>
                        <a:rPr lang="en-US" sz="1800" dirty="0"/>
                        <a:t>) is false for every pair </a:t>
                      </a:r>
                      <a:r>
                        <a:rPr lang="en-US" sz="1800" i="1" dirty="0" err="1"/>
                        <a:t>x,y</a:t>
                      </a:r>
                      <a:endParaRPr lang="en-US" sz="1800" i="1" dirty="0"/>
                    </a:p>
                  </a:txBody>
                  <a:tcPr marT="45724" marB="45724"/>
                </a:tc>
                <a:extLst>
                  <a:ext uri="{0D108BD9-81ED-4DB2-BD59-A6C34878D82A}">
                    <a16:rowId xmlns:a16="http://schemas.microsoft.com/office/drawing/2014/main" val="10004"/>
                  </a:ext>
                </a:extLst>
              </a:tr>
            </a:tbl>
          </a:graphicData>
        </a:graphic>
      </p:graphicFrame>
      <p:pic>
        <p:nvPicPr>
          <p:cNvPr id="149533" name="Picture 4" descr="addin_tmp.png"/>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914400" y="2971800"/>
            <a:ext cx="1320800"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34" name="Picture 5" descr="addin_tmp.png"/>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914400" y="3429000"/>
            <a:ext cx="1320800"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35" name="Picture 9" descr="addin_tmp.png"/>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914400" y="3962400"/>
            <a:ext cx="1320800"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36" name="Picture 10" descr="addin_tmp.png"/>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990600" y="4572000"/>
            <a:ext cx="1306513"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37" name="Picture 8" descr="addin_tmp.png"/>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990600" y="5181600"/>
            <a:ext cx="1306513"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38" name="Picture 12" descr="addin_tmp.png"/>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914400" y="5638800"/>
            <a:ext cx="1306513"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Translating Nested Quantifiers into English</a:t>
            </a:r>
          </a:p>
        </p:txBody>
      </p:sp>
      <p:sp>
        <p:nvSpPr>
          <p:cNvPr id="3" name="Content Placeholder 2"/>
          <p:cNvSpPr>
            <a:spLocks noGrp="1"/>
          </p:cNvSpPr>
          <p:nvPr>
            <p:ph idx="1"/>
          </p:nvPr>
        </p:nvSpPr>
        <p:spPr/>
        <p:txBody>
          <a:bodyPr/>
          <a:lstStyle/>
          <a:p>
            <a:pPr marL="273050" lvl="1" indent="-273050">
              <a:buClr>
                <a:srgbClr val="FFFFFF"/>
              </a:buClr>
              <a:buSzPct val="95000"/>
              <a:buFont typeface="Wingdings" panose="05000000000000000000" pitchFamily="2" charset="2"/>
              <a:buNone/>
            </a:pPr>
            <a:r>
              <a:rPr lang="en-US" altLang="en-US" b="1"/>
              <a:t>Example </a:t>
            </a:r>
            <a:r>
              <a:rPr lang="en-US" altLang="en-US" b="1">
                <a:latin typeface="Cambria Math" panose="02040503050406030204" pitchFamily="18" charset="0"/>
                <a:ea typeface="Cambria Math" panose="02040503050406030204" pitchFamily="18" charset="0"/>
                <a:cs typeface="Cambria Math" panose="02040503050406030204" pitchFamily="18" charset="0"/>
              </a:rPr>
              <a:t>1</a:t>
            </a:r>
            <a:r>
              <a:rPr lang="en-US" altLang="en-US"/>
              <a:t>: Translate the statement </a:t>
            </a:r>
          </a:p>
          <a:p>
            <a:pPr marL="273050" lvl="1" indent="-273050">
              <a:buClr>
                <a:srgbClr val="FFFFFF"/>
              </a:buClr>
              <a:buSzPct val="95000"/>
              <a:buFont typeface="Wingdings" panose="05000000000000000000" pitchFamily="2" charset="2"/>
              <a:buNone/>
            </a:pP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x  (C(x )∨ y (C(y ) ∧ F(x, y))) </a:t>
            </a:r>
          </a:p>
          <a:p>
            <a:pPr marL="273050" lvl="1" indent="-273050">
              <a:buClr>
                <a:srgbClr val="FFFFFF"/>
              </a:buClr>
              <a:buSzPct val="95000"/>
              <a:buFont typeface="Wingdings" panose="05000000000000000000" pitchFamily="2" charset="2"/>
              <a:buNone/>
            </a:pPr>
            <a:r>
              <a:rPr lang="en-US" altLang="en-US"/>
              <a:t>     where C(x) is “</a:t>
            </a:r>
            <a:r>
              <a:rPr lang="en-US" altLang="en-US" i="1"/>
              <a:t>x</a:t>
            </a:r>
            <a:r>
              <a:rPr lang="en-US" altLang="en-US"/>
              <a:t> has a computer,” and </a:t>
            </a:r>
            <a:r>
              <a:rPr lang="en-US" altLang="en-US" i="1"/>
              <a:t>F</a:t>
            </a:r>
            <a:r>
              <a:rPr lang="en-US" altLang="en-US"/>
              <a:t>(</a:t>
            </a:r>
            <a:r>
              <a:rPr lang="en-US" altLang="en-US" i="1"/>
              <a:t>x</a:t>
            </a:r>
            <a:r>
              <a:rPr lang="en-US" altLang="en-US"/>
              <a:t>,</a:t>
            </a:r>
            <a:r>
              <a:rPr lang="en-US" altLang="en-US" i="1"/>
              <a:t>y</a:t>
            </a:r>
            <a:r>
              <a:rPr lang="en-US" altLang="en-US"/>
              <a:t>) is “</a:t>
            </a:r>
            <a:r>
              <a:rPr lang="en-US" altLang="en-US" i="1"/>
              <a:t>x</a:t>
            </a:r>
            <a:r>
              <a:rPr lang="en-US" altLang="en-US"/>
              <a:t> and </a:t>
            </a:r>
            <a:r>
              <a:rPr lang="en-US" altLang="en-US" i="1"/>
              <a:t>y</a:t>
            </a:r>
            <a:r>
              <a:rPr lang="en-US" altLang="en-US"/>
              <a:t> are friends,” and the domain for both </a:t>
            </a:r>
            <a:r>
              <a:rPr lang="en-US" altLang="en-US" i="1"/>
              <a:t>x</a:t>
            </a:r>
            <a:r>
              <a:rPr lang="en-US" altLang="en-US"/>
              <a:t> and </a:t>
            </a:r>
            <a:r>
              <a:rPr lang="en-US" altLang="en-US" i="1"/>
              <a:t>y</a:t>
            </a:r>
            <a:r>
              <a:rPr lang="en-US" altLang="en-US"/>
              <a:t> consists of all students in your school. </a:t>
            </a:r>
          </a:p>
          <a:p>
            <a:pPr marL="273050" lvl="1" indent="-273050">
              <a:buClr>
                <a:srgbClr val="FFFFFF"/>
              </a:buClr>
              <a:buSzPct val="95000"/>
              <a:buFont typeface="Wingdings" panose="05000000000000000000" pitchFamily="2" charset="2"/>
              <a:buNone/>
            </a:pPr>
            <a:r>
              <a:rPr lang="en-US" altLang="en-US"/>
              <a:t>    </a:t>
            </a:r>
            <a:r>
              <a:rPr lang="en-US" altLang="en-US" b="1"/>
              <a:t>Solution</a:t>
            </a:r>
            <a:r>
              <a:rPr lang="en-US" altLang="en-US"/>
              <a:t>: Every student in your school has a computer or has a friend who has a computer.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Translating Mathematical Statements into Predicate Logic </a:t>
            </a:r>
          </a:p>
        </p:txBody>
      </p:sp>
      <p:sp>
        <p:nvSpPr>
          <p:cNvPr id="151555" name="Content Placeholder 2"/>
          <p:cNvSpPr>
            <a:spLocks noGrp="1"/>
          </p:cNvSpPr>
          <p:nvPr>
            <p:ph idx="1"/>
          </p:nvPr>
        </p:nvSpPr>
        <p:spPr/>
        <p:txBody>
          <a:bodyPr/>
          <a:lstStyle/>
          <a:p>
            <a:pPr>
              <a:lnSpc>
                <a:spcPct val="80000"/>
              </a:lnSpc>
              <a:buFont typeface="Wingdings" panose="05000000000000000000" pitchFamily="2" charset="2"/>
              <a:buNone/>
            </a:pPr>
            <a:r>
              <a:rPr lang="en-US" altLang="en-US" sz="2500" b="1"/>
              <a:t>  Example </a:t>
            </a:r>
            <a:r>
              <a:rPr lang="en-US" altLang="en-US" sz="2500">
                <a:latin typeface="Cambria Math" panose="02040503050406030204" pitchFamily="18" charset="0"/>
                <a:ea typeface="Cambria Math" panose="02040503050406030204" pitchFamily="18" charset="0"/>
                <a:cs typeface="Cambria Math" panose="02040503050406030204" pitchFamily="18" charset="0"/>
              </a:rPr>
              <a:t>:</a:t>
            </a:r>
            <a:r>
              <a:rPr lang="en-US" altLang="en-US" sz="2500"/>
              <a:t> Translate “The sum of two positive integers is always positive” into a logical expression.</a:t>
            </a:r>
          </a:p>
          <a:p>
            <a:pPr>
              <a:lnSpc>
                <a:spcPct val="80000"/>
              </a:lnSpc>
              <a:buFont typeface="Wingdings" panose="05000000000000000000" pitchFamily="2" charset="2"/>
              <a:buNone/>
            </a:pPr>
            <a:r>
              <a:rPr lang="en-US" altLang="en-US" sz="2500" b="1"/>
              <a:t>  Solution</a:t>
            </a:r>
            <a:r>
              <a:rPr lang="en-US" altLang="en-US" sz="2500"/>
              <a:t>:</a:t>
            </a:r>
          </a:p>
          <a:p>
            <a:pPr marL="849313" lvl="1" indent="-457200">
              <a:lnSpc>
                <a:spcPct val="80000"/>
              </a:lnSpc>
              <a:buFont typeface="Arial" panose="020B0604020202020204" pitchFamily="34" charset="0"/>
              <a:buAutoNum type="arabicPeriod"/>
            </a:pPr>
            <a:r>
              <a:rPr lang="en-US" altLang="en-US" sz="2100"/>
              <a:t>Rewrite the statement to make the implied quantifiers and domains explicit:</a:t>
            </a:r>
          </a:p>
          <a:p>
            <a:pPr marL="1123950" lvl="2" indent="-457200">
              <a:lnSpc>
                <a:spcPct val="80000"/>
              </a:lnSpc>
              <a:buFont typeface="Wingdings" panose="05000000000000000000" pitchFamily="2" charset="2"/>
              <a:buNone/>
            </a:pPr>
            <a:r>
              <a:rPr lang="en-US" altLang="en-US" sz="1800"/>
              <a:t>“For every two integers, if these integers are both positive, then the sum of these integers is positive.”</a:t>
            </a:r>
          </a:p>
          <a:p>
            <a:pPr marL="849313" lvl="1" indent="-457200">
              <a:lnSpc>
                <a:spcPct val="80000"/>
              </a:lnSpc>
              <a:buFont typeface="Arial" panose="020B0604020202020204" pitchFamily="34" charset="0"/>
              <a:buAutoNum type="arabicPeriod"/>
            </a:pPr>
            <a:r>
              <a:rPr lang="en-US" altLang="en-US" sz="2100"/>
              <a:t>Introduce the variables </a:t>
            </a:r>
            <a:r>
              <a:rPr lang="en-US" altLang="en-US" sz="2100" i="1"/>
              <a:t>x</a:t>
            </a:r>
            <a:r>
              <a:rPr lang="en-US" altLang="en-US" sz="2100"/>
              <a:t> and </a:t>
            </a:r>
            <a:r>
              <a:rPr lang="en-US" altLang="en-US" sz="2100" i="1"/>
              <a:t>y</a:t>
            </a:r>
            <a:r>
              <a:rPr lang="en-US" altLang="en-US" sz="2100"/>
              <a:t>, and specify the domain, to obtain:</a:t>
            </a:r>
          </a:p>
          <a:p>
            <a:pPr marL="1123950" lvl="2" indent="-457200">
              <a:lnSpc>
                <a:spcPct val="80000"/>
              </a:lnSpc>
              <a:buFont typeface="Wingdings" panose="05000000000000000000" pitchFamily="2" charset="2"/>
              <a:buNone/>
            </a:pPr>
            <a:r>
              <a:rPr lang="en-US" altLang="en-US" sz="1800"/>
              <a:t>“For all positive integers </a:t>
            </a:r>
            <a:r>
              <a:rPr lang="en-US" altLang="en-US" sz="1800" i="1"/>
              <a:t>x</a:t>
            </a:r>
            <a:r>
              <a:rPr lang="en-US" altLang="en-US" sz="1800"/>
              <a:t> and </a:t>
            </a:r>
            <a:r>
              <a:rPr lang="en-US" altLang="en-US" sz="1800" i="1"/>
              <a:t>y</a:t>
            </a:r>
            <a:r>
              <a:rPr lang="en-US" altLang="en-US" sz="1800"/>
              <a:t>, </a:t>
            </a:r>
            <a:r>
              <a:rPr lang="en-US" altLang="en-US" sz="1800" i="1"/>
              <a:t>x</a:t>
            </a:r>
            <a:r>
              <a:rPr lang="en-US" altLang="en-US" sz="1800"/>
              <a:t> </a:t>
            </a:r>
            <a:r>
              <a:rPr lang="en-US" altLang="en-US" sz="1800" i="1"/>
              <a:t>+ y</a:t>
            </a:r>
            <a:r>
              <a:rPr lang="en-US" altLang="en-US" sz="1800"/>
              <a:t> is positive.”</a:t>
            </a:r>
          </a:p>
          <a:p>
            <a:pPr marL="849313" lvl="1" indent="-457200">
              <a:lnSpc>
                <a:spcPct val="80000"/>
              </a:lnSpc>
              <a:buFont typeface="Arial" panose="020B0604020202020204" pitchFamily="34" charset="0"/>
              <a:buAutoNum type="arabicPeriod"/>
            </a:pPr>
            <a:r>
              <a:rPr lang="en-US" altLang="en-US" sz="2100"/>
              <a:t>The result is:</a:t>
            </a:r>
          </a:p>
          <a:p>
            <a:pPr marL="1123950" lvl="2" indent="-457200">
              <a:lnSpc>
                <a:spcPct val="80000"/>
              </a:lnSpc>
              <a:buFont typeface="Wingdings" panose="05000000000000000000" pitchFamily="2" charset="2"/>
              <a:buNone/>
            </a:pPr>
            <a:r>
              <a:rPr lang="en-US" altLang="en-US" sz="18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800" i="1">
                <a:ea typeface="Cambria Math" panose="02040503050406030204" pitchFamily="18" charset="0"/>
                <a:cs typeface="Cambria Math" panose="02040503050406030204" pitchFamily="18" charset="0"/>
                <a:sym typeface="Symbol" panose="05050102010706020507" pitchFamily="18" charset="2"/>
              </a:rPr>
              <a:t>x</a:t>
            </a:r>
            <a:r>
              <a:rPr lang="en-US" altLang="en-US" sz="18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sz="18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y </a:t>
            </a:r>
            <a:r>
              <a:rPr lang="en-US" altLang="en-US" sz="18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800" i="1">
                <a:ea typeface="Cambria Math" panose="02040503050406030204" pitchFamily="18" charset="0"/>
                <a:cs typeface="Cambria Math" panose="02040503050406030204" pitchFamily="18" charset="0"/>
                <a:sym typeface="Symbol" panose="05050102010706020507" pitchFamily="18" charset="2"/>
              </a:rPr>
              <a:t>x</a:t>
            </a:r>
            <a:r>
              <a:rPr lang="en-US" altLang="en-US" sz="18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&gt; 0)∧ (</a:t>
            </a:r>
            <a:r>
              <a:rPr lang="en-US" altLang="en-US" sz="1800" i="1">
                <a:ea typeface="Cambria Math" panose="02040503050406030204" pitchFamily="18" charset="0"/>
                <a:cs typeface="Cambria Math" panose="02040503050406030204" pitchFamily="18" charset="0"/>
                <a:sym typeface="Symbol" panose="05050102010706020507" pitchFamily="18" charset="2"/>
              </a:rPr>
              <a:t>y </a:t>
            </a:r>
            <a:r>
              <a:rPr lang="en-US" altLang="en-US" sz="18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&gt; 0)</a:t>
            </a:r>
            <a:r>
              <a:rPr lang="en-US" altLang="en-US" sz="1800">
                <a:latin typeface="Cambria Math" panose="02040503050406030204" pitchFamily="18" charset="0"/>
                <a:ea typeface="Cambria Math" panose="02040503050406030204" pitchFamily="18" charset="0"/>
                <a:cs typeface="Cambria Math" panose="02040503050406030204" pitchFamily="18" charset="0"/>
              </a:rPr>
              <a:t>→ (</a:t>
            </a:r>
            <a:r>
              <a:rPr lang="en-US" altLang="en-US" sz="1800" i="1">
                <a:ea typeface="Cambria Math" panose="02040503050406030204" pitchFamily="18" charset="0"/>
                <a:cs typeface="Cambria Math" panose="02040503050406030204" pitchFamily="18" charset="0"/>
              </a:rPr>
              <a:t>x</a:t>
            </a:r>
            <a:r>
              <a:rPr lang="en-US" altLang="en-US" sz="1800">
                <a:latin typeface="Cambria Math" panose="02040503050406030204" pitchFamily="18" charset="0"/>
                <a:ea typeface="Cambria Math" panose="02040503050406030204" pitchFamily="18" charset="0"/>
                <a:cs typeface="Cambria Math" panose="02040503050406030204" pitchFamily="18" charset="0"/>
              </a:rPr>
              <a:t> + </a:t>
            </a:r>
            <a:r>
              <a:rPr lang="en-US" altLang="en-US" sz="1800" i="1">
                <a:ea typeface="Cambria Math" panose="02040503050406030204" pitchFamily="18" charset="0"/>
                <a:cs typeface="Cambria Math" panose="02040503050406030204" pitchFamily="18" charset="0"/>
              </a:rPr>
              <a:t>y </a:t>
            </a:r>
            <a:r>
              <a:rPr lang="en-US" altLang="en-US" sz="1800">
                <a:latin typeface="Cambria Math" panose="02040503050406030204" pitchFamily="18" charset="0"/>
                <a:ea typeface="Cambria Math" panose="02040503050406030204" pitchFamily="18" charset="0"/>
                <a:cs typeface="Cambria Math" panose="02040503050406030204" pitchFamily="18" charset="0"/>
              </a:rPr>
              <a:t>&gt; 0))</a:t>
            </a:r>
          </a:p>
          <a:p>
            <a:pPr marL="1123950" lvl="2" indent="-457200">
              <a:lnSpc>
                <a:spcPct val="80000"/>
              </a:lnSpc>
              <a:buFont typeface="Wingdings" panose="05000000000000000000" pitchFamily="2" charset="2"/>
              <a:buNone/>
            </a:pPr>
            <a:r>
              <a:rPr lang="en-US" altLang="en-US" sz="1800">
                <a:latin typeface="Cambria Math" panose="02040503050406030204" pitchFamily="18" charset="0"/>
                <a:ea typeface="Cambria Math" panose="02040503050406030204" pitchFamily="18" charset="0"/>
                <a:cs typeface="Cambria Math" panose="02040503050406030204" pitchFamily="18" charset="0"/>
              </a:rPr>
              <a:t> where the domain of both variables consists of all integers</a:t>
            </a:r>
            <a:endParaRPr lang="en-US" altLang="en-US" sz="1800"/>
          </a:p>
          <a:p>
            <a:pPr>
              <a:lnSpc>
                <a:spcPct val="80000"/>
              </a:lnSpc>
            </a:pPr>
            <a:endParaRPr lang="en-US" altLang="en-US" sz="25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pPr eaLnBrk="1" hangingPunct="1">
              <a:defRPr/>
            </a:pPr>
            <a:r>
              <a:rPr lang="en-US" altLang="en-US" sz="3200" dirty="0">
                <a:solidFill>
                  <a:schemeClr val="accent1">
                    <a:lumMod val="50000"/>
                  </a:schemeClr>
                </a:solidFill>
              </a:rPr>
              <a:t>Applications: </a:t>
            </a:r>
            <a:r>
              <a:rPr lang="en-US" altLang="en-US" sz="3200" dirty="0">
                <a:solidFill>
                  <a:srgbClr val="FF0000"/>
                </a:solidFill>
              </a:rPr>
              <a:t>Coloring a Map</a:t>
            </a:r>
          </a:p>
        </p:txBody>
      </p:sp>
      <p:sp>
        <p:nvSpPr>
          <p:cNvPr id="19459" name="Slide Number Placeholder 3"/>
          <p:cNvSpPr>
            <a:spLocks noGrp="1"/>
          </p:cNvSpPr>
          <p:nvPr>
            <p:ph type="sldNum" sz="quarter" idx="12"/>
          </p:nvPr>
        </p:nvSpPr>
        <p:spPr>
          <a:xfrm>
            <a:off x="457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l">
              <a:spcBef>
                <a:spcPct val="0"/>
              </a:spcBef>
              <a:buClrTx/>
              <a:buFontTx/>
              <a:buNone/>
            </a:pPr>
            <a:fld id="{F6740089-E27D-4258-BE81-21895435618E}" type="slidenum">
              <a:rPr lang="en-US" altLang="en-US" sz="1400" smtClean="0"/>
              <a:pPr algn="l">
                <a:spcBef>
                  <a:spcPct val="0"/>
                </a:spcBef>
                <a:buClrTx/>
                <a:buFontTx/>
                <a:buNone/>
              </a:pPr>
              <a:t>13</a:t>
            </a:fld>
            <a:endParaRPr lang="en-US" altLang="en-US" sz="1400"/>
          </a:p>
        </p:txBody>
      </p:sp>
      <p:pic>
        <p:nvPicPr>
          <p:cNvPr id="194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354263"/>
            <a:ext cx="4267200"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4826000"/>
            <a:ext cx="10668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168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2286000"/>
            <a:ext cx="3952875" cy="267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3" name="Text Box 7"/>
          <p:cNvSpPr txBox="1">
            <a:spLocks noChangeArrowheads="1"/>
          </p:cNvSpPr>
          <p:nvPr/>
        </p:nvSpPr>
        <p:spPr bwMode="auto">
          <a:xfrm>
            <a:off x="304800" y="5484813"/>
            <a:ext cx="520223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eaLnBrk="1" hangingPunct="1">
              <a:spcBef>
                <a:spcPct val="0"/>
              </a:spcBef>
              <a:buClrTx/>
              <a:buFontTx/>
              <a:buNone/>
            </a:pPr>
            <a:r>
              <a:rPr lang="en-US" altLang="en-US" sz="2400"/>
              <a:t>How to color this map so that no two </a:t>
            </a:r>
          </a:p>
          <a:p>
            <a:pPr eaLnBrk="1" hangingPunct="1">
              <a:spcBef>
                <a:spcPct val="0"/>
              </a:spcBef>
              <a:buClrTx/>
              <a:buFontTx/>
              <a:buNone/>
            </a:pPr>
            <a:r>
              <a:rPr lang="en-US" altLang="en-US" sz="2400"/>
              <a:t>adjacent regions have the same color?</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16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Translating English into Logical Expressions Example</a:t>
            </a:r>
          </a:p>
        </p:txBody>
      </p:sp>
      <p:sp>
        <p:nvSpPr>
          <p:cNvPr id="152579" name="Content Placeholder 2"/>
          <p:cNvSpPr>
            <a:spLocks noGrp="1"/>
          </p:cNvSpPr>
          <p:nvPr>
            <p:ph idx="1"/>
          </p:nvPr>
        </p:nvSpPr>
        <p:spPr/>
        <p:txBody>
          <a:bodyPr/>
          <a:lstStyle/>
          <a:p>
            <a:pPr>
              <a:buFont typeface="Wingdings" panose="05000000000000000000" pitchFamily="2" charset="2"/>
              <a:buNone/>
            </a:pPr>
            <a:r>
              <a:rPr lang="en-US" altLang="en-US" b="1"/>
              <a:t>Example</a:t>
            </a:r>
            <a:r>
              <a:rPr lang="en-US" altLang="en-US"/>
              <a:t>: Use quantifiers to express the statement “There is a woman who has taken a flight on every airline in the world.”</a:t>
            </a:r>
          </a:p>
          <a:p>
            <a:pPr>
              <a:buFont typeface="Wingdings" panose="05000000000000000000" pitchFamily="2" charset="2"/>
              <a:buNone/>
            </a:pPr>
            <a:r>
              <a:rPr lang="en-US" altLang="en-US" b="1"/>
              <a:t>Solution</a:t>
            </a:r>
            <a:r>
              <a:rPr lang="en-US" altLang="en-US"/>
              <a:t>:</a:t>
            </a:r>
          </a:p>
          <a:p>
            <a:pPr marL="849313" lvl="1" indent="-457200">
              <a:buFont typeface="Arial" panose="020B0604020202020204" pitchFamily="34" charset="0"/>
              <a:buAutoNum type="arabicPeriod"/>
            </a:pPr>
            <a:r>
              <a:rPr lang="en-US" altLang="en-US"/>
              <a:t>Let </a:t>
            </a:r>
            <a:r>
              <a:rPr lang="en-US" altLang="en-US" i="1">
                <a:latin typeface="Cambria Math" panose="02040503050406030204" pitchFamily="18" charset="0"/>
                <a:ea typeface="Cambria Math" panose="02040503050406030204" pitchFamily="18" charset="0"/>
                <a:cs typeface="Cambria Math" panose="02040503050406030204" pitchFamily="18" charset="0"/>
              </a:rPr>
              <a:t>P(</a:t>
            </a:r>
            <a:r>
              <a:rPr lang="en-US" altLang="en-US" i="1">
                <a:ea typeface="Cambria Math" panose="02040503050406030204" pitchFamily="18" charset="0"/>
                <a:cs typeface="Cambria Math" panose="02040503050406030204" pitchFamily="18" charset="0"/>
              </a:rPr>
              <a:t>w,f</a:t>
            </a:r>
            <a:r>
              <a:rPr lang="en-US" altLang="en-US" i="1">
                <a:latin typeface="Cambria Math" panose="02040503050406030204" pitchFamily="18" charset="0"/>
                <a:ea typeface="Cambria Math" panose="02040503050406030204" pitchFamily="18" charset="0"/>
                <a:cs typeface="Cambria Math" panose="02040503050406030204" pitchFamily="18" charset="0"/>
              </a:rPr>
              <a:t>)</a:t>
            </a:r>
            <a:r>
              <a:rPr lang="en-US" altLang="en-US"/>
              <a:t> be “</a:t>
            </a:r>
            <a:r>
              <a:rPr lang="en-US" altLang="en-US" i="1">
                <a:ea typeface="Cambria Math" panose="02040503050406030204" pitchFamily="18" charset="0"/>
                <a:cs typeface="Cambria Math" panose="02040503050406030204" pitchFamily="18" charset="0"/>
              </a:rPr>
              <a:t>w</a:t>
            </a:r>
            <a:r>
              <a:rPr lang="en-US" altLang="en-US"/>
              <a:t> has taken </a:t>
            </a:r>
            <a:r>
              <a:rPr lang="en-US" altLang="en-US" i="1">
                <a:latin typeface="Cambria Math" panose="02040503050406030204" pitchFamily="18" charset="0"/>
                <a:ea typeface="Cambria Math" panose="02040503050406030204" pitchFamily="18" charset="0"/>
                <a:cs typeface="Cambria Math" panose="02040503050406030204" pitchFamily="18" charset="0"/>
              </a:rPr>
              <a:t>f  </a:t>
            </a:r>
            <a:r>
              <a:rPr lang="en-US" altLang="en-US"/>
              <a:t>” and </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ea typeface="Cambria Math" panose="02040503050406030204" pitchFamily="18" charset="0"/>
                <a:cs typeface="Cambria Math" panose="02040503050406030204" pitchFamily="18" charset="0"/>
              </a:rPr>
              <a:t>f,a</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 </a:t>
            </a:r>
            <a:r>
              <a:rPr lang="en-US" altLang="en-US"/>
              <a:t>be “</a:t>
            </a:r>
            <a:r>
              <a:rPr lang="en-US" altLang="en-US" i="1">
                <a:ea typeface="Cambria Math" panose="02040503050406030204" pitchFamily="18" charset="0"/>
                <a:cs typeface="Cambria Math" panose="02040503050406030204" pitchFamily="18" charset="0"/>
              </a:rPr>
              <a:t>f</a:t>
            </a:r>
            <a:r>
              <a:rPr lang="en-US" altLang="en-US"/>
              <a:t>  is a flight on </a:t>
            </a:r>
            <a:r>
              <a:rPr lang="en-US" altLang="en-US" i="1">
                <a:ea typeface="Cambria Math" panose="02040503050406030204" pitchFamily="18" charset="0"/>
                <a:cs typeface="Cambria Math" panose="02040503050406030204" pitchFamily="18" charset="0"/>
              </a:rPr>
              <a:t>a</a:t>
            </a:r>
            <a:r>
              <a:rPr lang="en-US" altLang="en-US" i="1">
                <a:latin typeface="Cambria Math" panose="02040503050406030204" pitchFamily="18" charset="0"/>
                <a:ea typeface="Cambria Math" panose="02040503050406030204" pitchFamily="18" charset="0"/>
                <a:cs typeface="Cambria Math" panose="02040503050406030204" pitchFamily="18" charset="0"/>
              </a:rPr>
              <a:t> .</a:t>
            </a:r>
            <a:r>
              <a:rPr lang="en-US" altLang="en-US"/>
              <a:t>” </a:t>
            </a:r>
          </a:p>
          <a:p>
            <a:pPr marL="849313" lvl="1" indent="-457200">
              <a:buFont typeface="Arial" panose="020B0604020202020204" pitchFamily="34" charset="0"/>
              <a:buAutoNum type="arabicPeriod"/>
            </a:pPr>
            <a:r>
              <a:rPr lang="en-US" altLang="en-US"/>
              <a:t>The domain of </a:t>
            </a:r>
            <a:r>
              <a:rPr lang="en-US" altLang="en-US" i="1"/>
              <a:t>w</a:t>
            </a:r>
            <a:r>
              <a:rPr lang="en-US" altLang="en-US"/>
              <a:t> is all women, the domain of </a:t>
            </a:r>
            <a:r>
              <a:rPr lang="en-US" altLang="en-US" i="1"/>
              <a:t>f</a:t>
            </a:r>
            <a:r>
              <a:rPr lang="en-US" altLang="en-US"/>
              <a:t> is all flights, and the domain of </a:t>
            </a:r>
            <a:r>
              <a:rPr lang="en-US" altLang="en-US" i="1"/>
              <a:t>a</a:t>
            </a:r>
            <a:r>
              <a:rPr lang="en-US" altLang="en-US"/>
              <a:t> is all airlines.</a:t>
            </a:r>
          </a:p>
          <a:p>
            <a:pPr marL="849313" lvl="1" indent="-457200">
              <a:buFont typeface="Arial" panose="020B0604020202020204" pitchFamily="34" charset="0"/>
              <a:buAutoNum type="arabicPeriod"/>
            </a:pPr>
            <a:r>
              <a:rPr lang="en-US" altLang="en-US"/>
              <a:t>Then the statement can be expressed as:</a:t>
            </a:r>
          </a:p>
          <a:p>
            <a:pPr marL="849313" lvl="1" indent="-457200">
              <a:buFont typeface="Wingdings" panose="05000000000000000000" pitchFamily="2" charset="2"/>
              <a:buNone/>
            </a:pPr>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i="1">
                <a:ea typeface="Cambria Math" panose="02040503050406030204" pitchFamily="18" charset="0"/>
                <a:cs typeface="Cambria Math" panose="02040503050406030204" pitchFamily="18" charset="0"/>
                <a:sym typeface="Symbol" panose="05050102010706020507" pitchFamily="18" charset="2"/>
              </a:rPr>
              <a:t>w</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i="1">
                <a:ea typeface="Cambria Math" panose="02040503050406030204" pitchFamily="18" charset="0"/>
                <a:cs typeface="Cambria Math" panose="02040503050406030204" pitchFamily="18" charset="0"/>
                <a:sym typeface="Symbol" panose="05050102010706020507" pitchFamily="18" charset="2"/>
              </a:rPr>
              <a:t>a</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P</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i="1">
                <a:ea typeface="Cambria Math" panose="02040503050406030204" pitchFamily="18" charset="0"/>
                <a:cs typeface="Cambria Math" panose="02040503050406030204" pitchFamily="18" charset="0"/>
                <a:sym typeface="Symbol" panose="05050102010706020507" pitchFamily="18" charset="2"/>
              </a:rPr>
              <a:t>w,f </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Q</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i="1">
                <a:ea typeface="Cambria Math" panose="02040503050406030204" pitchFamily="18" charset="0"/>
                <a:cs typeface="Cambria Math" panose="02040503050406030204" pitchFamily="18" charset="0"/>
                <a:sym typeface="Symbol" panose="05050102010706020507" pitchFamily="18" charset="2"/>
              </a:rPr>
              <a:t>f,a</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endParaRPr lang="en-US" altLang="en-US">
              <a:latin typeface="Cambria Math" panose="02040503050406030204" pitchFamily="18" charset="0"/>
              <a:ea typeface="Cambria Math" panose="02040503050406030204" pitchFamily="18" charset="0"/>
              <a:cs typeface="Cambria Math" panose="02040503050406030204" pitchFamily="18" charset="0"/>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p:cNvSpPr>
            <a:spLocks noGrp="1"/>
          </p:cNvSpPr>
          <p:nvPr>
            <p:ph type="title"/>
          </p:nvPr>
        </p:nvSpPr>
        <p:spPr/>
        <p:txBody>
          <a:bodyPr/>
          <a:lstStyle/>
          <a:p>
            <a:r>
              <a:rPr lang="en-US" altLang="en-US"/>
              <a:t>Calculus in Logic (</a:t>
            </a:r>
            <a:r>
              <a:rPr lang="en-US" altLang="en-US" i="1"/>
              <a:t>optional</a:t>
            </a:r>
            <a:r>
              <a:rPr lang="en-US" altLang="en-US"/>
              <a:t>)</a:t>
            </a:r>
          </a:p>
        </p:txBody>
      </p:sp>
      <p:sp>
        <p:nvSpPr>
          <p:cNvPr id="153603" name="Content Placeholder 2"/>
          <p:cNvSpPr>
            <a:spLocks noGrp="1"/>
          </p:cNvSpPr>
          <p:nvPr>
            <p:ph idx="1"/>
          </p:nvPr>
        </p:nvSpPr>
        <p:spPr/>
        <p:txBody>
          <a:bodyPr/>
          <a:lstStyle/>
          <a:p>
            <a:pPr>
              <a:lnSpc>
                <a:spcPct val="80000"/>
              </a:lnSpc>
              <a:buFont typeface="Wingdings" panose="05000000000000000000" pitchFamily="2" charset="2"/>
              <a:buNone/>
            </a:pPr>
            <a:r>
              <a:rPr lang="en-US" altLang="en-US" sz="2200" b="1"/>
              <a:t>Example</a:t>
            </a:r>
            <a:r>
              <a:rPr lang="en-US" altLang="en-US" sz="2200"/>
              <a:t>: Use quantifiers to express the definition of the limit of </a:t>
            </a:r>
            <a:r>
              <a:rPr lang="en-US" altLang="en-US" sz="2200" i="1"/>
              <a:t>a</a:t>
            </a:r>
            <a:r>
              <a:rPr lang="en-US" altLang="en-US" sz="2200"/>
              <a:t> real-valued function </a:t>
            </a:r>
            <a:r>
              <a:rPr lang="en-US" altLang="en-US" sz="2200" i="1"/>
              <a:t>f(x)</a:t>
            </a:r>
            <a:r>
              <a:rPr lang="en-US" altLang="en-US" sz="2200"/>
              <a:t> of a real variable </a:t>
            </a:r>
            <a:r>
              <a:rPr lang="en-US" altLang="en-US" sz="2200" i="1"/>
              <a:t>x</a:t>
            </a:r>
            <a:r>
              <a:rPr lang="en-US" altLang="en-US" sz="2200"/>
              <a:t> at a point </a:t>
            </a:r>
            <a:r>
              <a:rPr lang="en-US" altLang="en-US" sz="2200" i="1"/>
              <a:t>a</a:t>
            </a:r>
            <a:r>
              <a:rPr lang="en-US" altLang="en-US" sz="2200"/>
              <a:t> in its domain.</a:t>
            </a:r>
          </a:p>
          <a:p>
            <a:pPr>
              <a:lnSpc>
                <a:spcPct val="80000"/>
              </a:lnSpc>
              <a:buFont typeface="Wingdings" panose="05000000000000000000" pitchFamily="2" charset="2"/>
              <a:buNone/>
            </a:pPr>
            <a:r>
              <a:rPr lang="en-US" altLang="en-US" sz="2200" b="1"/>
              <a:t>Solution</a:t>
            </a:r>
            <a:r>
              <a:rPr lang="en-US" altLang="en-US" sz="2200"/>
              <a:t>: Recall the definition of the statement</a:t>
            </a:r>
          </a:p>
          <a:p>
            <a:pPr>
              <a:lnSpc>
                <a:spcPct val="80000"/>
              </a:lnSpc>
            </a:pPr>
            <a:endParaRPr lang="en-US" altLang="en-US" sz="2200"/>
          </a:p>
          <a:p>
            <a:pPr>
              <a:lnSpc>
                <a:spcPct val="80000"/>
              </a:lnSpc>
              <a:buFont typeface="Wingdings" panose="05000000000000000000" pitchFamily="2" charset="2"/>
              <a:buNone/>
            </a:pPr>
            <a:r>
              <a:rPr lang="en-US" altLang="en-US" sz="2200"/>
              <a:t>    is “For every real number </a:t>
            </a:r>
            <a:r>
              <a:rPr lang="el-GR" altLang="en-US" sz="2200">
                <a:latin typeface="Cambria Math" panose="02040503050406030204" pitchFamily="18" charset="0"/>
                <a:ea typeface="Cambria Math" panose="02040503050406030204" pitchFamily="18" charset="0"/>
                <a:cs typeface="Cambria Math" panose="02040503050406030204" pitchFamily="18" charset="0"/>
              </a:rPr>
              <a:t>ε</a:t>
            </a:r>
            <a:r>
              <a:rPr lang="en-US" altLang="en-US" sz="2200">
                <a:latin typeface="Cambria Math" panose="02040503050406030204" pitchFamily="18" charset="0"/>
                <a:ea typeface="Cambria Math" panose="02040503050406030204" pitchFamily="18" charset="0"/>
                <a:cs typeface="Cambria Math" panose="02040503050406030204" pitchFamily="18" charset="0"/>
              </a:rPr>
              <a:t> &gt; 0, there exists a real number   </a:t>
            </a:r>
            <a:r>
              <a:rPr lang="el-GR" altLang="en-US" sz="2200">
                <a:latin typeface="Cambria Math" panose="02040503050406030204" pitchFamily="18" charset="0"/>
                <a:ea typeface="Cambria Math" panose="02040503050406030204" pitchFamily="18" charset="0"/>
                <a:cs typeface="Cambria Math" panose="02040503050406030204" pitchFamily="18" charset="0"/>
              </a:rPr>
              <a:t>δ</a:t>
            </a:r>
            <a:r>
              <a:rPr lang="en-US" altLang="en-US" sz="2200">
                <a:latin typeface="Cambria Math" panose="02040503050406030204" pitchFamily="18" charset="0"/>
                <a:ea typeface="Cambria Math" panose="02040503050406030204" pitchFamily="18" charset="0"/>
                <a:cs typeface="Cambria Math" panose="02040503050406030204" pitchFamily="18" charset="0"/>
              </a:rPr>
              <a:t> &gt; 0 such that |f(x) – L| &lt; </a:t>
            </a:r>
            <a:r>
              <a:rPr lang="el-GR" altLang="en-US" sz="2200">
                <a:latin typeface="Cambria Math" panose="02040503050406030204" pitchFamily="18" charset="0"/>
                <a:ea typeface="Cambria Math" panose="02040503050406030204" pitchFamily="18" charset="0"/>
                <a:cs typeface="Cambria Math" panose="02040503050406030204" pitchFamily="18" charset="0"/>
              </a:rPr>
              <a:t>ε</a:t>
            </a:r>
            <a:r>
              <a:rPr lang="en-US" altLang="en-US" sz="2200">
                <a:latin typeface="Cambria Math" panose="02040503050406030204" pitchFamily="18" charset="0"/>
                <a:ea typeface="Cambria Math" panose="02040503050406030204" pitchFamily="18" charset="0"/>
                <a:cs typeface="Cambria Math" panose="02040503050406030204" pitchFamily="18" charset="0"/>
              </a:rPr>
              <a:t> whenever   0 &lt; |x –a| &lt; </a:t>
            </a:r>
            <a:r>
              <a:rPr lang="el-GR" altLang="en-US" sz="2200">
                <a:latin typeface="Cambria Math" panose="02040503050406030204" pitchFamily="18" charset="0"/>
                <a:ea typeface="Cambria Math" panose="02040503050406030204" pitchFamily="18" charset="0"/>
                <a:cs typeface="Cambria Math" panose="02040503050406030204" pitchFamily="18" charset="0"/>
              </a:rPr>
              <a:t>δ</a:t>
            </a:r>
            <a:r>
              <a:rPr lang="en-US" altLang="en-US" sz="2200">
                <a:latin typeface="Cambria Math" panose="02040503050406030204" pitchFamily="18" charset="0"/>
                <a:ea typeface="Cambria Math" panose="02040503050406030204" pitchFamily="18" charset="0"/>
                <a:cs typeface="Cambria Math" panose="02040503050406030204" pitchFamily="18" charset="0"/>
              </a:rPr>
              <a:t>.”</a:t>
            </a:r>
          </a:p>
          <a:p>
            <a:pPr>
              <a:lnSpc>
                <a:spcPct val="80000"/>
              </a:lnSpc>
              <a:buFont typeface="Wingdings" panose="05000000000000000000" pitchFamily="2" charset="2"/>
              <a:buNone/>
            </a:pPr>
            <a:r>
              <a:rPr lang="en-US" altLang="en-US" sz="2200">
                <a:latin typeface="Cambria Math" panose="02040503050406030204" pitchFamily="18" charset="0"/>
                <a:ea typeface="Cambria Math" panose="02040503050406030204" pitchFamily="18" charset="0"/>
                <a:cs typeface="Cambria Math" panose="02040503050406030204" pitchFamily="18" charset="0"/>
              </a:rPr>
              <a:t>     Using quantifiers:</a:t>
            </a:r>
          </a:p>
          <a:p>
            <a:pPr>
              <a:lnSpc>
                <a:spcPct val="80000"/>
              </a:lnSpc>
            </a:pPr>
            <a:endParaRPr lang="en-US" altLang="en-US" sz="2200">
              <a:latin typeface="Cambria Math" panose="02040503050406030204" pitchFamily="18" charset="0"/>
              <a:ea typeface="Cambria Math" panose="02040503050406030204" pitchFamily="18" charset="0"/>
              <a:cs typeface="Cambria Math" panose="02040503050406030204" pitchFamily="18" charset="0"/>
            </a:endParaRPr>
          </a:p>
          <a:p>
            <a:pPr>
              <a:lnSpc>
                <a:spcPct val="80000"/>
              </a:lnSpc>
            </a:pPr>
            <a:endParaRPr lang="en-US" altLang="en-US" sz="2200">
              <a:latin typeface="Cambria Math" panose="02040503050406030204" pitchFamily="18" charset="0"/>
              <a:ea typeface="Cambria Math" panose="02040503050406030204" pitchFamily="18" charset="0"/>
              <a:cs typeface="Cambria Math" panose="02040503050406030204" pitchFamily="18" charset="0"/>
            </a:endParaRPr>
          </a:p>
          <a:p>
            <a:pPr>
              <a:lnSpc>
                <a:spcPct val="80000"/>
              </a:lnSpc>
              <a:buFont typeface="Wingdings" panose="05000000000000000000" pitchFamily="2" charset="2"/>
              <a:buNone/>
            </a:pPr>
            <a:r>
              <a:rPr lang="en-US" altLang="en-US" sz="2200">
                <a:latin typeface="Cambria Math" panose="02040503050406030204" pitchFamily="18" charset="0"/>
                <a:ea typeface="Cambria Math" panose="02040503050406030204" pitchFamily="18" charset="0"/>
                <a:cs typeface="Cambria Math" panose="02040503050406030204" pitchFamily="18" charset="0"/>
              </a:rPr>
              <a:t>     Where the domain for the variables </a:t>
            </a:r>
            <a:r>
              <a:rPr lang="el-GR" altLang="en-US" sz="2200">
                <a:latin typeface="Cambria Math" panose="02040503050406030204" pitchFamily="18" charset="0"/>
                <a:ea typeface="Cambria Math" panose="02040503050406030204" pitchFamily="18" charset="0"/>
                <a:cs typeface="Cambria Math" panose="02040503050406030204" pitchFamily="18" charset="0"/>
              </a:rPr>
              <a:t>ε </a:t>
            </a:r>
            <a:r>
              <a:rPr lang="en-US" altLang="en-US" sz="2200">
                <a:latin typeface="Cambria Math" panose="02040503050406030204" pitchFamily="18" charset="0"/>
                <a:ea typeface="Cambria Math" panose="02040503050406030204" pitchFamily="18" charset="0"/>
                <a:cs typeface="Cambria Math" panose="02040503050406030204" pitchFamily="18" charset="0"/>
              </a:rPr>
              <a:t>and </a:t>
            </a:r>
            <a:r>
              <a:rPr lang="el-GR" altLang="en-US" sz="2200">
                <a:latin typeface="Cambria Math" panose="02040503050406030204" pitchFamily="18" charset="0"/>
                <a:ea typeface="Cambria Math" panose="02040503050406030204" pitchFamily="18" charset="0"/>
                <a:cs typeface="Cambria Math" panose="02040503050406030204" pitchFamily="18" charset="0"/>
              </a:rPr>
              <a:t>δ</a:t>
            </a:r>
            <a:r>
              <a:rPr lang="en-US" altLang="en-US" sz="2200">
                <a:latin typeface="Cambria Math" panose="02040503050406030204" pitchFamily="18" charset="0"/>
                <a:ea typeface="Cambria Math" panose="02040503050406030204" pitchFamily="18" charset="0"/>
                <a:cs typeface="Cambria Math" panose="02040503050406030204" pitchFamily="18" charset="0"/>
              </a:rPr>
              <a:t> consists of all positive real numbers and the domain for </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x</a:t>
            </a:r>
            <a:r>
              <a:rPr lang="en-US" altLang="en-US" sz="2200">
                <a:latin typeface="Cambria Math" panose="02040503050406030204" pitchFamily="18" charset="0"/>
                <a:ea typeface="Cambria Math" panose="02040503050406030204" pitchFamily="18" charset="0"/>
                <a:cs typeface="Cambria Math" panose="02040503050406030204" pitchFamily="18" charset="0"/>
              </a:rPr>
              <a:t> consists of all real numbers. </a:t>
            </a:r>
            <a:endParaRPr lang="en-US" altLang="en-US" sz="2200"/>
          </a:p>
        </p:txBody>
      </p:sp>
      <p:pic>
        <p:nvPicPr>
          <p:cNvPr id="153604" name="Picture 5" descr="addin_tmp.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2514600" y="2819400"/>
            <a:ext cx="23098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05" name="Picture 7" descr="addin_tmp.png"/>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1447800" y="4267200"/>
            <a:ext cx="5970588"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a:t>Questions on Translation from English</a:t>
            </a:r>
          </a:p>
        </p:txBody>
      </p:sp>
      <p:sp>
        <p:nvSpPr>
          <p:cNvPr id="3" name="Content Placeholder 2"/>
          <p:cNvSpPr>
            <a:spLocks noGrp="1"/>
          </p:cNvSpPr>
          <p:nvPr>
            <p:ph idx="1"/>
          </p:nvPr>
        </p:nvSpPr>
        <p:spPr/>
        <p:txBody>
          <a:bodyPr/>
          <a:lstStyle/>
          <a:p>
            <a:pPr>
              <a:lnSpc>
                <a:spcPct val="80000"/>
              </a:lnSpc>
              <a:buFont typeface="Wingdings" panose="05000000000000000000" pitchFamily="2" charset="2"/>
              <a:buNone/>
            </a:pPr>
            <a:r>
              <a:rPr lang="en-US" altLang="en-US" sz="2200"/>
              <a:t>  Choose the obvious predicates and express in predicate logic.</a:t>
            </a:r>
          </a:p>
          <a:p>
            <a:pPr>
              <a:lnSpc>
                <a:spcPct val="80000"/>
              </a:lnSpc>
              <a:buFont typeface="Wingdings" panose="05000000000000000000" pitchFamily="2" charset="2"/>
              <a:buNone/>
            </a:pPr>
            <a:r>
              <a:rPr lang="en-US" altLang="en-US" sz="2200" b="1"/>
              <a:t>Example </a:t>
            </a:r>
            <a:r>
              <a:rPr lang="en-US" altLang="en-US" sz="2200" b="1">
                <a:latin typeface="Cambria Math" panose="02040503050406030204" pitchFamily="18" charset="0"/>
                <a:ea typeface="Cambria Math" panose="02040503050406030204" pitchFamily="18" charset="0"/>
                <a:cs typeface="Cambria Math" panose="02040503050406030204" pitchFamily="18" charset="0"/>
              </a:rPr>
              <a:t>1</a:t>
            </a:r>
            <a:r>
              <a:rPr lang="en-US" altLang="en-US" sz="2200"/>
              <a:t>: “Brothers are siblings.”</a:t>
            </a:r>
          </a:p>
          <a:p>
            <a:pPr>
              <a:lnSpc>
                <a:spcPct val="80000"/>
              </a:lnSpc>
              <a:buFont typeface="Wingdings" panose="05000000000000000000" pitchFamily="2" charset="2"/>
              <a:buNone/>
            </a:pPr>
            <a:r>
              <a:rPr lang="en-US" altLang="en-US" sz="2200">
                <a:sym typeface="Symbol" panose="05050102010706020507" pitchFamily="18" charset="2"/>
              </a:rPr>
              <a:t>            </a:t>
            </a:r>
            <a:r>
              <a:rPr lang="en-US" altLang="en-US" sz="2200" b="1">
                <a:sym typeface="Symbol" panose="05050102010706020507" pitchFamily="18" charset="2"/>
              </a:rPr>
              <a:t>Solution</a:t>
            </a:r>
            <a:r>
              <a:rPr lang="en-US" altLang="en-US" sz="2200">
                <a:sym typeface="Symbol" panose="05050102010706020507" pitchFamily="18" charset="2"/>
              </a:rPr>
              <a:t>: </a:t>
            </a:r>
            <a:r>
              <a:rPr lang="en-US" altLang="en-US" sz="2200" i="1">
                <a:sym typeface="Symbol" panose="05050102010706020507" pitchFamily="18" charset="2"/>
              </a:rPr>
              <a:t>x</a:t>
            </a:r>
            <a:r>
              <a:rPr lang="en-US" altLang="en-US" sz="2200">
                <a:sym typeface="Symbol" panose="05050102010706020507" pitchFamily="18" charset="2"/>
              </a:rPr>
              <a:t> </a:t>
            </a:r>
            <a:r>
              <a:rPr lang="en-US" altLang="en-US" sz="2200" i="1">
                <a:sym typeface="Symbol" panose="05050102010706020507" pitchFamily="18" charset="2"/>
              </a:rPr>
              <a:t>y</a:t>
            </a:r>
            <a:r>
              <a:rPr lang="en-US" altLang="en-US" sz="2200">
                <a:sym typeface="Symbol" panose="05050102010706020507" pitchFamily="18" charset="2"/>
              </a:rPr>
              <a:t> (</a:t>
            </a:r>
            <a:r>
              <a:rPr lang="en-US" altLang="en-US" sz="2200" i="1">
                <a:sym typeface="Symbol" panose="05050102010706020507" pitchFamily="18" charset="2"/>
              </a:rPr>
              <a:t>B</a:t>
            </a:r>
            <a:r>
              <a:rPr lang="en-US" altLang="en-US" sz="2200">
                <a:sym typeface="Symbol" panose="05050102010706020507" pitchFamily="18" charset="2"/>
              </a:rPr>
              <a:t>(x,y) </a:t>
            </a:r>
            <a:r>
              <a:rPr lang="en-US" altLang="en-US" sz="22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22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S</a:t>
            </a:r>
            <a:r>
              <a:rPr lang="en-US" altLang="en-US" sz="22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(x,y))</a:t>
            </a:r>
            <a:endParaRPr lang="en-US" altLang="en-US" sz="2200"/>
          </a:p>
          <a:p>
            <a:pPr>
              <a:lnSpc>
                <a:spcPct val="80000"/>
              </a:lnSpc>
              <a:buFont typeface="Wingdings" panose="05000000000000000000" pitchFamily="2" charset="2"/>
              <a:buNone/>
            </a:pPr>
            <a:r>
              <a:rPr lang="en-US" altLang="en-US" sz="2200" b="1"/>
              <a:t>Example </a:t>
            </a:r>
            <a:r>
              <a:rPr lang="en-US" altLang="en-US" sz="2200" b="1">
                <a:latin typeface="Cambria Math" panose="02040503050406030204" pitchFamily="18" charset="0"/>
                <a:ea typeface="Cambria Math" panose="02040503050406030204" pitchFamily="18" charset="0"/>
                <a:cs typeface="Cambria Math" panose="02040503050406030204" pitchFamily="18" charset="0"/>
              </a:rPr>
              <a:t>2</a:t>
            </a:r>
            <a:r>
              <a:rPr lang="en-US" altLang="en-US" sz="2200"/>
              <a:t>: “Siblinghood is symmetric.”</a:t>
            </a:r>
          </a:p>
          <a:p>
            <a:pPr>
              <a:lnSpc>
                <a:spcPct val="80000"/>
              </a:lnSpc>
              <a:buFont typeface="Wingdings" panose="05000000000000000000" pitchFamily="2" charset="2"/>
              <a:buNone/>
            </a:pPr>
            <a:r>
              <a:rPr lang="en-US" altLang="en-US" sz="2200">
                <a:sym typeface="Symbol" panose="05050102010706020507" pitchFamily="18" charset="2"/>
              </a:rPr>
              <a:t>            </a:t>
            </a:r>
            <a:r>
              <a:rPr lang="en-US" altLang="en-US" sz="2200" b="1">
                <a:sym typeface="Symbol" panose="05050102010706020507" pitchFamily="18" charset="2"/>
              </a:rPr>
              <a:t>Solution</a:t>
            </a:r>
            <a:r>
              <a:rPr lang="en-US" altLang="en-US" sz="2200">
                <a:sym typeface="Symbol" panose="05050102010706020507" pitchFamily="18" charset="2"/>
              </a:rPr>
              <a:t>: </a:t>
            </a:r>
            <a:r>
              <a:rPr lang="en-US" altLang="en-US" sz="2200" i="1">
                <a:sym typeface="Symbol" panose="05050102010706020507" pitchFamily="18" charset="2"/>
              </a:rPr>
              <a:t>x</a:t>
            </a:r>
            <a:r>
              <a:rPr lang="en-US" altLang="en-US" sz="2200">
                <a:sym typeface="Symbol" panose="05050102010706020507" pitchFamily="18" charset="2"/>
              </a:rPr>
              <a:t> </a:t>
            </a:r>
            <a:r>
              <a:rPr lang="en-US" altLang="en-US" sz="2200" i="1">
                <a:sym typeface="Symbol" panose="05050102010706020507" pitchFamily="18" charset="2"/>
              </a:rPr>
              <a:t>y</a:t>
            </a:r>
            <a:r>
              <a:rPr lang="en-US" altLang="en-US" sz="2200">
                <a:sym typeface="Symbol" panose="05050102010706020507" pitchFamily="18" charset="2"/>
              </a:rPr>
              <a:t> (</a:t>
            </a:r>
            <a:r>
              <a:rPr lang="en-US" altLang="en-US" sz="2200" i="1">
                <a:sym typeface="Symbol" panose="05050102010706020507" pitchFamily="18" charset="2"/>
              </a:rPr>
              <a:t>S</a:t>
            </a:r>
            <a:r>
              <a:rPr lang="en-US" altLang="en-US" sz="2200">
                <a:sym typeface="Symbol" panose="05050102010706020507" pitchFamily="18" charset="2"/>
              </a:rPr>
              <a:t>(</a:t>
            </a:r>
            <a:r>
              <a:rPr lang="en-US" altLang="en-US" sz="2200" i="1">
                <a:sym typeface="Symbol" panose="05050102010706020507" pitchFamily="18" charset="2"/>
              </a:rPr>
              <a:t>x,y</a:t>
            </a:r>
            <a:r>
              <a:rPr lang="en-US" altLang="en-US" sz="2200">
                <a:sym typeface="Symbol" panose="05050102010706020507" pitchFamily="18" charset="2"/>
              </a:rPr>
              <a:t>) </a:t>
            </a:r>
            <a:r>
              <a:rPr lang="en-US" altLang="en-US" sz="22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22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S</a:t>
            </a:r>
            <a:r>
              <a:rPr lang="en-US" altLang="en-US" sz="22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22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y,x</a:t>
            </a:r>
            <a:r>
              <a:rPr lang="en-US" altLang="en-US" sz="22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endParaRPr lang="en-US" altLang="en-US" sz="2200"/>
          </a:p>
          <a:p>
            <a:pPr>
              <a:lnSpc>
                <a:spcPct val="80000"/>
              </a:lnSpc>
              <a:buFont typeface="Wingdings" panose="05000000000000000000" pitchFamily="2" charset="2"/>
              <a:buNone/>
            </a:pPr>
            <a:r>
              <a:rPr lang="en-US" altLang="en-US" sz="2200" b="1"/>
              <a:t>Example </a:t>
            </a:r>
            <a:r>
              <a:rPr lang="en-US" altLang="en-US" sz="2200" b="1">
                <a:latin typeface="Cambria Math" panose="02040503050406030204" pitchFamily="18" charset="0"/>
                <a:ea typeface="Cambria Math" panose="02040503050406030204" pitchFamily="18" charset="0"/>
                <a:cs typeface="Cambria Math" panose="02040503050406030204" pitchFamily="18" charset="0"/>
              </a:rPr>
              <a:t>3</a:t>
            </a:r>
            <a:r>
              <a:rPr lang="en-US" altLang="en-US" sz="2200"/>
              <a:t>: “Everybody loves somebody.”</a:t>
            </a:r>
          </a:p>
          <a:p>
            <a:pPr>
              <a:lnSpc>
                <a:spcPct val="80000"/>
              </a:lnSpc>
              <a:buFont typeface="Wingdings" panose="05000000000000000000" pitchFamily="2" charset="2"/>
              <a:buNone/>
            </a:pPr>
            <a:r>
              <a:rPr lang="en-US" altLang="en-US" sz="2200">
                <a:sym typeface="Symbol" panose="05050102010706020507" pitchFamily="18" charset="2"/>
              </a:rPr>
              <a:t>            </a:t>
            </a:r>
            <a:r>
              <a:rPr lang="en-US" altLang="en-US" sz="2200" b="1">
                <a:sym typeface="Symbol" panose="05050102010706020507" pitchFamily="18" charset="2"/>
              </a:rPr>
              <a:t>Solution</a:t>
            </a:r>
            <a:r>
              <a:rPr lang="en-US" altLang="en-US" sz="2200">
                <a:sym typeface="Symbol" panose="05050102010706020507" pitchFamily="18" charset="2"/>
              </a:rPr>
              <a:t>: </a:t>
            </a:r>
            <a:r>
              <a:rPr lang="en-US" altLang="en-US" sz="2200" i="1">
                <a:sym typeface="Symbol" panose="05050102010706020507" pitchFamily="18" charset="2"/>
              </a:rPr>
              <a:t>x</a:t>
            </a:r>
            <a:r>
              <a:rPr lang="en-US" altLang="en-US" sz="2200">
                <a:sym typeface="Symbol" panose="05050102010706020507" pitchFamily="18" charset="2"/>
              </a:rPr>
              <a:t> </a:t>
            </a:r>
            <a:r>
              <a:rPr lang="en-US" altLang="en-US" sz="2200" i="1">
                <a:sym typeface="Symbol" panose="05050102010706020507" pitchFamily="18" charset="2"/>
              </a:rPr>
              <a:t>y</a:t>
            </a:r>
            <a:r>
              <a:rPr lang="en-US" altLang="en-US" sz="2200">
                <a:sym typeface="Symbol" panose="05050102010706020507" pitchFamily="18" charset="2"/>
              </a:rPr>
              <a:t> </a:t>
            </a:r>
            <a:r>
              <a:rPr lang="en-US" altLang="en-US" sz="2200" i="1">
                <a:sym typeface="Symbol" panose="05050102010706020507" pitchFamily="18" charset="2"/>
              </a:rPr>
              <a:t>L</a:t>
            </a:r>
            <a:r>
              <a:rPr lang="en-US" altLang="en-US" sz="2200">
                <a:sym typeface="Symbol" panose="05050102010706020507" pitchFamily="18" charset="2"/>
              </a:rPr>
              <a:t>(</a:t>
            </a:r>
            <a:r>
              <a:rPr lang="en-US" altLang="en-US" sz="2200" i="1">
                <a:sym typeface="Symbol" panose="05050102010706020507" pitchFamily="18" charset="2"/>
              </a:rPr>
              <a:t>x,y</a:t>
            </a:r>
            <a:r>
              <a:rPr lang="en-US" altLang="en-US" sz="2200">
                <a:sym typeface="Symbol" panose="05050102010706020507" pitchFamily="18" charset="2"/>
              </a:rPr>
              <a:t>)</a:t>
            </a:r>
            <a:endParaRPr lang="en-US" altLang="en-US" sz="2200"/>
          </a:p>
          <a:p>
            <a:pPr>
              <a:lnSpc>
                <a:spcPct val="80000"/>
              </a:lnSpc>
              <a:buFont typeface="Wingdings" panose="05000000000000000000" pitchFamily="2" charset="2"/>
              <a:buNone/>
            </a:pPr>
            <a:r>
              <a:rPr lang="en-US" altLang="en-US" sz="2200" b="1"/>
              <a:t>Example </a:t>
            </a:r>
            <a:r>
              <a:rPr lang="en-US" altLang="en-US" sz="2200" b="1">
                <a:latin typeface="Cambria Math" panose="02040503050406030204" pitchFamily="18" charset="0"/>
                <a:ea typeface="Cambria Math" panose="02040503050406030204" pitchFamily="18" charset="0"/>
                <a:cs typeface="Cambria Math" panose="02040503050406030204" pitchFamily="18" charset="0"/>
              </a:rPr>
              <a:t>4</a:t>
            </a:r>
            <a:r>
              <a:rPr lang="en-US" altLang="en-US" sz="2200"/>
              <a:t>: “There is someone who is loved by everyone.”</a:t>
            </a:r>
          </a:p>
          <a:p>
            <a:pPr>
              <a:lnSpc>
                <a:spcPct val="80000"/>
              </a:lnSpc>
              <a:buFont typeface="Wingdings" panose="05000000000000000000" pitchFamily="2" charset="2"/>
              <a:buNone/>
            </a:pPr>
            <a:r>
              <a:rPr lang="en-US" altLang="en-US" sz="2200" b="1">
                <a:sym typeface="Symbol" panose="05050102010706020507" pitchFamily="18" charset="2"/>
              </a:rPr>
              <a:t>            Solution</a:t>
            </a:r>
            <a:r>
              <a:rPr lang="en-US" altLang="en-US" sz="2200">
                <a:sym typeface="Symbol" panose="05050102010706020507" pitchFamily="18" charset="2"/>
              </a:rPr>
              <a:t>: </a:t>
            </a:r>
            <a:r>
              <a:rPr lang="en-US" altLang="en-US" sz="2200" i="1">
                <a:sym typeface="Symbol" panose="05050102010706020507" pitchFamily="18" charset="2"/>
              </a:rPr>
              <a:t>y</a:t>
            </a:r>
            <a:r>
              <a:rPr lang="en-US" altLang="en-US" sz="2200">
                <a:sym typeface="Symbol" panose="05050102010706020507" pitchFamily="18" charset="2"/>
              </a:rPr>
              <a:t> </a:t>
            </a:r>
            <a:r>
              <a:rPr lang="en-US" altLang="en-US" sz="2200" i="1">
                <a:sym typeface="Symbol" panose="05050102010706020507" pitchFamily="18" charset="2"/>
              </a:rPr>
              <a:t>x</a:t>
            </a:r>
            <a:r>
              <a:rPr lang="en-US" altLang="en-US" sz="2200">
                <a:sym typeface="Symbol" panose="05050102010706020507" pitchFamily="18" charset="2"/>
              </a:rPr>
              <a:t> </a:t>
            </a:r>
            <a:r>
              <a:rPr lang="en-US" altLang="en-US" sz="2200" i="1">
                <a:sym typeface="Symbol" panose="05050102010706020507" pitchFamily="18" charset="2"/>
              </a:rPr>
              <a:t>L</a:t>
            </a:r>
            <a:r>
              <a:rPr lang="en-US" altLang="en-US" sz="2200">
                <a:sym typeface="Symbol" panose="05050102010706020507" pitchFamily="18" charset="2"/>
              </a:rPr>
              <a:t>(</a:t>
            </a:r>
            <a:r>
              <a:rPr lang="en-US" altLang="en-US" sz="2200" i="1">
                <a:sym typeface="Symbol" panose="05050102010706020507" pitchFamily="18" charset="2"/>
              </a:rPr>
              <a:t>x,y</a:t>
            </a:r>
            <a:r>
              <a:rPr lang="en-US" altLang="en-US" sz="2200">
                <a:sym typeface="Symbol" panose="05050102010706020507" pitchFamily="18" charset="2"/>
              </a:rPr>
              <a:t>)</a:t>
            </a:r>
            <a:endParaRPr lang="en-US" altLang="en-US" sz="2200"/>
          </a:p>
          <a:p>
            <a:pPr>
              <a:lnSpc>
                <a:spcPct val="80000"/>
              </a:lnSpc>
              <a:buFont typeface="Wingdings" panose="05000000000000000000" pitchFamily="2" charset="2"/>
              <a:buNone/>
            </a:pPr>
            <a:r>
              <a:rPr lang="en-US" altLang="en-US" sz="2200" b="1"/>
              <a:t>Example </a:t>
            </a:r>
            <a:r>
              <a:rPr lang="en-US" altLang="en-US" sz="2200" b="1">
                <a:latin typeface="Cambria Math" panose="02040503050406030204" pitchFamily="18" charset="0"/>
                <a:ea typeface="Cambria Math" panose="02040503050406030204" pitchFamily="18" charset="0"/>
                <a:cs typeface="Cambria Math" panose="02040503050406030204" pitchFamily="18" charset="0"/>
              </a:rPr>
              <a:t>5</a:t>
            </a:r>
            <a:r>
              <a:rPr lang="en-US" altLang="en-US" sz="2200"/>
              <a:t>: “There is someone who loves someone.”</a:t>
            </a:r>
          </a:p>
          <a:p>
            <a:pPr>
              <a:lnSpc>
                <a:spcPct val="80000"/>
              </a:lnSpc>
              <a:buFont typeface="Wingdings" panose="05000000000000000000" pitchFamily="2" charset="2"/>
              <a:buNone/>
            </a:pPr>
            <a:r>
              <a:rPr lang="en-US" altLang="en-US" sz="2200" b="1">
                <a:sym typeface="Symbol" panose="05050102010706020507" pitchFamily="18" charset="2"/>
              </a:rPr>
              <a:t>            Solution</a:t>
            </a:r>
            <a:r>
              <a:rPr lang="en-US" altLang="en-US" sz="2200">
                <a:sym typeface="Symbol" panose="05050102010706020507" pitchFamily="18" charset="2"/>
              </a:rPr>
              <a:t>: </a:t>
            </a:r>
            <a:r>
              <a:rPr lang="en-US" altLang="en-US" sz="2200" i="1">
                <a:sym typeface="Symbol" panose="05050102010706020507" pitchFamily="18" charset="2"/>
              </a:rPr>
              <a:t>x</a:t>
            </a:r>
            <a:r>
              <a:rPr lang="en-US" altLang="en-US" sz="2200">
                <a:sym typeface="Symbol" panose="05050102010706020507" pitchFamily="18" charset="2"/>
              </a:rPr>
              <a:t> </a:t>
            </a:r>
            <a:r>
              <a:rPr lang="en-US" altLang="en-US" sz="2200" i="1">
                <a:sym typeface="Symbol" panose="05050102010706020507" pitchFamily="18" charset="2"/>
              </a:rPr>
              <a:t>y</a:t>
            </a:r>
            <a:r>
              <a:rPr lang="en-US" altLang="en-US" sz="2200">
                <a:sym typeface="Symbol" panose="05050102010706020507" pitchFamily="18" charset="2"/>
              </a:rPr>
              <a:t> </a:t>
            </a:r>
            <a:r>
              <a:rPr lang="en-US" altLang="en-US" sz="2200" i="1">
                <a:sym typeface="Symbol" panose="05050102010706020507" pitchFamily="18" charset="2"/>
              </a:rPr>
              <a:t>L</a:t>
            </a:r>
            <a:r>
              <a:rPr lang="en-US" altLang="en-US" sz="2200">
                <a:sym typeface="Symbol" panose="05050102010706020507" pitchFamily="18" charset="2"/>
              </a:rPr>
              <a:t>(</a:t>
            </a:r>
            <a:r>
              <a:rPr lang="en-US" altLang="en-US" sz="2200" i="1">
                <a:sym typeface="Symbol" panose="05050102010706020507" pitchFamily="18" charset="2"/>
              </a:rPr>
              <a:t>x,y</a:t>
            </a:r>
            <a:r>
              <a:rPr lang="en-US" altLang="en-US" sz="2200">
                <a:sym typeface="Symbol" panose="05050102010706020507" pitchFamily="18" charset="2"/>
              </a:rPr>
              <a:t>)</a:t>
            </a:r>
            <a:endParaRPr lang="en-US" altLang="en-US" sz="2200"/>
          </a:p>
          <a:p>
            <a:pPr>
              <a:lnSpc>
                <a:spcPct val="80000"/>
              </a:lnSpc>
              <a:buFont typeface="Wingdings" panose="05000000000000000000" pitchFamily="2" charset="2"/>
              <a:buNone/>
            </a:pPr>
            <a:r>
              <a:rPr lang="en-US" altLang="en-US" sz="2200" b="1"/>
              <a:t>Example </a:t>
            </a:r>
            <a:r>
              <a:rPr lang="en-US" altLang="en-US" sz="2200" b="1">
                <a:latin typeface="Cambria Math" panose="02040503050406030204" pitchFamily="18" charset="0"/>
                <a:ea typeface="Cambria Math" panose="02040503050406030204" pitchFamily="18" charset="0"/>
                <a:cs typeface="Cambria Math" panose="02040503050406030204" pitchFamily="18" charset="0"/>
              </a:rPr>
              <a:t>6</a:t>
            </a:r>
            <a:r>
              <a:rPr lang="en-US" altLang="en-US" sz="2200"/>
              <a:t>: “Everyone loves himself”</a:t>
            </a:r>
          </a:p>
          <a:p>
            <a:pPr>
              <a:lnSpc>
                <a:spcPct val="80000"/>
              </a:lnSpc>
              <a:buFont typeface="Wingdings" panose="05000000000000000000" pitchFamily="2" charset="2"/>
              <a:buNone/>
            </a:pPr>
            <a:r>
              <a:rPr lang="en-US" altLang="en-US" sz="2200" b="1">
                <a:sym typeface="Symbol" panose="05050102010706020507" pitchFamily="18" charset="2"/>
              </a:rPr>
              <a:t>            Solution</a:t>
            </a:r>
            <a:r>
              <a:rPr lang="en-US" altLang="en-US" sz="2200">
                <a:sym typeface="Symbol" panose="05050102010706020507" pitchFamily="18" charset="2"/>
              </a:rPr>
              <a:t>: </a:t>
            </a:r>
            <a:r>
              <a:rPr lang="en-US" altLang="en-US" sz="2200" i="1">
                <a:sym typeface="Symbol" panose="05050102010706020507" pitchFamily="18" charset="2"/>
              </a:rPr>
              <a:t>x</a:t>
            </a:r>
            <a:r>
              <a:rPr lang="en-US" altLang="en-US" sz="2200">
                <a:sym typeface="Symbol" panose="05050102010706020507" pitchFamily="18" charset="2"/>
              </a:rPr>
              <a:t> </a:t>
            </a:r>
            <a:r>
              <a:rPr lang="en-US" altLang="en-US" sz="2200" i="1">
                <a:sym typeface="Symbol" panose="05050102010706020507" pitchFamily="18" charset="2"/>
              </a:rPr>
              <a:t>L</a:t>
            </a:r>
            <a:r>
              <a:rPr lang="en-US" altLang="en-US" sz="2200">
                <a:sym typeface="Symbol" panose="05050102010706020507" pitchFamily="18" charset="2"/>
              </a:rPr>
              <a:t>(</a:t>
            </a:r>
            <a:r>
              <a:rPr lang="en-US" altLang="en-US" sz="2200" i="1">
                <a:sym typeface="Symbol" panose="05050102010706020507" pitchFamily="18" charset="2"/>
              </a:rPr>
              <a:t>x</a:t>
            </a:r>
            <a:r>
              <a:rPr lang="en-US" altLang="en-US" sz="2200">
                <a:sym typeface="Symbol" panose="05050102010706020507" pitchFamily="18" charset="2"/>
              </a:rPr>
              <a:t>,</a:t>
            </a:r>
            <a:r>
              <a:rPr lang="en-US" altLang="en-US" sz="2200" i="1">
                <a:sym typeface="Symbol" panose="05050102010706020507" pitchFamily="18" charset="2"/>
              </a:rPr>
              <a:t>x</a:t>
            </a:r>
            <a:r>
              <a:rPr lang="en-US" altLang="en-US" sz="2200">
                <a:sym typeface="Symbol" panose="05050102010706020507" pitchFamily="18" charset="2"/>
              </a:rPr>
              <a:t>)</a:t>
            </a:r>
            <a:endParaRPr lang="en-US" altLang="en-US" sz="22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p:cNvSpPr>
            <a:spLocks noGrp="1"/>
          </p:cNvSpPr>
          <p:nvPr>
            <p:ph type="title"/>
          </p:nvPr>
        </p:nvSpPr>
        <p:spPr/>
        <p:txBody>
          <a:bodyPr/>
          <a:lstStyle/>
          <a:p>
            <a:r>
              <a:rPr lang="en-US" altLang="en-US"/>
              <a:t>Negating Nested Quantifiers</a:t>
            </a:r>
          </a:p>
        </p:txBody>
      </p:sp>
      <p:sp>
        <p:nvSpPr>
          <p:cNvPr id="3" name="Content Placeholder 2"/>
          <p:cNvSpPr>
            <a:spLocks noGrp="1"/>
          </p:cNvSpPr>
          <p:nvPr>
            <p:ph idx="1"/>
          </p:nvPr>
        </p:nvSpPr>
        <p:spPr/>
        <p:txBody>
          <a:bodyPr/>
          <a:lstStyle/>
          <a:p>
            <a:pPr>
              <a:buFont typeface="Wingdings" panose="05000000000000000000" pitchFamily="2" charset="2"/>
              <a:buNone/>
            </a:pPr>
            <a:r>
              <a:rPr lang="en-US" altLang="en-US" sz="1600"/>
              <a:t>Example </a:t>
            </a:r>
            <a:r>
              <a:rPr lang="en-US" altLang="en-US" sz="1600">
                <a:latin typeface="Cambria Math" panose="02040503050406030204" pitchFamily="18" charset="0"/>
                <a:ea typeface="Cambria Math" panose="02040503050406030204" pitchFamily="18" charset="0"/>
                <a:cs typeface="Cambria Math" panose="02040503050406030204" pitchFamily="18" charset="0"/>
              </a:rPr>
              <a:t>1</a:t>
            </a:r>
            <a:r>
              <a:rPr lang="en-US" altLang="en-US" sz="1600"/>
              <a:t>: Recall the logical expression developed three slides back:</a:t>
            </a:r>
          </a:p>
          <a:p>
            <a:pPr>
              <a:buFont typeface="Wingdings" panose="05000000000000000000" pitchFamily="2" charset="2"/>
              <a:buNone/>
            </a:pPr>
            <a:r>
              <a:rPr lang="en-US" altLang="en-US" sz="1600"/>
              <a:t>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P</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w,f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Q</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endParaRPr lang="en-US" altLang="en-US" sz="1600"/>
          </a:p>
          <a:p>
            <a:pPr>
              <a:buFont typeface="Wingdings" panose="05000000000000000000" pitchFamily="2" charset="2"/>
              <a:buNone/>
            </a:pPr>
            <a:r>
              <a:rPr lang="en-US" altLang="en-US" sz="1600"/>
              <a:t>   Part </a:t>
            </a:r>
            <a:r>
              <a:rPr lang="en-US" altLang="en-US" sz="1600">
                <a:latin typeface="Cambria Math" panose="02040503050406030204" pitchFamily="18" charset="0"/>
                <a:ea typeface="Cambria Math" panose="02040503050406030204" pitchFamily="18" charset="0"/>
                <a:cs typeface="Cambria Math" panose="02040503050406030204" pitchFamily="18" charset="0"/>
              </a:rPr>
              <a:t>1</a:t>
            </a:r>
            <a:r>
              <a:rPr lang="en-US" altLang="en-US" sz="1600"/>
              <a:t>: Use quantifiers to express the statement that “There does not exist a woman who has taken a flight on every airline in the world.”</a:t>
            </a:r>
          </a:p>
          <a:p>
            <a:pPr>
              <a:buFont typeface="Wingdings" panose="05000000000000000000" pitchFamily="2" charset="2"/>
              <a:buNone/>
            </a:pPr>
            <a:r>
              <a:rPr lang="en-US" altLang="en-US" sz="1600"/>
              <a:t>    Solution: </a:t>
            </a:r>
            <a:r>
              <a:rPr lang="en-US" altLang="en-US" sz="1600">
                <a:latin typeface="Cambria Math" panose="02040503050406030204" pitchFamily="18" charset="0"/>
                <a:ea typeface="Cambria Math" panose="02040503050406030204" pitchFamily="18" charset="0"/>
                <a:cs typeface="Cambria Math" panose="02040503050406030204" pitchFamily="18" charset="0"/>
              </a:rPr>
              <a:t>¬</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P</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w,f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Q</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p>
          <a:p>
            <a:pPr>
              <a:buFont typeface="Wingdings" panose="05000000000000000000" pitchFamily="2" charset="2"/>
              <a:buNone/>
            </a:pPr>
            <a:r>
              <a:rPr lang="en-US" altLang="en-US" sz="1600"/>
              <a:t> Part </a:t>
            </a:r>
            <a:r>
              <a:rPr lang="en-US" altLang="en-US" sz="1600">
                <a:latin typeface="Cambria Math" panose="02040503050406030204" pitchFamily="18" charset="0"/>
                <a:ea typeface="Cambria Math" panose="02040503050406030204" pitchFamily="18" charset="0"/>
                <a:cs typeface="Cambria Math" panose="02040503050406030204" pitchFamily="18" charset="0"/>
              </a:rPr>
              <a:t>2</a:t>
            </a:r>
            <a:r>
              <a:rPr lang="en-US" altLang="en-US" sz="1600"/>
              <a:t>: Now use De Morgan’s Laws to move the negation as far inwards as possible.</a:t>
            </a:r>
          </a:p>
          <a:p>
            <a:pPr>
              <a:buFont typeface="Wingdings" panose="05000000000000000000" pitchFamily="2" charset="2"/>
              <a:buNone/>
            </a:pPr>
            <a:r>
              <a:rPr lang="en-US" altLang="en-US" sz="1600"/>
              <a:t>     Solution:</a:t>
            </a:r>
          </a:p>
          <a:p>
            <a:pPr>
              <a:buFont typeface="Arial" panose="020B0604020202020204" pitchFamily="34" charset="0"/>
              <a:buAutoNum type="arabicPeriod"/>
            </a:pPr>
            <a:r>
              <a:rPr lang="en-US" altLang="en-US" sz="1600"/>
              <a:t> </a:t>
            </a:r>
            <a:r>
              <a:rPr lang="en-US" altLang="en-US" sz="1600">
                <a:latin typeface="Cambria Math" panose="02040503050406030204" pitchFamily="18" charset="0"/>
                <a:ea typeface="Cambria Math" panose="02040503050406030204" pitchFamily="18" charset="0"/>
                <a:cs typeface="Cambria Math" panose="02040503050406030204" pitchFamily="18" charset="0"/>
              </a:rPr>
              <a:t>¬</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P</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w,f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Q</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p>
          <a:p>
            <a:pPr>
              <a:buFont typeface="Arial" panose="020B0604020202020204" pitchFamily="34" charset="0"/>
              <a:buAutoNum type="arabicPeriod"/>
            </a:pP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a:t>
            </a:r>
            <a:r>
              <a:rPr lang="en-US" altLang="en-US" sz="160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P</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w,f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Q</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by De Morgan’s for </a:t>
            </a:r>
          </a:p>
          <a:p>
            <a:pPr>
              <a:buFont typeface="Arial" panose="020B0604020202020204" pitchFamily="34" charset="0"/>
              <a:buAutoNum type="arabicPeriod"/>
            </a:pP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a:t>
            </a:r>
            <a:r>
              <a:rPr lang="en-US" altLang="en-US" sz="160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 </a:t>
            </a:r>
            <a:r>
              <a:rPr lang="en-US" altLang="en-US" sz="1600">
                <a:latin typeface="Cambria Math" panose="02040503050406030204" pitchFamily="18" charset="0"/>
                <a:ea typeface="Cambria Math" panose="02040503050406030204" pitchFamily="18" charset="0"/>
                <a:cs typeface="Cambria Math" panose="02040503050406030204" pitchFamily="18" charset="0"/>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P</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w,f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Q</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by De Morgan’s for </a:t>
            </a:r>
          </a:p>
          <a:p>
            <a:pPr>
              <a:buFont typeface="Arial" panose="020B0604020202020204" pitchFamily="34" charset="0"/>
              <a:buAutoNum type="arabicPeriod"/>
            </a:pP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a:t>
            </a:r>
            <a:r>
              <a:rPr lang="en-US" altLang="en-US" sz="160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a:latin typeface="Cambria Math" panose="02040503050406030204" pitchFamily="18" charset="0"/>
                <a:ea typeface="Cambria Math" panose="02040503050406030204" pitchFamily="18" charset="0"/>
                <a:cs typeface="Cambria Math" panose="02040503050406030204" pitchFamily="18" charset="0"/>
              </a:rPr>
              <a:t>¬</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P</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w,f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Q</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by De Morgan’s for </a:t>
            </a:r>
          </a:p>
          <a:p>
            <a:pPr>
              <a:buFont typeface="Arial" panose="020B0604020202020204" pitchFamily="34" charset="0"/>
              <a:buAutoNum type="arabicPeriod"/>
            </a:pP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a:t>
            </a:r>
            <a:r>
              <a:rPr lang="en-US" altLang="en-US" sz="160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P</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w,f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sz="160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Q</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by De Morgan’s for ∧</a:t>
            </a:r>
            <a:r>
              <a:rPr lang="en-US" altLang="en-US" sz="1600"/>
              <a:t>.</a:t>
            </a:r>
          </a:p>
          <a:p>
            <a:pPr>
              <a:buFont typeface="Wingdings" panose="05000000000000000000" pitchFamily="2" charset="2"/>
              <a:buNone/>
            </a:pPr>
            <a:r>
              <a:rPr lang="en-US" altLang="en-US" sz="1600"/>
              <a:t>Part </a:t>
            </a:r>
            <a:r>
              <a:rPr lang="en-US" altLang="en-US" sz="1600">
                <a:latin typeface="Cambria Math" panose="02040503050406030204" pitchFamily="18" charset="0"/>
                <a:ea typeface="Cambria Math" panose="02040503050406030204" pitchFamily="18" charset="0"/>
                <a:cs typeface="Cambria Math" panose="02040503050406030204" pitchFamily="18" charset="0"/>
              </a:rPr>
              <a:t>3</a:t>
            </a:r>
            <a:r>
              <a:rPr lang="en-US" altLang="en-US" sz="1600"/>
              <a:t>: Can you translate the result back into English?</a:t>
            </a:r>
          </a:p>
          <a:p>
            <a:pPr>
              <a:buFont typeface="Wingdings" panose="05000000000000000000" pitchFamily="2" charset="2"/>
              <a:buNone/>
            </a:pPr>
            <a:r>
              <a:rPr lang="en-US" altLang="en-US" sz="1600"/>
              <a:t>       Solution:</a:t>
            </a:r>
          </a:p>
          <a:p>
            <a:pPr>
              <a:buFont typeface="Wingdings" panose="05000000000000000000" pitchFamily="2" charset="2"/>
              <a:buNone/>
            </a:pPr>
            <a:r>
              <a:rPr lang="en-US" altLang="en-US" sz="1600"/>
              <a:t>        “For every woman there is an airline such that for all flights, this woman has not taken that flight or that flight is not on this airline”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Some </a:t>
            </a:r>
            <a:r>
              <a:rPr lang="en-US"/>
              <a:t>Questions about </a:t>
            </a:r>
            <a:r>
              <a:rPr lang="en-US" dirty="0"/>
              <a:t>Quantifiers (</a:t>
            </a:r>
            <a:r>
              <a:rPr lang="en-US" i="1" dirty="0"/>
              <a:t>optional</a:t>
            </a:r>
            <a:r>
              <a:rPr lang="en-US" dirty="0"/>
              <a:t>)</a:t>
            </a:r>
          </a:p>
        </p:txBody>
      </p:sp>
      <p:sp>
        <p:nvSpPr>
          <p:cNvPr id="3" name="Content Placeholder 2"/>
          <p:cNvSpPr>
            <a:spLocks noGrp="1"/>
          </p:cNvSpPr>
          <p:nvPr>
            <p:ph idx="1"/>
          </p:nvPr>
        </p:nvSpPr>
        <p:spPr/>
        <p:txBody>
          <a:bodyPr>
            <a:normAutofit fontScale="62500" lnSpcReduction="20000"/>
          </a:bodyPr>
          <a:lstStyle/>
          <a:p>
            <a:pPr>
              <a:defRPr/>
            </a:pPr>
            <a:r>
              <a:rPr lang="en-US" dirty="0"/>
              <a:t>Can you switch the order of quantifiers? </a:t>
            </a:r>
          </a:p>
          <a:p>
            <a:pPr lvl="1">
              <a:defRPr/>
            </a:pPr>
            <a:r>
              <a:rPr lang="en-US" dirty="0"/>
              <a:t> Is this a valid equivalence?</a:t>
            </a:r>
          </a:p>
          <a:p>
            <a:pPr lvl="1">
              <a:buFont typeface="Wingdings" panose="05000000000000000000" pitchFamily="2" charset="2"/>
              <a:buNone/>
              <a:defRPr/>
            </a:pPr>
            <a:r>
              <a:rPr lang="en-US" dirty="0"/>
              <a:t>         </a:t>
            </a:r>
            <a:r>
              <a:rPr lang="en-US" b="1" dirty="0"/>
              <a:t>Solution</a:t>
            </a:r>
            <a:r>
              <a:rPr lang="en-US" dirty="0"/>
              <a:t>: Yes! The left and the right side will always have the same truth value. The order in which </a:t>
            </a:r>
            <a:r>
              <a:rPr lang="en-US" i="1" dirty="0"/>
              <a:t>x</a:t>
            </a:r>
            <a:r>
              <a:rPr lang="en-US" dirty="0"/>
              <a:t> and </a:t>
            </a:r>
            <a:r>
              <a:rPr lang="en-US" i="1" dirty="0"/>
              <a:t>y</a:t>
            </a:r>
            <a:r>
              <a:rPr lang="en-US" dirty="0"/>
              <a:t> are picked does not matter.</a:t>
            </a:r>
          </a:p>
          <a:p>
            <a:pPr lvl="1">
              <a:defRPr/>
            </a:pPr>
            <a:r>
              <a:rPr lang="en-US" dirty="0"/>
              <a:t>Is this a valid equivalence?</a:t>
            </a:r>
          </a:p>
          <a:p>
            <a:pPr lvl="1">
              <a:buFont typeface="Wingdings" panose="05000000000000000000" pitchFamily="2" charset="2"/>
              <a:buNone/>
              <a:defRPr/>
            </a:pPr>
            <a:r>
              <a:rPr lang="en-US" dirty="0"/>
              <a:t>         </a:t>
            </a:r>
            <a:r>
              <a:rPr lang="en-US" b="1" dirty="0"/>
              <a:t>Solution</a:t>
            </a:r>
            <a:r>
              <a:rPr lang="en-US" dirty="0"/>
              <a:t>: No! The left and the right side may have different truth values for some propositional functions for </a:t>
            </a:r>
            <a:r>
              <a:rPr lang="en-US" i="1" dirty="0"/>
              <a:t>P</a:t>
            </a:r>
            <a:r>
              <a:rPr lang="en-US" dirty="0"/>
              <a:t>. Try “x + y = </a:t>
            </a:r>
            <a:r>
              <a:rPr lang="en-US" dirty="0">
                <a:latin typeface="Cambria Math" pitchFamily="18" charset="0"/>
                <a:ea typeface="Cambria Math" pitchFamily="18" charset="0"/>
              </a:rPr>
              <a:t>0</a:t>
            </a:r>
            <a:r>
              <a:rPr lang="en-US" dirty="0"/>
              <a:t>” for </a:t>
            </a:r>
            <a:r>
              <a:rPr lang="en-US" i="1" dirty="0"/>
              <a:t>P(</a:t>
            </a:r>
            <a:r>
              <a:rPr lang="en-US" i="1" dirty="0" err="1"/>
              <a:t>x,y</a:t>
            </a:r>
            <a:r>
              <a:rPr lang="en-US" i="1" dirty="0"/>
              <a:t>) </a:t>
            </a:r>
            <a:r>
              <a:rPr lang="en-US" dirty="0"/>
              <a:t>with</a:t>
            </a:r>
            <a:r>
              <a:rPr lang="en-US" i="1" dirty="0"/>
              <a:t> U </a:t>
            </a:r>
            <a:r>
              <a:rPr lang="en-US" dirty="0"/>
              <a:t>being the integers. The order in which the values of </a:t>
            </a:r>
            <a:r>
              <a:rPr lang="en-US" i="1" dirty="0"/>
              <a:t>x</a:t>
            </a:r>
            <a:r>
              <a:rPr lang="en-US" dirty="0"/>
              <a:t> and </a:t>
            </a:r>
            <a:r>
              <a:rPr lang="en-US" i="1" dirty="0"/>
              <a:t>y</a:t>
            </a:r>
            <a:r>
              <a:rPr lang="en-US" dirty="0"/>
              <a:t> are picked does matter.</a:t>
            </a:r>
          </a:p>
          <a:p>
            <a:pPr>
              <a:defRPr/>
            </a:pPr>
            <a:r>
              <a:rPr lang="en-US" dirty="0"/>
              <a:t>Can you distribute quantifiers over logical connectives? </a:t>
            </a:r>
          </a:p>
          <a:p>
            <a:pPr lvl="1">
              <a:defRPr/>
            </a:pPr>
            <a:r>
              <a:rPr lang="en-US" dirty="0"/>
              <a:t>Is this a valid equivalence?</a:t>
            </a:r>
          </a:p>
          <a:p>
            <a:pPr lvl="1">
              <a:buFont typeface="Wingdings" panose="05000000000000000000" pitchFamily="2" charset="2"/>
              <a:buNone/>
              <a:defRPr/>
            </a:pPr>
            <a:r>
              <a:rPr lang="en-US" dirty="0"/>
              <a:t>         </a:t>
            </a:r>
            <a:r>
              <a:rPr lang="en-US" b="1" dirty="0"/>
              <a:t>Solution</a:t>
            </a:r>
            <a:r>
              <a:rPr lang="en-US" dirty="0"/>
              <a:t>: Yes! The left and the right side will always have the same truth value no matter what propositional functions are denoted by </a:t>
            </a:r>
            <a:r>
              <a:rPr lang="en-US" i="1" dirty="0"/>
              <a:t>P(x)</a:t>
            </a:r>
            <a:r>
              <a:rPr lang="en-US" dirty="0"/>
              <a:t> and </a:t>
            </a:r>
            <a:r>
              <a:rPr lang="en-US" i="1" dirty="0"/>
              <a:t>Q(x)</a:t>
            </a:r>
            <a:r>
              <a:rPr lang="en-US" dirty="0"/>
              <a:t>.</a:t>
            </a:r>
          </a:p>
          <a:p>
            <a:pPr lvl="1">
              <a:defRPr/>
            </a:pPr>
            <a:r>
              <a:rPr lang="en-US" dirty="0"/>
              <a:t>Is this a valid equivalence?</a:t>
            </a:r>
          </a:p>
          <a:p>
            <a:pPr lvl="1">
              <a:buFont typeface="Wingdings" panose="05000000000000000000" pitchFamily="2" charset="2"/>
              <a:buNone/>
              <a:defRPr/>
            </a:pPr>
            <a:r>
              <a:rPr lang="en-US" dirty="0"/>
              <a:t>         </a:t>
            </a:r>
            <a:r>
              <a:rPr lang="en-US" b="1" dirty="0"/>
              <a:t>Solution</a:t>
            </a:r>
            <a:r>
              <a:rPr lang="en-US" dirty="0"/>
              <a:t>: No! The left and the right side may have different truth values. Pick “x is a fish” for P(x) and “x has scales” for Q(x) with the domain of discourse being all animals. Then the left side is false, because there are some fish that do not have scales.  But the right side is true since not all animals are fish.</a:t>
            </a:r>
          </a:p>
          <a:p>
            <a:pPr lvl="1">
              <a:buFont typeface="Wingdings" panose="05000000000000000000" pitchFamily="2" charset="2"/>
              <a:buNone/>
              <a:defRPr/>
            </a:pPr>
            <a:endParaRPr lang="en-US" dirty="0"/>
          </a:p>
          <a:p>
            <a:pPr lvl="1">
              <a:buFont typeface="Wingdings" panose="05000000000000000000" pitchFamily="2" charset="2"/>
              <a:buNone/>
              <a:defRPr/>
            </a:pPr>
            <a:endParaRPr lang="en-US" dirty="0"/>
          </a:p>
        </p:txBody>
      </p:sp>
      <p:pic>
        <p:nvPicPr>
          <p:cNvPr id="156676" name="Picture 16" descr="addin_tmp.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4735513" y="1809750"/>
            <a:ext cx="3001962"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7" name="Picture 17" descr="addin_tmp.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5105400" y="2506663"/>
            <a:ext cx="3001963"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8" name="Picture 14" descr="addin_tmp.pn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4343400" y="3609975"/>
            <a:ext cx="4092575"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9" name="Picture 18" descr="addin_tmp.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4078288" y="4270375"/>
            <a:ext cx="4316412"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Title 1"/>
          <p:cNvSpPr>
            <a:spLocks noGrp="1"/>
          </p:cNvSpPr>
          <p:nvPr>
            <p:ph type="ctrTitle"/>
          </p:nvPr>
        </p:nvSpPr>
        <p:spPr/>
        <p:txBody>
          <a:bodyPr/>
          <a:lstStyle/>
          <a:p>
            <a:r>
              <a:rPr lang="en-US" altLang="en-US"/>
              <a:t>The Foundations: Logic and Proofs</a:t>
            </a:r>
          </a:p>
        </p:txBody>
      </p:sp>
      <p:sp>
        <p:nvSpPr>
          <p:cNvPr id="158723" name="Subtitle 2"/>
          <p:cNvSpPr>
            <a:spLocks noGrp="1"/>
          </p:cNvSpPr>
          <p:nvPr>
            <p:ph type="subTitle" idx="1"/>
          </p:nvPr>
        </p:nvSpPr>
        <p:spPr/>
        <p:txBody>
          <a:bodyPr/>
          <a:lstStyle/>
          <a:p>
            <a:r>
              <a:rPr lang="en-US" altLang="en-US"/>
              <a:t>Chapter 1, Part III: Proofs</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itle 1"/>
          <p:cNvSpPr>
            <a:spLocks noGrp="1"/>
          </p:cNvSpPr>
          <p:nvPr>
            <p:ph type="title"/>
          </p:nvPr>
        </p:nvSpPr>
        <p:spPr/>
        <p:txBody>
          <a:bodyPr/>
          <a:lstStyle/>
          <a:p>
            <a:r>
              <a:rPr lang="en-US" altLang="en-US"/>
              <a:t>Summary</a:t>
            </a:r>
          </a:p>
        </p:txBody>
      </p:sp>
      <p:sp>
        <p:nvSpPr>
          <p:cNvPr id="159747" name="Content Placeholder 2"/>
          <p:cNvSpPr>
            <a:spLocks noGrp="1"/>
          </p:cNvSpPr>
          <p:nvPr>
            <p:ph idx="1"/>
          </p:nvPr>
        </p:nvSpPr>
        <p:spPr/>
        <p:txBody>
          <a:bodyPr/>
          <a:lstStyle/>
          <a:p>
            <a:r>
              <a:rPr lang="en-US" altLang="en-US"/>
              <a:t>Valid Arguments and Rules of Inference</a:t>
            </a:r>
          </a:p>
          <a:p>
            <a:r>
              <a:rPr lang="en-US" altLang="en-US"/>
              <a:t>Proof Methods</a:t>
            </a:r>
          </a:p>
          <a:p>
            <a:r>
              <a:rPr lang="en-US" altLang="en-US"/>
              <a:t>Proof Strategies</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itle 1"/>
          <p:cNvSpPr>
            <a:spLocks noGrp="1"/>
          </p:cNvSpPr>
          <p:nvPr>
            <p:ph type="ctrTitle"/>
          </p:nvPr>
        </p:nvSpPr>
        <p:spPr/>
        <p:txBody>
          <a:bodyPr/>
          <a:lstStyle/>
          <a:p>
            <a:r>
              <a:rPr lang="en-US" altLang="en-US"/>
              <a:t>Rules of Inference</a:t>
            </a:r>
          </a:p>
        </p:txBody>
      </p:sp>
      <p:sp>
        <p:nvSpPr>
          <p:cNvPr id="160771" name="Subtitle 2"/>
          <p:cNvSpPr>
            <a:spLocks noGrp="1"/>
          </p:cNvSpPr>
          <p:nvPr>
            <p:ph type="subTitle" idx="1"/>
          </p:nvPr>
        </p:nvSpPr>
        <p:spPr/>
        <p:txBody>
          <a:bodyPr/>
          <a:lstStyle/>
          <a:p>
            <a:r>
              <a:rPr lang="en-US" altLang="en-US"/>
              <a:t>Section 1.6</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altLang="en-US"/>
              <a:t>Section Summary</a:t>
            </a:r>
          </a:p>
        </p:txBody>
      </p:sp>
      <p:sp>
        <p:nvSpPr>
          <p:cNvPr id="161795" name="Content Placeholder 2"/>
          <p:cNvSpPr>
            <a:spLocks noGrp="1"/>
          </p:cNvSpPr>
          <p:nvPr>
            <p:ph idx="1"/>
          </p:nvPr>
        </p:nvSpPr>
        <p:spPr/>
        <p:txBody>
          <a:bodyPr/>
          <a:lstStyle/>
          <a:p>
            <a:r>
              <a:rPr lang="en-US" altLang="en-US"/>
              <a:t>Valid Arguments</a:t>
            </a:r>
          </a:p>
          <a:p>
            <a:r>
              <a:rPr lang="en-US" altLang="en-US"/>
              <a:t>Inference Rules for Propositional Logic</a:t>
            </a:r>
          </a:p>
          <a:p>
            <a:r>
              <a:rPr lang="en-US" altLang="en-US"/>
              <a:t>Using Rules of Inference to Build Arguments</a:t>
            </a:r>
          </a:p>
          <a:p>
            <a:r>
              <a:rPr lang="en-US" altLang="en-US"/>
              <a:t>Rules of Inference for Quantified Statements</a:t>
            </a:r>
          </a:p>
          <a:p>
            <a:r>
              <a:rPr lang="en-US" altLang="en-US"/>
              <a:t>Building Arguments for Quantified Statements</a:t>
            </a:r>
          </a:p>
          <a:p>
            <a:endParaRPr lang="en-US" altLang="en-US"/>
          </a:p>
          <a:p>
            <a:pPr lvl="1">
              <a:buFont typeface="Wingdings" panose="05000000000000000000" pitchFamily="2" charset="2"/>
              <a:buNone/>
            </a:pPr>
            <a:endParaRPr lang="en-US" altLang="en-US"/>
          </a:p>
          <a:p>
            <a:endParaRPr lang="en-US" altLang="en-US"/>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itle 1"/>
          <p:cNvSpPr>
            <a:spLocks noGrp="1"/>
          </p:cNvSpPr>
          <p:nvPr>
            <p:ph type="title"/>
          </p:nvPr>
        </p:nvSpPr>
        <p:spPr/>
        <p:txBody>
          <a:bodyPr/>
          <a:lstStyle/>
          <a:p>
            <a:r>
              <a:rPr lang="en-US" altLang="en-US"/>
              <a:t>Revisiting the Socrates Example</a:t>
            </a:r>
          </a:p>
        </p:txBody>
      </p:sp>
      <p:sp>
        <p:nvSpPr>
          <p:cNvPr id="162819" name="Content Placeholder 2"/>
          <p:cNvSpPr>
            <a:spLocks noGrp="1"/>
          </p:cNvSpPr>
          <p:nvPr>
            <p:ph idx="1"/>
          </p:nvPr>
        </p:nvSpPr>
        <p:spPr/>
        <p:txBody>
          <a:bodyPr/>
          <a:lstStyle/>
          <a:p>
            <a:r>
              <a:rPr lang="en-US" altLang="en-US"/>
              <a:t>We have the two premises:</a:t>
            </a:r>
          </a:p>
          <a:p>
            <a:pPr lvl="1"/>
            <a:r>
              <a:rPr lang="en-US" altLang="en-US"/>
              <a:t>“All men are mortal.”</a:t>
            </a:r>
          </a:p>
          <a:p>
            <a:pPr lvl="1"/>
            <a:r>
              <a:rPr lang="en-US" altLang="en-US"/>
              <a:t>“Socrates is a man.”</a:t>
            </a:r>
          </a:p>
          <a:p>
            <a:r>
              <a:rPr lang="en-US" altLang="en-US"/>
              <a:t>And the conclusion: </a:t>
            </a:r>
          </a:p>
          <a:p>
            <a:pPr lvl="1"/>
            <a:r>
              <a:rPr lang="en-US" altLang="en-US"/>
              <a:t>“Socrates is mortal.”</a:t>
            </a:r>
          </a:p>
          <a:p>
            <a:r>
              <a:rPr lang="en-US" altLang="en-US"/>
              <a:t>How do we get the conclusion from the premises?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lstStyle/>
          <a:p>
            <a:pPr eaLnBrk="1" hangingPunct="1">
              <a:defRPr/>
            </a:pPr>
            <a:r>
              <a:rPr lang="en-US" altLang="en-US" dirty="0">
                <a:solidFill>
                  <a:schemeClr val="accent1">
                    <a:lumMod val="50000"/>
                  </a:schemeClr>
                </a:solidFill>
              </a:rPr>
              <a:t>Applications: </a:t>
            </a:r>
            <a:r>
              <a:rPr lang="en-US" altLang="en-US" dirty="0">
                <a:solidFill>
                  <a:srgbClr val="FF0000"/>
                </a:solidFill>
              </a:rPr>
              <a:t>Graph representation</a:t>
            </a:r>
          </a:p>
        </p:txBody>
      </p:sp>
      <p:sp>
        <p:nvSpPr>
          <p:cNvPr id="21507" name="Slide Number Placeholder 3"/>
          <p:cNvSpPr>
            <a:spLocks noGrp="1"/>
          </p:cNvSpPr>
          <p:nvPr>
            <p:ph type="sldNum" sz="quarter" idx="12"/>
          </p:nvPr>
        </p:nvSpPr>
        <p:spPr>
          <a:xfrm>
            <a:off x="457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l">
              <a:spcBef>
                <a:spcPct val="0"/>
              </a:spcBef>
              <a:buClrTx/>
              <a:buFontTx/>
              <a:buNone/>
            </a:pPr>
            <a:fld id="{2C6A8CB1-1812-4C61-97BB-1DDAFC7C4D45}" type="slidenum">
              <a:rPr lang="en-US" altLang="en-US" sz="1400" smtClean="0"/>
              <a:pPr algn="l">
                <a:spcBef>
                  <a:spcPct val="0"/>
                </a:spcBef>
                <a:buClrTx/>
                <a:buFontTx/>
                <a:buNone/>
              </a:pPr>
              <a:t>14</a:t>
            </a:fld>
            <a:endParaRPr lang="en-US" altLang="en-US" sz="1400"/>
          </a:p>
        </p:txBody>
      </p:sp>
      <p:pic>
        <p:nvPicPr>
          <p:cNvPr id="215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841500"/>
            <a:ext cx="4657725"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Rectangle 5"/>
          <p:cNvSpPr>
            <a:spLocks noChangeArrowheads="1"/>
          </p:cNvSpPr>
          <p:nvPr/>
        </p:nvSpPr>
        <p:spPr bwMode="auto">
          <a:xfrm>
            <a:off x="304800" y="5289550"/>
            <a:ext cx="8382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t>Coloring the nodes of the graph:</a:t>
            </a:r>
          </a:p>
          <a:p>
            <a:pPr>
              <a:spcBef>
                <a:spcPct val="0"/>
              </a:spcBef>
              <a:buClrTx/>
              <a:buFontTx/>
              <a:buNone/>
            </a:pPr>
            <a:r>
              <a:rPr lang="en-US" altLang="en-US" sz="1800"/>
              <a:t>What’s the minimum number of colors such that  any two nodes</a:t>
            </a:r>
          </a:p>
          <a:p>
            <a:pPr>
              <a:spcBef>
                <a:spcPct val="0"/>
              </a:spcBef>
              <a:buClrTx/>
              <a:buFontTx/>
              <a:buNone/>
            </a:pPr>
            <a:r>
              <a:rPr lang="en-US" altLang="en-US" sz="1800"/>
              <a:t> connected by an edge have different colors?</a:t>
            </a:r>
          </a:p>
        </p:txBody>
      </p:sp>
      <p:pic>
        <p:nvPicPr>
          <p:cNvPr id="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0125" y="2114550"/>
            <a:ext cx="3952875" cy="267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itle 1"/>
          <p:cNvSpPr>
            <a:spLocks noGrp="1"/>
          </p:cNvSpPr>
          <p:nvPr>
            <p:ph type="title"/>
          </p:nvPr>
        </p:nvSpPr>
        <p:spPr/>
        <p:txBody>
          <a:bodyPr/>
          <a:lstStyle/>
          <a:p>
            <a:r>
              <a:rPr lang="en-US" altLang="en-US"/>
              <a:t>The Argument</a:t>
            </a:r>
          </a:p>
        </p:txBody>
      </p:sp>
      <p:sp>
        <p:nvSpPr>
          <p:cNvPr id="163843" name="Content Placeholder 9"/>
          <p:cNvSpPr>
            <a:spLocks noGrp="1"/>
          </p:cNvSpPr>
          <p:nvPr>
            <p:ph idx="1"/>
          </p:nvPr>
        </p:nvSpPr>
        <p:spPr/>
        <p:txBody>
          <a:bodyPr/>
          <a:lstStyle/>
          <a:p>
            <a:r>
              <a:rPr lang="en-US" altLang="en-US"/>
              <a:t>We can express the premises (above the line) and the conclusion (below the line) in predicate logic as an argument:</a:t>
            </a:r>
          </a:p>
          <a:p>
            <a:endParaRPr lang="en-US" altLang="en-US"/>
          </a:p>
          <a:p>
            <a:endParaRPr lang="en-US" altLang="en-US"/>
          </a:p>
          <a:p>
            <a:endParaRPr lang="en-US" altLang="en-US"/>
          </a:p>
          <a:p>
            <a:endParaRPr lang="en-US" altLang="en-US"/>
          </a:p>
          <a:p>
            <a:r>
              <a:rPr lang="en-US" altLang="en-US"/>
              <a:t>We will see shortly that this is a valid argument.</a:t>
            </a:r>
          </a:p>
        </p:txBody>
      </p:sp>
      <p:pic>
        <p:nvPicPr>
          <p:cNvPr id="163844" name="Picture 7" descr="addin_tmp.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514600" y="3124200"/>
            <a:ext cx="43783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5" name="Picture 12" descr="addin_tmp.pn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2819400" y="3733800"/>
            <a:ext cx="2560638"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6" name="Picture 11" descr="addin_tmp.pn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2362200" y="4572000"/>
            <a:ext cx="37433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p:cNvCxnSpPr/>
          <p:nvPr/>
        </p:nvCxnSpPr>
        <p:spPr>
          <a:xfrm>
            <a:off x="2057400" y="4267200"/>
            <a:ext cx="4572000" cy="0"/>
          </a:xfrm>
          <a:prstGeom prst="line">
            <a:avLst/>
          </a:prstGeom>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itle 1"/>
          <p:cNvSpPr>
            <a:spLocks noGrp="1"/>
          </p:cNvSpPr>
          <p:nvPr>
            <p:ph type="title"/>
          </p:nvPr>
        </p:nvSpPr>
        <p:spPr/>
        <p:txBody>
          <a:bodyPr/>
          <a:lstStyle/>
          <a:p>
            <a:r>
              <a:rPr lang="en-US" altLang="en-US"/>
              <a:t>Valid Arguments </a:t>
            </a:r>
          </a:p>
        </p:txBody>
      </p:sp>
      <p:sp>
        <p:nvSpPr>
          <p:cNvPr id="164867" name="Content Placeholder 2"/>
          <p:cNvSpPr>
            <a:spLocks noGrp="1"/>
          </p:cNvSpPr>
          <p:nvPr>
            <p:ph idx="1"/>
          </p:nvPr>
        </p:nvSpPr>
        <p:spPr/>
        <p:txBody>
          <a:bodyPr/>
          <a:lstStyle/>
          <a:p>
            <a:pPr marL="514350" indent="-514350"/>
            <a:r>
              <a:rPr lang="en-US" altLang="en-US"/>
              <a:t>We will show how to construct valid arguments in two stages; first for propositional logic and then for predicate logic. The rules of inference are the essential building block in the construction of valid arguments. </a:t>
            </a:r>
          </a:p>
          <a:p>
            <a:pPr marL="879475" lvl="1" indent="-514350">
              <a:buFont typeface="Arial" panose="020B0604020202020204" pitchFamily="34" charset="0"/>
              <a:buAutoNum type="arabicPeriod"/>
            </a:pPr>
            <a:r>
              <a:rPr lang="en-US" altLang="en-US"/>
              <a:t>Propositional Logic</a:t>
            </a:r>
          </a:p>
          <a:p>
            <a:pPr marL="1187450" lvl="2" indent="-514350">
              <a:buFont typeface="Wingdings" panose="05000000000000000000" pitchFamily="2" charset="2"/>
              <a:buNone/>
            </a:pPr>
            <a:r>
              <a:rPr lang="en-US" altLang="en-US"/>
              <a:t>Inference Rules</a:t>
            </a:r>
          </a:p>
          <a:p>
            <a:pPr marL="879475" lvl="1" indent="-514350">
              <a:buFont typeface="Arial" panose="020B0604020202020204" pitchFamily="34" charset="0"/>
              <a:buAutoNum type="arabicPeriod"/>
            </a:pPr>
            <a:r>
              <a:rPr lang="en-US" altLang="en-US"/>
              <a:t>Predicate Logic</a:t>
            </a:r>
          </a:p>
          <a:p>
            <a:pPr marL="1187450" lvl="2" indent="-514350">
              <a:buFont typeface="Wingdings" panose="05000000000000000000" pitchFamily="2" charset="2"/>
              <a:buNone/>
            </a:pPr>
            <a:r>
              <a:rPr lang="en-US" altLang="en-US"/>
              <a:t>Inference rules for propositional logic plus additional inference rules to handle variables and quantifiers.</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a:t>Valid Arguments (Propositional Logic)</a:t>
            </a:r>
          </a:p>
        </p:txBody>
      </p:sp>
      <p:sp>
        <p:nvSpPr>
          <p:cNvPr id="165891" name="Content Placeholder 2"/>
          <p:cNvSpPr>
            <a:spLocks noGrp="1"/>
          </p:cNvSpPr>
          <p:nvPr>
            <p:ph idx="1"/>
          </p:nvPr>
        </p:nvSpPr>
        <p:spPr/>
        <p:txBody>
          <a:bodyPr/>
          <a:lstStyle/>
          <a:p>
            <a:r>
              <a:rPr lang="en-US" altLang="en-US"/>
              <a:t>“If you have a current password, then you can log onto the network.” </a:t>
            </a:r>
          </a:p>
          <a:p>
            <a:r>
              <a:rPr lang="en-US" altLang="en-US"/>
              <a:t>“You have a current password.” </a:t>
            </a:r>
          </a:p>
          <a:p>
            <a:r>
              <a:rPr lang="en-US" altLang="en-US"/>
              <a:t>Therefore, “You can log onto the network.” </a:t>
            </a:r>
          </a:p>
          <a:p>
            <a:endParaRPr lang="en-US" altLang="en-US"/>
          </a:p>
          <a:p>
            <a:r>
              <a:rPr lang="en-US" altLang="en-US"/>
              <a:t>Sequence of propositions (argument) is valid; the conclusion must be true when both premise are true.</a:t>
            </a:r>
          </a:p>
          <a:p>
            <a:endParaRPr lang="en-US" altLang="en-US"/>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Title 1"/>
          <p:cNvSpPr>
            <a:spLocks noGrp="1"/>
          </p:cNvSpPr>
          <p:nvPr>
            <p:ph type="title"/>
          </p:nvPr>
        </p:nvSpPr>
        <p:spPr/>
        <p:txBody>
          <a:bodyPr/>
          <a:lstStyle/>
          <a:p>
            <a:r>
              <a:rPr lang="en-US" altLang="en-US"/>
              <a:t>Argument Form</a:t>
            </a:r>
          </a:p>
        </p:txBody>
      </p:sp>
      <p:sp>
        <p:nvSpPr>
          <p:cNvPr id="3" name="Content Placeholder 2"/>
          <p:cNvSpPr>
            <a:spLocks noGrp="1"/>
          </p:cNvSpPr>
          <p:nvPr>
            <p:ph idx="1"/>
          </p:nvPr>
        </p:nvSpPr>
        <p:spPr/>
        <p:txBody>
          <a:bodyPr/>
          <a:lstStyle/>
          <a:p>
            <a:pPr>
              <a:defRPr/>
            </a:pPr>
            <a:r>
              <a:rPr lang="en-US" dirty="0"/>
              <a:t>p: “You have a current password” </a:t>
            </a:r>
          </a:p>
          <a:p>
            <a:pPr>
              <a:defRPr/>
            </a:pPr>
            <a:r>
              <a:rPr lang="en-US" dirty="0"/>
              <a:t>q: “You can log onto the network.” </a:t>
            </a:r>
          </a:p>
          <a:p>
            <a:pPr>
              <a:defRPr/>
            </a:pPr>
            <a:r>
              <a:rPr lang="en-US" dirty="0"/>
              <a:t>the argument has the form </a:t>
            </a:r>
          </a:p>
          <a:p>
            <a:pPr marL="400050" lvl="1" indent="0">
              <a:buFont typeface="Wingdings" panose="05000000000000000000" pitchFamily="2" charset="2"/>
              <a:buNone/>
              <a:defRPr/>
            </a:pPr>
            <a:endParaRPr lang="en-US" dirty="0"/>
          </a:p>
          <a:p>
            <a:pPr marL="2628900" lvl="6" indent="0">
              <a:buFont typeface="Wingdings" pitchFamily="2" charset="2"/>
              <a:buNone/>
              <a:defRPr/>
            </a:pPr>
            <a:r>
              <a:rPr lang="en-US" sz="2800" dirty="0" err="1"/>
              <a:t>p→q</a:t>
            </a:r>
            <a:r>
              <a:rPr lang="en-US" sz="2800" dirty="0"/>
              <a:t> </a:t>
            </a:r>
          </a:p>
          <a:p>
            <a:pPr marL="2628900" lvl="6" indent="0">
              <a:buFont typeface="Wingdings" pitchFamily="2" charset="2"/>
              <a:buNone/>
              <a:defRPr/>
            </a:pPr>
            <a:r>
              <a:rPr lang="en-US" sz="2800" dirty="0"/>
              <a:t>p </a:t>
            </a:r>
          </a:p>
          <a:p>
            <a:pPr marL="2628900" lvl="6" indent="0">
              <a:buFont typeface="Wingdings" pitchFamily="2" charset="2"/>
              <a:buNone/>
              <a:defRPr/>
            </a:pPr>
            <a:r>
              <a:rPr lang="en-US" sz="2800" dirty="0"/>
              <a:t>∴q </a:t>
            </a:r>
          </a:p>
          <a:p>
            <a:pPr marL="2628900" lvl="6" indent="0">
              <a:buFont typeface="Wingdings" pitchFamily="2" charset="2"/>
              <a:buNone/>
              <a:defRPr/>
            </a:pPr>
            <a:endParaRPr lang="en-US" sz="2800" dirty="0"/>
          </a:p>
        </p:txBody>
      </p:sp>
      <p:sp>
        <p:nvSpPr>
          <p:cNvPr id="4" name="Rectangle 3"/>
          <p:cNvSpPr>
            <a:spLocks noChangeArrowheads="1"/>
          </p:cNvSpPr>
          <p:nvPr/>
        </p:nvSpPr>
        <p:spPr bwMode="auto">
          <a:xfrm>
            <a:off x="1066800" y="5221288"/>
            <a:ext cx="6858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r>
              <a:rPr lang="en-US" altLang="en-US" sz="2000">
                <a:solidFill>
                  <a:srgbClr val="FF0000"/>
                </a:solidFill>
              </a:rPr>
              <a:t>the statement ((p → q) ∧ p) → q is a tautology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itle 1"/>
          <p:cNvSpPr>
            <a:spLocks noGrp="1"/>
          </p:cNvSpPr>
          <p:nvPr>
            <p:ph type="title"/>
          </p:nvPr>
        </p:nvSpPr>
        <p:spPr/>
        <p:txBody>
          <a:bodyPr/>
          <a:lstStyle/>
          <a:p>
            <a:r>
              <a:rPr lang="en-US" altLang="en-US"/>
              <a:t>Argument Form</a:t>
            </a:r>
          </a:p>
        </p:txBody>
      </p:sp>
      <p:sp>
        <p:nvSpPr>
          <p:cNvPr id="3" name="Content Placeholder 2"/>
          <p:cNvSpPr>
            <a:spLocks noGrp="1"/>
          </p:cNvSpPr>
          <p:nvPr>
            <p:ph idx="1"/>
          </p:nvPr>
        </p:nvSpPr>
        <p:spPr/>
        <p:txBody>
          <a:bodyPr>
            <a:noAutofit/>
          </a:bodyPr>
          <a:lstStyle/>
          <a:p>
            <a:pPr>
              <a:defRPr/>
            </a:pPr>
            <a:r>
              <a:rPr lang="en-US" sz="2400" dirty="0"/>
              <a:t>p: ““You have access to the network” </a:t>
            </a:r>
          </a:p>
          <a:p>
            <a:pPr>
              <a:defRPr/>
            </a:pPr>
            <a:r>
              <a:rPr lang="en-US" sz="2400" dirty="0"/>
              <a:t>q: “You can change your grade”  </a:t>
            </a:r>
          </a:p>
          <a:p>
            <a:pPr>
              <a:defRPr/>
            </a:pPr>
            <a:r>
              <a:rPr lang="en-US" sz="2400" dirty="0"/>
              <a:t>the argument has the form </a:t>
            </a:r>
          </a:p>
          <a:p>
            <a:pPr marL="400050" lvl="1" indent="0">
              <a:buFont typeface="Wingdings" panose="05000000000000000000" pitchFamily="2" charset="2"/>
              <a:buNone/>
              <a:defRPr/>
            </a:pPr>
            <a:endParaRPr lang="en-US" sz="2000" dirty="0"/>
          </a:p>
          <a:p>
            <a:pPr marL="0" indent="0">
              <a:buFont typeface="Wingdings" panose="05000000000000000000" pitchFamily="2" charset="2"/>
              <a:buNone/>
              <a:defRPr/>
            </a:pPr>
            <a:r>
              <a:rPr lang="en-US" sz="2400" dirty="0"/>
              <a:t>“If you have access to the network, then you can change your grade.” </a:t>
            </a:r>
          </a:p>
          <a:p>
            <a:pPr marL="0" indent="0">
              <a:buFont typeface="Wingdings" panose="05000000000000000000" pitchFamily="2" charset="2"/>
              <a:buNone/>
              <a:defRPr/>
            </a:pPr>
            <a:r>
              <a:rPr lang="en-US" sz="2400" dirty="0"/>
              <a:t>“You have access to the network.” </a:t>
            </a:r>
          </a:p>
          <a:p>
            <a:pPr marL="0" indent="0">
              <a:buFont typeface="Wingdings" panose="05000000000000000000" pitchFamily="2" charset="2"/>
              <a:buNone/>
              <a:defRPr/>
            </a:pPr>
            <a:r>
              <a:rPr lang="en-US" sz="2400" dirty="0"/>
              <a:t>∴ “You can change your grade.” </a:t>
            </a:r>
          </a:p>
          <a:p>
            <a:pPr>
              <a:defRPr/>
            </a:pPr>
            <a:endParaRPr lang="en-US" sz="2400" dirty="0"/>
          </a:p>
          <a:p>
            <a:pPr>
              <a:defRPr/>
            </a:pPr>
            <a:r>
              <a:rPr lang="en-US" sz="2400" dirty="0"/>
              <a:t>The argument is valid, but if premise is false, we cannot conclude that the conclusion is true. </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itle 1"/>
          <p:cNvSpPr>
            <a:spLocks noGrp="1"/>
          </p:cNvSpPr>
          <p:nvPr>
            <p:ph type="title"/>
          </p:nvPr>
        </p:nvSpPr>
        <p:spPr/>
        <p:txBody>
          <a:bodyPr/>
          <a:lstStyle/>
          <a:p>
            <a:r>
              <a:rPr lang="en-US" altLang="en-US"/>
              <a:t>Arguments in Propositional Logic</a:t>
            </a:r>
          </a:p>
        </p:txBody>
      </p:sp>
      <p:sp>
        <p:nvSpPr>
          <p:cNvPr id="3" name="Content Placeholder 2"/>
          <p:cNvSpPr>
            <a:spLocks noGrp="1"/>
          </p:cNvSpPr>
          <p:nvPr>
            <p:ph idx="1"/>
          </p:nvPr>
        </p:nvSpPr>
        <p:spPr/>
        <p:txBody>
          <a:bodyPr>
            <a:normAutofit/>
          </a:bodyPr>
          <a:lstStyle/>
          <a:p>
            <a:pPr>
              <a:lnSpc>
                <a:spcPct val="80000"/>
              </a:lnSpc>
            </a:pPr>
            <a:r>
              <a:rPr lang="en-US" altLang="en-US" sz="2200"/>
              <a:t>A </a:t>
            </a:r>
            <a:r>
              <a:rPr lang="en-US" altLang="en-US" sz="2200" i="1"/>
              <a:t>argument </a:t>
            </a:r>
            <a:r>
              <a:rPr lang="en-US" altLang="en-US" sz="2200"/>
              <a:t>in propositional logic is a sequence of propositions. All but the final proposition are called </a:t>
            </a:r>
            <a:r>
              <a:rPr lang="en-US" altLang="en-US" sz="2200" i="1"/>
              <a:t>premises</a:t>
            </a:r>
            <a:r>
              <a:rPr lang="en-US" altLang="en-US" sz="2200"/>
              <a:t>. The last statement is the </a:t>
            </a:r>
            <a:r>
              <a:rPr lang="en-US" altLang="en-US" sz="2200" i="1"/>
              <a:t>conclusion</a:t>
            </a:r>
            <a:r>
              <a:rPr lang="en-US" altLang="en-US" sz="2200"/>
              <a:t>. </a:t>
            </a:r>
          </a:p>
          <a:p>
            <a:pPr>
              <a:lnSpc>
                <a:spcPct val="80000"/>
              </a:lnSpc>
            </a:pPr>
            <a:r>
              <a:rPr lang="en-US" altLang="en-US" sz="2200"/>
              <a:t>The argument is valid if the premises imply the conclusion.  An </a:t>
            </a:r>
            <a:r>
              <a:rPr lang="en-US" altLang="en-US" sz="2200" i="1"/>
              <a:t>argument form</a:t>
            </a:r>
            <a:r>
              <a:rPr lang="en-US" altLang="en-US" sz="2200"/>
              <a:t>   is  an argument that is valid no matter what propositions are substituted into its propositional variables.    </a:t>
            </a:r>
          </a:p>
          <a:p>
            <a:pPr>
              <a:lnSpc>
                <a:spcPct val="80000"/>
              </a:lnSpc>
            </a:pPr>
            <a:r>
              <a:rPr lang="en-US" altLang="en-US" sz="2200"/>
              <a:t>If the premises are  </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p</a:t>
            </a:r>
            <a:r>
              <a:rPr lang="en-US" altLang="en-US" sz="2200" baseline="-25000">
                <a:latin typeface="Cambria Math" panose="02040503050406030204" pitchFamily="18" charset="0"/>
                <a:ea typeface="Cambria Math" panose="02040503050406030204" pitchFamily="18" charset="0"/>
                <a:cs typeface="Cambria Math" panose="02040503050406030204" pitchFamily="18" charset="0"/>
              </a:rPr>
              <a:t>1 </a:t>
            </a:r>
            <a:r>
              <a:rPr lang="en-US" altLang="en-US" sz="2200">
                <a:latin typeface="Cambria Math" panose="02040503050406030204" pitchFamily="18" charset="0"/>
                <a:ea typeface="Cambria Math" panose="02040503050406030204" pitchFamily="18" charset="0"/>
                <a:cs typeface="Cambria Math" panose="02040503050406030204" pitchFamily="18" charset="0"/>
              </a:rPr>
              <a:t>,</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p</a:t>
            </a:r>
            <a:r>
              <a:rPr lang="en-US" altLang="en-US" sz="2200" baseline="-25000">
                <a:latin typeface="Cambria Math" panose="02040503050406030204" pitchFamily="18" charset="0"/>
                <a:ea typeface="Cambria Math" panose="02040503050406030204" pitchFamily="18" charset="0"/>
                <a:cs typeface="Cambria Math" panose="02040503050406030204" pitchFamily="18" charset="0"/>
              </a:rPr>
              <a:t>2</a:t>
            </a:r>
            <a:r>
              <a:rPr lang="en-US" altLang="en-US" sz="2200">
                <a:latin typeface="Cambria Math" panose="02040503050406030204" pitchFamily="18" charset="0"/>
                <a:ea typeface="Cambria Math" panose="02040503050406030204" pitchFamily="18" charset="0"/>
                <a:cs typeface="Cambria Math" panose="02040503050406030204" pitchFamily="18" charset="0"/>
              </a:rPr>
              <a:t>, …,</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p</a:t>
            </a:r>
            <a:r>
              <a:rPr lang="en-US" altLang="en-US" sz="2200" i="1" baseline="-25000">
                <a:latin typeface="Cambria Math" panose="02040503050406030204" pitchFamily="18" charset="0"/>
                <a:ea typeface="Cambria Math" panose="02040503050406030204" pitchFamily="18" charset="0"/>
                <a:cs typeface="Cambria Math" panose="02040503050406030204" pitchFamily="18" charset="0"/>
              </a:rPr>
              <a:t>n</a:t>
            </a:r>
            <a:r>
              <a:rPr lang="en-US" altLang="en-US" sz="2200">
                <a:latin typeface="Cambria Math" panose="02040503050406030204" pitchFamily="18" charset="0"/>
                <a:ea typeface="Cambria Math" panose="02040503050406030204" pitchFamily="18" charset="0"/>
                <a:cs typeface="Cambria Math" panose="02040503050406030204" pitchFamily="18" charset="0"/>
              </a:rPr>
              <a:t>  </a:t>
            </a:r>
            <a:r>
              <a:rPr lang="en-US" altLang="en-US" sz="2200"/>
              <a:t>and the conclusion is </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q</a:t>
            </a:r>
            <a:r>
              <a:rPr lang="en-US" altLang="en-US" sz="2200"/>
              <a:t>  then               </a:t>
            </a:r>
          </a:p>
          <a:p>
            <a:pPr>
              <a:lnSpc>
                <a:spcPct val="80000"/>
              </a:lnSpc>
              <a:buFont typeface="Wingdings" panose="05000000000000000000" pitchFamily="2" charset="2"/>
              <a:buNone/>
            </a:pPr>
            <a:r>
              <a:rPr lang="en-US" altLang="en-US" sz="2200"/>
              <a:t>        (</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p</a:t>
            </a:r>
            <a:r>
              <a:rPr lang="en-US" altLang="en-US" sz="2200" baseline="-25000">
                <a:latin typeface="Cambria Math" panose="02040503050406030204" pitchFamily="18" charset="0"/>
                <a:ea typeface="Cambria Math" panose="02040503050406030204" pitchFamily="18" charset="0"/>
                <a:cs typeface="Cambria Math" panose="02040503050406030204" pitchFamily="18" charset="0"/>
              </a:rPr>
              <a:t>1 </a:t>
            </a:r>
            <a:r>
              <a:rPr lang="en-US" altLang="en-US" sz="2200">
                <a:latin typeface="Cambria Math" panose="02040503050406030204" pitchFamily="18" charset="0"/>
                <a:ea typeface="Cambria Math" panose="02040503050406030204" pitchFamily="18" charset="0"/>
                <a:cs typeface="Cambria Math" panose="02040503050406030204" pitchFamily="18" charset="0"/>
              </a:rPr>
              <a:t> ∧ </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p</a:t>
            </a:r>
            <a:r>
              <a:rPr lang="en-US" altLang="en-US" sz="2200" baseline="-25000">
                <a:latin typeface="Cambria Math" panose="02040503050406030204" pitchFamily="18" charset="0"/>
                <a:ea typeface="Cambria Math" panose="02040503050406030204" pitchFamily="18" charset="0"/>
                <a:cs typeface="Cambria Math" panose="02040503050406030204" pitchFamily="18" charset="0"/>
              </a:rPr>
              <a:t>2</a:t>
            </a:r>
            <a:r>
              <a:rPr lang="en-US" altLang="en-US" sz="2200">
                <a:latin typeface="Cambria Math" panose="02040503050406030204" pitchFamily="18" charset="0"/>
                <a:ea typeface="Cambria Math" panose="02040503050406030204" pitchFamily="18" charset="0"/>
                <a:cs typeface="Cambria Math" panose="02040503050406030204" pitchFamily="18" charset="0"/>
              </a:rPr>
              <a:t> ∧ … ∧ </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p</a:t>
            </a:r>
            <a:r>
              <a:rPr lang="en-US" altLang="en-US" sz="2200" i="1" baseline="-25000">
                <a:latin typeface="Cambria Math" panose="02040503050406030204" pitchFamily="18" charset="0"/>
                <a:ea typeface="Cambria Math" panose="02040503050406030204" pitchFamily="18" charset="0"/>
                <a:cs typeface="Cambria Math" panose="02040503050406030204" pitchFamily="18" charset="0"/>
              </a:rPr>
              <a:t>n</a:t>
            </a:r>
            <a:r>
              <a:rPr lang="en-US" altLang="en-US" sz="2200"/>
              <a:t> ) </a:t>
            </a:r>
            <a:r>
              <a:rPr lang="en-US" altLang="en-US" sz="2200">
                <a:latin typeface="Cambria Math" panose="02040503050406030204" pitchFamily="18" charset="0"/>
                <a:ea typeface="Cambria Math" panose="02040503050406030204" pitchFamily="18" charset="0"/>
                <a:cs typeface="Cambria Math" panose="02040503050406030204" pitchFamily="18" charset="0"/>
              </a:rPr>
              <a:t>→</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 q </a:t>
            </a:r>
            <a:r>
              <a:rPr lang="en-US" altLang="en-US" sz="2200"/>
              <a:t> is a tautology.</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 </a:t>
            </a:r>
            <a:endParaRPr lang="en-US" altLang="en-US" sz="2200"/>
          </a:p>
          <a:p>
            <a:pPr>
              <a:lnSpc>
                <a:spcPct val="80000"/>
              </a:lnSpc>
            </a:pPr>
            <a:r>
              <a:rPr lang="en-US" altLang="en-US" sz="2200"/>
              <a:t>Inference rules are all argument simple argument forms that will be used to construct more complex argument forms.</a:t>
            </a:r>
          </a:p>
          <a:p>
            <a:pPr>
              <a:lnSpc>
                <a:spcPct val="80000"/>
              </a:lnSpc>
              <a:buFont typeface="Wingdings" panose="05000000000000000000" pitchFamily="2" charset="2"/>
              <a:buNone/>
            </a:pPr>
            <a:r>
              <a:rPr lang="en-US" altLang="en-US" sz="2200"/>
              <a:t>      </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19200"/>
            <a:ext cx="8613775"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150" y="1189038"/>
            <a:ext cx="84582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0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438" y="2149475"/>
            <a:ext cx="8439150" cy="3840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Rules of Inference for Propositional Logic: </a:t>
            </a:r>
            <a:r>
              <a:rPr lang="en-US" b="1" i="1" dirty="0"/>
              <a:t>Modus </a:t>
            </a:r>
            <a:r>
              <a:rPr lang="en-US" b="1" i="1" dirty="0" err="1"/>
              <a:t>Ponendo</a:t>
            </a:r>
            <a:r>
              <a:rPr lang="en-US" b="1" i="1" dirty="0"/>
              <a:t> Ponens</a:t>
            </a:r>
            <a:endParaRPr lang="en-US" dirty="0"/>
          </a:p>
        </p:txBody>
      </p:sp>
      <p:sp>
        <p:nvSpPr>
          <p:cNvPr id="3" name="Content Placeholder 2"/>
          <p:cNvSpPr>
            <a:spLocks noGrp="1"/>
          </p:cNvSpPr>
          <p:nvPr>
            <p:ph idx="1"/>
          </p:nvPr>
        </p:nvSpPr>
        <p:spPr/>
        <p:txBody>
          <a:bodyPr/>
          <a:lstStyle/>
          <a:p>
            <a:r>
              <a:rPr lang="en-US" altLang="en-US"/>
              <a:t>Latin for “the way that affirms by affirming”</a:t>
            </a:r>
            <a:endParaRPr lang="en-US" altLang="en-US" b="1" i="1"/>
          </a:p>
          <a:p>
            <a:endParaRPr lang="en-US" altLang="en-US" b="1"/>
          </a:p>
          <a:p>
            <a:r>
              <a:rPr lang="en-US" altLang="en-US" b="1"/>
              <a:t>Implication elimination</a:t>
            </a:r>
          </a:p>
          <a:p>
            <a:r>
              <a:rPr lang="en-US" altLang="en-US"/>
              <a:t>Abbreviated to </a:t>
            </a:r>
            <a:r>
              <a:rPr lang="en-US" altLang="en-US" b="1"/>
              <a:t>MP</a:t>
            </a:r>
            <a:r>
              <a:rPr lang="en-US" altLang="en-US"/>
              <a:t> or </a:t>
            </a:r>
            <a:r>
              <a:rPr lang="en-US" altLang="en-US" b="1" i="1"/>
              <a:t>modus ponens</a:t>
            </a:r>
          </a:p>
          <a:p>
            <a:endParaRPr lang="en-US" altLang="en-US" b="1" i="1" baseline="30000"/>
          </a:p>
          <a:p>
            <a:r>
              <a:rPr lang="en-US" altLang="en-US"/>
              <a:t>whenever </a:t>
            </a:r>
            <a:r>
              <a:rPr lang="en-US" altLang="en-US" i="1"/>
              <a:t>p → q</a:t>
            </a:r>
            <a:r>
              <a:rPr lang="en-US" altLang="en-US"/>
              <a:t> is true </a:t>
            </a:r>
          </a:p>
          <a:p>
            <a:r>
              <a:rPr lang="en-US" altLang="en-US"/>
              <a:t>and p is true, </a:t>
            </a:r>
          </a:p>
          <a:p>
            <a:r>
              <a:rPr lang="en-US" altLang="en-US" i="1"/>
              <a:t>q</a:t>
            </a:r>
            <a:r>
              <a:rPr lang="en-US" altLang="en-US"/>
              <a:t> must also be true.</a:t>
            </a:r>
            <a:endParaRPr lang="en-US" altLang="en-US" baseline="30000"/>
          </a:p>
          <a:p>
            <a:endParaRPr lang="en-US" altLang="en-US" b="1" i="1"/>
          </a:p>
        </p:txBody>
      </p:sp>
      <p:graphicFrame>
        <p:nvGraphicFramePr>
          <p:cNvPr id="4" name="Table 3"/>
          <p:cNvGraphicFramePr>
            <a:graphicFrameLocks noGrp="1"/>
          </p:cNvGraphicFramePr>
          <p:nvPr/>
        </p:nvGraphicFramePr>
        <p:xfrm>
          <a:off x="5867400" y="4191000"/>
          <a:ext cx="2882901" cy="2133600"/>
        </p:xfrm>
        <a:graphic>
          <a:graphicData uri="http://schemas.openxmlformats.org/drawingml/2006/table">
            <a:tbl>
              <a:tblPr/>
              <a:tblGrid>
                <a:gridCol w="958410">
                  <a:extLst>
                    <a:ext uri="{9D8B030D-6E8A-4147-A177-3AD203B41FA5}">
                      <a16:colId xmlns:a16="http://schemas.microsoft.com/office/drawing/2014/main" val="20000"/>
                    </a:ext>
                  </a:extLst>
                </a:gridCol>
                <a:gridCol w="958410">
                  <a:extLst>
                    <a:ext uri="{9D8B030D-6E8A-4147-A177-3AD203B41FA5}">
                      <a16:colId xmlns:a16="http://schemas.microsoft.com/office/drawing/2014/main" val="20001"/>
                    </a:ext>
                  </a:extLst>
                </a:gridCol>
                <a:gridCol w="966081">
                  <a:extLst>
                    <a:ext uri="{9D8B030D-6E8A-4147-A177-3AD203B41FA5}">
                      <a16:colId xmlns:a16="http://schemas.microsoft.com/office/drawing/2014/main" val="20002"/>
                    </a:ext>
                  </a:extLst>
                </a:gridCol>
              </a:tblGrid>
              <a:tr h="0">
                <a:tc>
                  <a:txBody>
                    <a:bodyPr/>
                    <a:lstStyle/>
                    <a:p>
                      <a:pPr algn="ctr"/>
                      <a:r>
                        <a:rPr lang="en-US" i="1">
                          <a:effectLst/>
                        </a:rPr>
                        <a:t>p</a:t>
                      </a:r>
                      <a:endParaRPr lang="en-US">
                        <a:effectLst/>
                      </a:endParaRPr>
                    </a:p>
                  </a:txBody>
                  <a:tcPr marL="76200" marR="76200" marT="76200" marB="76200" anchor="ctr">
                    <a:lnL>
                      <a:noFill/>
                    </a:lnL>
                    <a:lnR>
                      <a:noFill/>
                    </a:lnR>
                    <a:lnT>
                      <a:noFill/>
                    </a:lnT>
                    <a:lnB>
                      <a:noFill/>
                    </a:lnB>
                    <a:solidFill>
                      <a:srgbClr val="AFEEEE"/>
                    </a:solidFill>
                  </a:tcPr>
                </a:tc>
                <a:tc>
                  <a:txBody>
                    <a:bodyPr/>
                    <a:lstStyle/>
                    <a:p>
                      <a:pPr algn="ctr"/>
                      <a:r>
                        <a:rPr lang="en-US" i="1">
                          <a:effectLst/>
                        </a:rPr>
                        <a:t>q</a:t>
                      </a:r>
                      <a:endParaRPr lang="en-US">
                        <a:effectLst/>
                      </a:endParaRPr>
                    </a:p>
                  </a:txBody>
                  <a:tcPr marL="76200" marR="76200" marT="76200" marB="76200" anchor="ctr">
                    <a:lnL>
                      <a:noFill/>
                    </a:lnL>
                    <a:lnR>
                      <a:noFill/>
                    </a:lnR>
                    <a:lnT>
                      <a:noFill/>
                    </a:lnT>
                    <a:lnB>
                      <a:noFill/>
                    </a:lnB>
                    <a:solidFill>
                      <a:srgbClr val="AFEEEE"/>
                    </a:solidFill>
                  </a:tcPr>
                </a:tc>
                <a:tc>
                  <a:txBody>
                    <a:bodyPr/>
                    <a:lstStyle/>
                    <a:p>
                      <a:pPr algn="ctr"/>
                      <a:r>
                        <a:rPr lang="en-US" i="1">
                          <a:effectLst/>
                        </a:rPr>
                        <a:t>p → q</a:t>
                      </a:r>
                      <a:endParaRPr lang="en-US">
                        <a:effectLst/>
                      </a:endParaRPr>
                    </a:p>
                  </a:txBody>
                  <a:tcPr marL="76200" marR="76200" marT="76200" marB="76200" anchor="ctr">
                    <a:lnL>
                      <a:noFill/>
                    </a:lnL>
                    <a:lnR>
                      <a:noFill/>
                    </a:lnR>
                    <a:lnT>
                      <a:noFill/>
                    </a:lnT>
                    <a:lnB>
                      <a:noFill/>
                    </a:lnB>
                    <a:solidFill>
                      <a:srgbClr val="AFEEEE"/>
                    </a:solidFill>
                  </a:tcPr>
                </a:tc>
                <a:extLst>
                  <a:ext uri="{0D108BD9-81ED-4DB2-BD59-A6C34878D82A}">
                    <a16:rowId xmlns:a16="http://schemas.microsoft.com/office/drawing/2014/main" val="10000"/>
                  </a:ext>
                </a:extLst>
              </a:tr>
              <a:tr h="0">
                <a:tc>
                  <a:txBody>
                    <a:bodyPr/>
                    <a:lstStyle/>
                    <a:p>
                      <a:pPr algn="ctr"/>
                      <a:r>
                        <a:rPr lang="en-US"/>
                        <a:t>T</a:t>
                      </a:r>
                    </a:p>
                  </a:txBody>
                  <a:tcPr marL="76200" marR="76200" marT="76200" marB="76200" anchor="ctr">
                    <a:lnL>
                      <a:noFill/>
                    </a:lnL>
                    <a:lnR>
                      <a:noFill/>
                    </a:lnR>
                    <a:lnT>
                      <a:noFill/>
                    </a:lnT>
                    <a:lnB>
                      <a:noFill/>
                    </a:lnB>
                    <a:solidFill>
                      <a:srgbClr val="E0FFFF"/>
                    </a:solidFill>
                  </a:tcPr>
                </a:tc>
                <a:tc>
                  <a:txBody>
                    <a:bodyPr/>
                    <a:lstStyle/>
                    <a:p>
                      <a:pPr algn="ctr"/>
                      <a:r>
                        <a:rPr lang="en-US"/>
                        <a:t>T</a:t>
                      </a:r>
                    </a:p>
                  </a:txBody>
                  <a:tcPr marL="76200" marR="76200" marT="76200" marB="76200" anchor="ctr">
                    <a:lnL>
                      <a:noFill/>
                    </a:lnL>
                    <a:lnR>
                      <a:noFill/>
                    </a:lnR>
                    <a:lnT>
                      <a:noFill/>
                    </a:lnT>
                    <a:lnB>
                      <a:noFill/>
                    </a:lnB>
                    <a:solidFill>
                      <a:srgbClr val="E0FFFF"/>
                    </a:solidFill>
                  </a:tcPr>
                </a:tc>
                <a:tc>
                  <a:txBody>
                    <a:bodyPr/>
                    <a:lstStyle/>
                    <a:p>
                      <a:pPr algn="ctr"/>
                      <a:r>
                        <a:rPr lang="en-US"/>
                        <a:t>T</a:t>
                      </a:r>
                    </a:p>
                  </a:txBody>
                  <a:tcPr marL="76200" marR="76200" marT="76200" marB="76200" anchor="ctr">
                    <a:lnL>
                      <a:noFill/>
                    </a:lnL>
                    <a:lnR>
                      <a:noFill/>
                    </a:lnR>
                    <a:lnT>
                      <a:noFill/>
                    </a:lnT>
                    <a:lnB>
                      <a:noFill/>
                    </a:lnB>
                    <a:solidFill>
                      <a:srgbClr val="E0FFFF"/>
                    </a:solidFill>
                  </a:tcPr>
                </a:tc>
                <a:extLst>
                  <a:ext uri="{0D108BD9-81ED-4DB2-BD59-A6C34878D82A}">
                    <a16:rowId xmlns:a16="http://schemas.microsoft.com/office/drawing/2014/main" val="10001"/>
                  </a:ext>
                </a:extLst>
              </a:tr>
              <a:tr h="0">
                <a:tc>
                  <a:txBody>
                    <a:bodyPr/>
                    <a:lstStyle/>
                    <a:p>
                      <a:pPr algn="ctr"/>
                      <a:r>
                        <a:rPr lang="en-US"/>
                        <a:t>T</a:t>
                      </a:r>
                    </a:p>
                  </a:txBody>
                  <a:tcPr marL="76200" marR="76200" marT="76200" marB="76200" anchor="ctr">
                    <a:lnL>
                      <a:noFill/>
                    </a:lnL>
                    <a:lnR>
                      <a:noFill/>
                    </a:lnR>
                    <a:lnT>
                      <a:noFill/>
                    </a:lnT>
                    <a:lnB>
                      <a:noFill/>
                    </a:lnB>
                    <a:solidFill>
                      <a:srgbClr val="E0FFFF"/>
                    </a:solidFill>
                  </a:tcPr>
                </a:tc>
                <a:tc>
                  <a:txBody>
                    <a:bodyPr/>
                    <a:lstStyle/>
                    <a:p>
                      <a:pPr algn="ctr"/>
                      <a:r>
                        <a:rPr lang="en-US"/>
                        <a:t>F</a:t>
                      </a:r>
                    </a:p>
                  </a:txBody>
                  <a:tcPr marL="76200" marR="76200" marT="76200" marB="76200" anchor="ctr">
                    <a:lnL>
                      <a:noFill/>
                    </a:lnL>
                    <a:lnR>
                      <a:noFill/>
                    </a:lnR>
                    <a:lnT>
                      <a:noFill/>
                    </a:lnT>
                    <a:lnB>
                      <a:noFill/>
                    </a:lnB>
                    <a:solidFill>
                      <a:srgbClr val="E0FFFF"/>
                    </a:solidFill>
                  </a:tcPr>
                </a:tc>
                <a:tc>
                  <a:txBody>
                    <a:bodyPr/>
                    <a:lstStyle/>
                    <a:p>
                      <a:pPr algn="ctr"/>
                      <a:r>
                        <a:rPr lang="en-US"/>
                        <a:t>F</a:t>
                      </a:r>
                    </a:p>
                  </a:txBody>
                  <a:tcPr marL="76200" marR="76200" marT="76200" marB="76200" anchor="ctr">
                    <a:lnL>
                      <a:noFill/>
                    </a:lnL>
                    <a:lnR>
                      <a:noFill/>
                    </a:lnR>
                    <a:lnT>
                      <a:noFill/>
                    </a:lnT>
                    <a:lnB>
                      <a:noFill/>
                    </a:lnB>
                    <a:solidFill>
                      <a:srgbClr val="E0FFFF"/>
                    </a:solidFill>
                  </a:tcPr>
                </a:tc>
                <a:extLst>
                  <a:ext uri="{0D108BD9-81ED-4DB2-BD59-A6C34878D82A}">
                    <a16:rowId xmlns:a16="http://schemas.microsoft.com/office/drawing/2014/main" val="10002"/>
                  </a:ext>
                </a:extLst>
              </a:tr>
              <a:tr h="0">
                <a:tc>
                  <a:txBody>
                    <a:bodyPr/>
                    <a:lstStyle/>
                    <a:p>
                      <a:pPr algn="ctr"/>
                      <a:r>
                        <a:rPr lang="en-US"/>
                        <a:t>F</a:t>
                      </a:r>
                    </a:p>
                  </a:txBody>
                  <a:tcPr marL="76200" marR="76200" marT="76200" marB="76200" anchor="ctr">
                    <a:lnL>
                      <a:noFill/>
                    </a:lnL>
                    <a:lnR>
                      <a:noFill/>
                    </a:lnR>
                    <a:lnT>
                      <a:noFill/>
                    </a:lnT>
                    <a:lnB>
                      <a:noFill/>
                    </a:lnB>
                    <a:solidFill>
                      <a:srgbClr val="E0FFFF"/>
                    </a:solidFill>
                  </a:tcPr>
                </a:tc>
                <a:tc>
                  <a:txBody>
                    <a:bodyPr/>
                    <a:lstStyle/>
                    <a:p>
                      <a:pPr algn="ctr"/>
                      <a:r>
                        <a:rPr lang="en-US"/>
                        <a:t>T</a:t>
                      </a:r>
                    </a:p>
                  </a:txBody>
                  <a:tcPr marL="76200" marR="76200" marT="76200" marB="76200" anchor="ctr">
                    <a:lnL>
                      <a:noFill/>
                    </a:lnL>
                    <a:lnR>
                      <a:noFill/>
                    </a:lnR>
                    <a:lnT>
                      <a:noFill/>
                    </a:lnT>
                    <a:lnB>
                      <a:noFill/>
                    </a:lnB>
                    <a:solidFill>
                      <a:srgbClr val="E0FFFF"/>
                    </a:solidFill>
                  </a:tcPr>
                </a:tc>
                <a:tc>
                  <a:txBody>
                    <a:bodyPr/>
                    <a:lstStyle/>
                    <a:p>
                      <a:pPr algn="ctr"/>
                      <a:r>
                        <a:rPr lang="en-US"/>
                        <a:t>T</a:t>
                      </a:r>
                    </a:p>
                  </a:txBody>
                  <a:tcPr marL="76200" marR="76200" marT="76200" marB="76200" anchor="ctr">
                    <a:lnL>
                      <a:noFill/>
                    </a:lnL>
                    <a:lnR>
                      <a:noFill/>
                    </a:lnR>
                    <a:lnT>
                      <a:noFill/>
                    </a:lnT>
                    <a:lnB>
                      <a:noFill/>
                    </a:lnB>
                    <a:solidFill>
                      <a:srgbClr val="E0FFFF"/>
                    </a:solidFill>
                  </a:tcPr>
                </a:tc>
                <a:extLst>
                  <a:ext uri="{0D108BD9-81ED-4DB2-BD59-A6C34878D82A}">
                    <a16:rowId xmlns:a16="http://schemas.microsoft.com/office/drawing/2014/main" val="10003"/>
                  </a:ext>
                </a:extLst>
              </a:tr>
              <a:tr h="0">
                <a:tc>
                  <a:txBody>
                    <a:bodyPr/>
                    <a:lstStyle/>
                    <a:p>
                      <a:pPr algn="ctr"/>
                      <a:r>
                        <a:rPr lang="en-US"/>
                        <a:t>F</a:t>
                      </a:r>
                    </a:p>
                  </a:txBody>
                  <a:tcPr marL="76200" marR="76200" marT="76200" marB="76200" anchor="ctr">
                    <a:lnL>
                      <a:noFill/>
                    </a:lnL>
                    <a:lnR>
                      <a:noFill/>
                    </a:lnR>
                    <a:lnT>
                      <a:noFill/>
                    </a:lnT>
                    <a:lnB>
                      <a:noFill/>
                    </a:lnB>
                    <a:solidFill>
                      <a:srgbClr val="E0FFFF"/>
                    </a:solidFill>
                  </a:tcPr>
                </a:tc>
                <a:tc>
                  <a:txBody>
                    <a:bodyPr/>
                    <a:lstStyle/>
                    <a:p>
                      <a:pPr algn="ctr"/>
                      <a:r>
                        <a:rPr lang="en-US"/>
                        <a:t>F</a:t>
                      </a:r>
                    </a:p>
                  </a:txBody>
                  <a:tcPr marL="76200" marR="76200" marT="76200" marB="76200" anchor="ctr">
                    <a:lnL>
                      <a:noFill/>
                    </a:lnL>
                    <a:lnR>
                      <a:noFill/>
                    </a:lnR>
                    <a:lnT>
                      <a:noFill/>
                    </a:lnT>
                    <a:lnB>
                      <a:noFill/>
                    </a:lnB>
                    <a:solidFill>
                      <a:srgbClr val="E0FFFF"/>
                    </a:solidFill>
                  </a:tcPr>
                </a:tc>
                <a:tc>
                  <a:txBody>
                    <a:bodyPr/>
                    <a:lstStyle/>
                    <a:p>
                      <a:pPr algn="ctr"/>
                      <a:r>
                        <a:rPr lang="en-US" dirty="0"/>
                        <a:t>T</a:t>
                      </a:r>
                    </a:p>
                  </a:txBody>
                  <a:tcPr marL="76200" marR="76200" marT="76200" marB="76200" anchor="ctr">
                    <a:lnL>
                      <a:noFill/>
                    </a:lnL>
                    <a:lnR>
                      <a:noFill/>
                    </a:lnR>
                    <a:lnT>
                      <a:noFill/>
                    </a:lnT>
                    <a:lnB>
                      <a:noFill/>
                    </a:lnB>
                    <a:solidFill>
                      <a:srgbClr val="E0FFFF"/>
                    </a:solidFill>
                  </a:tcPr>
                </a:tc>
                <a:extLst>
                  <a:ext uri="{0D108BD9-81ED-4DB2-BD59-A6C34878D82A}">
                    <a16:rowId xmlns:a16="http://schemas.microsoft.com/office/drawing/2014/main" val="10004"/>
                  </a:ext>
                </a:extLst>
              </a:tr>
            </a:tbl>
          </a:graphicData>
        </a:graphic>
      </p:graphicFrame>
      <p:pic>
        <p:nvPicPr>
          <p:cNvPr id="172052" name="Picture 2" descr="\frac{P \to Q, P}{\therefore 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2400" y="838200"/>
            <a:ext cx="8191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itle 1"/>
          <p:cNvSpPr>
            <a:spLocks noGrp="1"/>
          </p:cNvSpPr>
          <p:nvPr>
            <p:ph type="title"/>
          </p:nvPr>
        </p:nvSpPr>
        <p:spPr/>
        <p:txBody>
          <a:bodyPr/>
          <a:lstStyle/>
          <a:p>
            <a:r>
              <a:rPr lang="en-US" altLang="en-US"/>
              <a:t>Modus Ponens</a:t>
            </a:r>
          </a:p>
        </p:txBody>
      </p:sp>
      <p:sp>
        <p:nvSpPr>
          <p:cNvPr id="173059" name="Content Placeholder 2"/>
          <p:cNvSpPr>
            <a:spLocks noGrp="1"/>
          </p:cNvSpPr>
          <p:nvPr>
            <p:ph idx="1"/>
          </p:nvPr>
        </p:nvSpPr>
        <p:spPr/>
        <p:txBody>
          <a:bodyPr/>
          <a:lstStyle/>
          <a:p>
            <a:pPr>
              <a:buFont typeface="Wingdings" panose="05000000000000000000" pitchFamily="2" charset="2"/>
              <a:buNone/>
            </a:pPr>
            <a:endParaRPr lang="en-US" altLang="en-US"/>
          </a:p>
          <a:p>
            <a:pPr>
              <a:buFont typeface="Wingdings" panose="05000000000000000000" pitchFamily="2" charset="2"/>
              <a:buNone/>
            </a:pPr>
            <a:r>
              <a:rPr lang="en-US" altLang="en-US"/>
              <a:t>                        </a:t>
            </a:r>
          </a:p>
        </p:txBody>
      </p:sp>
      <p:pic>
        <p:nvPicPr>
          <p:cNvPr id="173060" name="Picture 16"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219200" y="2438400"/>
            <a:ext cx="1346200"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1" name="TextBox 6"/>
          <p:cNvSpPr txBox="1">
            <a:spLocks noChangeArrowheads="1"/>
          </p:cNvSpPr>
          <p:nvPr/>
        </p:nvSpPr>
        <p:spPr bwMode="auto">
          <a:xfrm>
            <a:off x="2667000" y="3962400"/>
            <a:ext cx="5257800"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Example:</a:t>
            </a:r>
          </a:p>
          <a:p>
            <a:r>
              <a:rPr lang="en-US" altLang="en-US"/>
              <a:t>Let </a:t>
            </a:r>
            <a:r>
              <a:rPr lang="en-US" altLang="en-US" i="1"/>
              <a:t>p</a:t>
            </a:r>
            <a:r>
              <a:rPr lang="en-US" altLang="en-US"/>
              <a:t> be “It is snowing.”</a:t>
            </a:r>
          </a:p>
          <a:p>
            <a:r>
              <a:rPr lang="en-US" altLang="en-US"/>
              <a:t>Let </a:t>
            </a:r>
            <a:r>
              <a:rPr lang="en-US" altLang="en-US" i="1"/>
              <a:t>q</a:t>
            </a:r>
            <a:r>
              <a:rPr lang="en-US" altLang="en-US"/>
              <a:t> be “I will study discrete math.”</a:t>
            </a:r>
          </a:p>
          <a:p>
            <a:endParaRPr lang="en-US" altLang="en-US"/>
          </a:p>
          <a:p>
            <a:r>
              <a:rPr lang="en-US" altLang="en-US"/>
              <a:t>“If it is snowing,  then I will study discrete math.”</a:t>
            </a:r>
          </a:p>
          <a:p>
            <a:r>
              <a:rPr lang="en-US" altLang="en-US"/>
              <a:t>“It is snowing.”</a:t>
            </a:r>
          </a:p>
          <a:p>
            <a:endParaRPr lang="en-US" altLang="en-US"/>
          </a:p>
          <a:p>
            <a:r>
              <a:rPr lang="en-US" altLang="en-US"/>
              <a:t>“Therefore , I will  study discrete math.”</a:t>
            </a:r>
          </a:p>
          <a:p>
            <a:endParaRPr lang="en-US" altLang="en-US"/>
          </a:p>
        </p:txBody>
      </p:sp>
      <p:sp>
        <p:nvSpPr>
          <p:cNvPr id="173062" name="TextBox 7"/>
          <p:cNvSpPr txBox="1">
            <a:spLocks noChangeArrowheads="1"/>
          </p:cNvSpPr>
          <p:nvPr/>
        </p:nvSpPr>
        <p:spPr bwMode="auto">
          <a:xfrm>
            <a:off x="3810000" y="2209800"/>
            <a:ext cx="4038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Corresponding Tautology:</a:t>
            </a:r>
            <a:r>
              <a:rPr lang="en-US" altLang="en-US"/>
              <a:t> </a:t>
            </a:r>
          </a:p>
          <a:p>
            <a:r>
              <a:rPr lang="en-US" altLang="en-US"/>
              <a:t>       (</a:t>
            </a:r>
            <a:r>
              <a:rPr lang="en-US" altLang="en-US" i="1"/>
              <a:t>p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p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endParaRPr lang="en-US" altLang="en-US" i="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pPr eaLnBrk="1" hangingPunct="1">
              <a:defRPr/>
            </a:pPr>
            <a:r>
              <a:rPr lang="en-US" altLang="en-US" sz="3200" dirty="0">
                <a:solidFill>
                  <a:schemeClr val="accent1">
                    <a:lumMod val="50000"/>
                  </a:schemeClr>
                </a:solidFill>
              </a:rPr>
              <a:t>Applications: </a:t>
            </a:r>
            <a:r>
              <a:rPr lang="en-US" altLang="en-US" sz="3200" dirty="0">
                <a:solidFill>
                  <a:srgbClr val="FF0000"/>
                </a:solidFill>
              </a:rPr>
              <a:t>Scheduling of Final Exams</a:t>
            </a:r>
          </a:p>
        </p:txBody>
      </p:sp>
      <p:sp>
        <p:nvSpPr>
          <p:cNvPr id="65540" name="Rectangle 3"/>
          <p:cNvSpPr>
            <a:spLocks noGrp="1" noChangeArrowheads="1"/>
          </p:cNvSpPr>
          <p:nvPr>
            <p:ph idx="1"/>
          </p:nvPr>
        </p:nvSpPr>
        <p:spPr>
          <a:xfrm>
            <a:off x="304800" y="1957388"/>
            <a:ext cx="8229600" cy="1319212"/>
          </a:xfrm>
        </p:spPr>
        <p:txBody>
          <a:bodyPr>
            <a:normAutofit fontScale="92500" lnSpcReduction="20000"/>
          </a:bodyPr>
          <a:lstStyle/>
          <a:p>
            <a:pPr eaLnBrk="1" hangingPunct="1">
              <a:defRPr/>
            </a:pPr>
            <a:r>
              <a:rPr lang="en-US" dirty="0">
                <a:solidFill>
                  <a:srgbClr val="FF0000"/>
                </a:solidFill>
              </a:rPr>
              <a:t>How can the final exams at FAST be scheduled so that no student has  two exams at the same time? </a:t>
            </a:r>
          </a:p>
          <a:p>
            <a:pPr marL="0" indent="0" eaLnBrk="1" hangingPunct="1">
              <a:buFont typeface="Wingdings" panose="05000000000000000000" pitchFamily="2" charset="2"/>
              <a:buNone/>
              <a:defRPr/>
            </a:pPr>
            <a:endParaRPr lang="en-US" dirty="0"/>
          </a:p>
        </p:txBody>
      </p:sp>
      <p:sp>
        <p:nvSpPr>
          <p:cNvPr id="23556" name="Slide Number Placeholder 3"/>
          <p:cNvSpPr>
            <a:spLocks noGrp="1"/>
          </p:cNvSpPr>
          <p:nvPr>
            <p:ph type="sldNum" sz="quarter" idx="12"/>
          </p:nvPr>
        </p:nvSpPr>
        <p:spPr>
          <a:xfrm>
            <a:off x="457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l">
              <a:spcBef>
                <a:spcPct val="0"/>
              </a:spcBef>
              <a:buClrTx/>
              <a:buFontTx/>
              <a:buNone/>
            </a:pPr>
            <a:fld id="{BA93BC00-0E23-4932-AB20-9CC62DFD7A82}" type="slidenum">
              <a:rPr lang="en-US" altLang="en-US" sz="1400" smtClean="0"/>
              <a:pPr algn="l">
                <a:spcBef>
                  <a:spcPct val="0"/>
                </a:spcBef>
                <a:buClrTx/>
                <a:buFontTx/>
                <a:buNone/>
              </a:pPr>
              <a:t>15</a:t>
            </a:fld>
            <a:endParaRPr lang="en-US" altLang="en-US" sz="1400"/>
          </a:p>
        </p:txBody>
      </p:sp>
      <p:sp>
        <p:nvSpPr>
          <p:cNvPr id="707588" name="Text Box 4"/>
          <p:cNvSpPr txBox="1">
            <a:spLocks noChangeArrowheads="1"/>
          </p:cNvSpPr>
          <p:nvPr/>
        </p:nvSpPr>
        <p:spPr bwMode="auto">
          <a:xfrm>
            <a:off x="762000" y="3717925"/>
            <a:ext cx="8362950" cy="237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eaLnBrk="1" hangingPunct="1">
              <a:spcBef>
                <a:spcPct val="0"/>
              </a:spcBef>
              <a:buClrTx/>
              <a:buFontTx/>
              <a:buNone/>
            </a:pPr>
            <a:r>
              <a:rPr lang="en-US" altLang="en-US" sz="2800" b="1"/>
              <a:t>Graph:</a:t>
            </a:r>
            <a:endParaRPr lang="en-US" altLang="en-US" sz="2000" b="1"/>
          </a:p>
          <a:p>
            <a:pPr eaLnBrk="1" hangingPunct="1">
              <a:spcBef>
                <a:spcPct val="0"/>
              </a:spcBef>
              <a:buClrTx/>
              <a:buFontTx/>
              <a:buNone/>
            </a:pPr>
            <a:r>
              <a:rPr lang="en-US" altLang="en-US" sz="2000"/>
              <a:t>A vertex correspond to a course.</a:t>
            </a:r>
          </a:p>
          <a:p>
            <a:pPr eaLnBrk="1" hangingPunct="1">
              <a:spcBef>
                <a:spcPct val="0"/>
              </a:spcBef>
              <a:buClrTx/>
              <a:buFontTx/>
              <a:buNone/>
            </a:pPr>
            <a:r>
              <a:rPr lang="en-US" altLang="en-US" sz="2000"/>
              <a:t>An edge between two vertices denotes that there is at least one  common </a:t>
            </a:r>
          </a:p>
          <a:p>
            <a:pPr eaLnBrk="1" hangingPunct="1">
              <a:spcBef>
                <a:spcPct val="0"/>
              </a:spcBef>
              <a:buClrTx/>
              <a:buFontTx/>
              <a:buNone/>
            </a:pPr>
            <a:r>
              <a:rPr lang="en-US" altLang="en-US" sz="2000"/>
              <a:t>student in the courses they represent.</a:t>
            </a:r>
          </a:p>
          <a:p>
            <a:pPr eaLnBrk="1" hangingPunct="1">
              <a:spcBef>
                <a:spcPct val="0"/>
              </a:spcBef>
              <a:buClrTx/>
              <a:buFontTx/>
              <a:buNone/>
            </a:pPr>
            <a:r>
              <a:rPr lang="en-US" altLang="en-US" sz="2000"/>
              <a:t>Each time slot for a final exam is represented by a different color.</a:t>
            </a:r>
          </a:p>
          <a:p>
            <a:pPr eaLnBrk="1" hangingPunct="1">
              <a:spcBef>
                <a:spcPct val="0"/>
              </a:spcBef>
              <a:buClrTx/>
              <a:buFontTx/>
              <a:buNone/>
            </a:pPr>
            <a:endParaRPr lang="en-US" altLang="en-US" sz="2000"/>
          </a:p>
          <a:p>
            <a:pPr eaLnBrk="1" hangingPunct="1">
              <a:spcBef>
                <a:spcPct val="0"/>
              </a:spcBef>
              <a:buClrTx/>
              <a:buFontTx/>
              <a:buNone/>
            </a:pPr>
            <a:r>
              <a:rPr lang="en-US" altLang="en-US" sz="2000"/>
              <a:t>A coloring of the graph corresponds to a valid schedule of the exams.</a:t>
            </a:r>
          </a:p>
        </p:txBody>
      </p:sp>
    </p:spTree>
  </p:cSld>
  <p:clrMapOvr>
    <a:masterClrMapping/>
  </p:clrMapOvr>
  <p:transition spd="slow" advTm="10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07588"/>
                                        </p:tgtEl>
                                        <p:attrNameLst>
                                          <p:attrName>style.visibility</p:attrName>
                                        </p:attrNameLst>
                                      </p:cBhvr>
                                      <p:to>
                                        <p:strVal val="visible"/>
                                      </p:to>
                                    </p:set>
                                    <p:anim calcmode="lin" valueType="num">
                                      <p:cBhvr additive="base">
                                        <p:cTn id="7" dur="500" fill="hold"/>
                                        <p:tgtEl>
                                          <p:spTgt spid="707588"/>
                                        </p:tgtEl>
                                        <p:attrNameLst>
                                          <p:attrName>ppt_x</p:attrName>
                                        </p:attrNameLst>
                                      </p:cBhvr>
                                      <p:tavLst>
                                        <p:tav tm="0">
                                          <p:val>
                                            <p:strVal val="1+#ppt_w/2"/>
                                          </p:val>
                                        </p:tav>
                                        <p:tav tm="100000">
                                          <p:val>
                                            <p:strVal val="#ppt_x"/>
                                          </p:val>
                                        </p:tav>
                                      </p:tavLst>
                                    </p:anim>
                                    <p:anim calcmode="lin" valueType="num">
                                      <p:cBhvr additive="base">
                                        <p:cTn id="8" dur="500" fill="hold"/>
                                        <p:tgtEl>
                                          <p:spTgt spid="7075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758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Modus Ponens</a:t>
            </a:r>
          </a:p>
        </p:txBody>
      </p:sp>
      <p:sp>
        <p:nvSpPr>
          <p:cNvPr id="3" name="Content Placeholder 2"/>
          <p:cNvSpPr>
            <a:spLocks noGrp="1"/>
          </p:cNvSpPr>
          <p:nvPr>
            <p:ph idx="1"/>
          </p:nvPr>
        </p:nvSpPr>
        <p:spPr/>
        <p:txBody>
          <a:bodyPr>
            <a:normAutofit fontScale="85000" lnSpcReduction="20000"/>
          </a:bodyPr>
          <a:lstStyle/>
          <a:p>
            <a:pPr>
              <a:defRPr/>
            </a:pPr>
            <a:r>
              <a:rPr lang="en-US" dirty="0"/>
              <a:t>State which rule of inference is the basis of the following argument: </a:t>
            </a:r>
          </a:p>
          <a:p>
            <a:pPr>
              <a:defRPr/>
            </a:pPr>
            <a:r>
              <a:rPr lang="en-US" dirty="0"/>
              <a:t>“If it snows today, then we will go skiing”. “It is snowing today”, “therefore we will go skiing”.</a:t>
            </a:r>
          </a:p>
          <a:p>
            <a:pPr>
              <a:defRPr/>
            </a:pPr>
            <a:r>
              <a:rPr lang="en-US" dirty="0"/>
              <a:t>Let p be the proposition “It is snowing today” and q the proposition “We will go skiing” Then this argument is of the form </a:t>
            </a:r>
          </a:p>
          <a:p>
            <a:pPr marL="3086100" lvl="7" indent="0">
              <a:buFont typeface="Wingdings" pitchFamily="2" charset="2"/>
              <a:buNone/>
              <a:defRPr/>
            </a:pPr>
            <a:r>
              <a:rPr lang="en-US" sz="2600" dirty="0"/>
              <a:t>   p </a:t>
            </a:r>
            <a:r>
              <a:rPr lang="en-US" sz="2600" dirty="0">
                <a:sym typeface="Wingdings" pitchFamily="2" charset="2"/>
              </a:rPr>
              <a:t> q</a:t>
            </a:r>
          </a:p>
          <a:p>
            <a:pPr marL="3086100" lvl="7" indent="0">
              <a:buFont typeface="Wingdings" pitchFamily="2" charset="2"/>
              <a:buNone/>
              <a:defRPr/>
            </a:pPr>
            <a:r>
              <a:rPr lang="en-US" sz="2600" dirty="0">
                <a:sym typeface="Wingdings" pitchFamily="2" charset="2"/>
              </a:rPr>
              <a:t>   p</a:t>
            </a:r>
            <a:endParaRPr lang="en-US" sz="2600" dirty="0"/>
          </a:p>
          <a:p>
            <a:pPr marL="3086100" lvl="7" indent="0">
              <a:buFont typeface="Wingdings" pitchFamily="2" charset="2"/>
              <a:buNone/>
              <a:defRPr/>
            </a:pPr>
            <a:r>
              <a:rPr lang="en-US" sz="2600" dirty="0"/>
              <a:t>∴q </a:t>
            </a:r>
          </a:p>
          <a:p>
            <a:pPr>
              <a:defRPr/>
            </a:pPr>
            <a:r>
              <a:rPr lang="en-US" dirty="0"/>
              <a:t>This is an argument that uses the Modus Ponens rule. </a:t>
            </a:r>
          </a:p>
          <a:p>
            <a:pPr>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tle 1"/>
          <p:cNvSpPr>
            <a:spLocks noGrp="1"/>
          </p:cNvSpPr>
          <p:nvPr>
            <p:ph type="title"/>
          </p:nvPr>
        </p:nvSpPr>
        <p:spPr/>
        <p:txBody>
          <a:bodyPr/>
          <a:lstStyle/>
          <a:p>
            <a:r>
              <a:rPr lang="en-US" altLang="en-US" b="1" i="1"/>
              <a:t>Modus Tollendo Tollens</a:t>
            </a:r>
            <a:endParaRPr lang="en-US" altLang="en-US"/>
          </a:p>
        </p:txBody>
      </p:sp>
      <p:sp>
        <p:nvSpPr>
          <p:cNvPr id="3" name="Content Placeholder 2"/>
          <p:cNvSpPr>
            <a:spLocks noGrp="1"/>
          </p:cNvSpPr>
          <p:nvPr>
            <p:ph idx="1"/>
          </p:nvPr>
        </p:nvSpPr>
        <p:spPr/>
        <p:txBody>
          <a:bodyPr>
            <a:normAutofit lnSpcReduction="10000"/>
          </a:bodyPr>
          <a:lstStyle/>
          <a:p>
            <a:pPr>
              <a:defRPr/>
            </a:pPr>
            <a:r>
              <a:rPr lang="en-US" dirty="0"/>
              <a:t>Latin for "the way that denies by denying"</a:t>
            </a:r>
          </a:p>
          <a:p>
            <a:pPr>
              <a:defRPr/>
            </a:pPr>
            <a:endParaRPr lang="en-US" dirty="0"/>
          </a:p>
          <a:p>
            <a:pPr>
              <a:defRPr/>
            </a:pPr>
            <a:r>
              <a:rPr lang="en-US" b="1" dirty="0"/>
              <a:t>Denying the consequent</a:t>
            </a:r>
            <a:endParaRPr lang="en-US" dirty="0"/>
          </a:p>
          <a:p>
            <a:pPr>
              <a:defRPr/>
            </a:pPr>
            <a:r>
              <a:rPr lang="en-US" b="1" i="1" dirty="0"/>
              <a:t>Abbreviated to modus </a:t>
            </a:r>
            <a:r>
              <a:rPr lang="en-US" b="1" i="1" dirty="0" err="1"/>
              <a:t>tollens</a:t>
            </a:r>
            <a:endParaRPr lang="en-US" b="1" i="1" dirty="0"/>
          </a:p>
          <a:p>
            <a:pPr>
              <a:defRPr/>
            </a:pPr>
            <a:endParaRPr lang="en-US" b="1" i="1" dirty="0"/>
          </a:p>
          <a:p>
            <a:pPr>
              <a:defRPr/>
            </a:pPr>
            <a:r>
              <a:rPr lang="en-US" dirty="0"/>
              <a:t>in every instance in which </a:t>
            </a:r>
          </a:p>
          <a:p>
            <a:pPr>
              <a:defRPr/>
            </a:pPr>
            <a:r>
              <a:rPr lang="en-US" dirty="0"/>
              <a:t>p → q is true and q is false, </a:t>
            </a:r>
          </a:p>
          <a:p>
            <a:pPr>
              <a:defRPr/>
            </a:pPr>
            <a:r>
              <a:rPr lang="en-US" dirty="0"/>
              <a:t>p must also be false.</a:t>
            </a:r>
            <a:endParaRPr lang="en-US" b="1" dirty="0"/>
          </a:p>
          <a:p>
            <a:pPr>
              <a:defRPr/>
            </a:pPr>
            <a:endParaRPr lang="en-US" dirty="0"/>
          </a:p>
        </p:txBody>
      </p:sp>
      <p:graphicFrame>
        <p:nvGraphicFramePr>
          <p:cNvPr id="4" name="Table 3"/>
          <p:cNvGraphicFramePr>
            <a:graphicFrameLocks noGrp="1"/>
          </p:cNvGraphicFramePr>
          <p:nvPr/>
        </p:nvGraphicFramePr>
        <p:xfrm>
          <a:off x="5867400" y="4343400"/>
          <a:ext cx="2889250" cy="1828800"/>
        </p:xfrm>
        <a:graphic>
          <a:graphicData uri="http://schemas.openxmlformats.org/drawingml/2006/table">
            <a:tbl>
              <a:tblPr/>
              <a:tblGrid>
                <a:gridCol w="958592">
                  <a:extLst>
                    <a:ext uri="{9D8B030D-6E8A-4147-A177-3AD203B41FA5}">
                      <a16:colId xmlns:a16="http://schemas.microsoft.com/office/drawing/2014/main" val="20000"/>
                    </a:ext>
                  </a:extLst>
                </a:gridCol>
                <a:gridCol w="965329">
                  <a:extLst>
                    <a:ext uri="{9D8B030D-6E8A-4147-A177-3AD203B41FA5}">
                      <a16:colId xmlns:a16="http://schemas.microsoft.com/office/drawing/2014/main" val="20001"/>
                    </a:ext>
                  </a:extLst>
                </a:gridCol>
                <a:gridCol w="965329">
                  <a:extLst>
                    <a:ext uri="{9D8B030D-6E8A-4147-A177-3AD203B41FA5}">
                      <a16:colId xmlns:a16="http://schemas.microsoft.com/office/drawing/2014/main" val="20002"/>
                    </a:ext>
                  </a:extLst>
                </a:gridCol>
              </a:tblGrid>
              <a:tr h="0">
                <a:tc>
                  <a:txBody>
                    <a:bodyPr/>
                    <a:lstStyle/>
                    <a:p>
                      <a:pPr algn="ctr"/>
                      <a:r>
                        <a:rPr lang="en-US" dirty="0">
                          <a:effectLst/>
                        </a:rPr>
                        <a:t>p</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a:effectLst/>
                        </a:rPr>
                        <a:t>q</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a:effectLst/>
                        </a:rPr>
                        <a:t>p → q</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0">
                <a:tc>
                  <a:txBody>
                    <a:bodyPr/>
                    <a:lstStyle/>
                    <a:p>
                      <a:r>
                        <a:rPr lang="en-US">
                          <a:effectLst/>
                        </a:rPr>
                        <a:t>T</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dirty="0">
                          <a:effectLst/>
                        </a:rPr>
                        <a:t>T</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dirty="0">
                          <a:effectLst/>
                        </a:rPr>
                        <a:t>T</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1"/>
                  </a:ext>
                </a:extLst>
              </a:tr>
              <a:tr h="0">
                <a:tc>
                  <a:txBody>
                    <a:bodyPr/>
                    <a:lstStyle/>
                    <a:p>
                      <a:r>
                        <a:rPr lang="en-US">
                          <a:effectLst/>
                        </a:rPr>
                        <a:t>T</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a:effectLst/>
                        </a:rPr>
                        <a:t>F</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dirty="0">
                          <a:effectLst/>
                        </a:rPr>
                        <a:t>F</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r>
                        <a:rPr lang="en-US">
                          <a:effectLst/>
                        </a:rPr>
                        <a:t>F</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a:effectLst/>
                        </a:rPr>
                        <a:t>T</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dirty="0">
                          <a:effectLst/>
                        </a:rPr>
                        <a:t>T</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r>
                        <a:rPr lang="en-US">
                          <a:effectLst/>
                        </a:rPr>
                        <a:t>F</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a:effectLst/>
                        </a:rPr>
                        <a:t>F</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dirty="0">
                          <a:effectLst/>
                        </a:rPr>
                        <a:t>T</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4"/>
                  </a:ext>
                </a:extLst>
              </a:tr>
            </a:tbl>
          </a:graphicData>
        </a:graphic>
      </p:graphicFrame>
      <p:pic>
        <p:nvPicPr>
          <p:cNvPr id="175134" name="Picture 2" descr="\frac{P \to Q, \neg Q}{\therefore \neg 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6200" y="685800"/>
            <a:ext cx="95250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br>
              <a:rPr lang="en-US" dirty="0"/>
            </a:br>
            <a:r>
              <a:rPr lang="en-US" dirty="0"/>
              <a:t>Modus </a:t>
            </a:r>
            <a:r>
              <a:rPr lang="en-US" dirty="0" err="1"/>
              <a:t>Tollens</a:t>
            </a:r>
            <a:endParaRPr lang="en-US" dirty="0"/>
          </a:p>
        </p:txBody>
      </p:sp>
      <p:sp>
        <p:nvSpPr>
          <p:cNvPr id="176131" name="Content Placeholder 2"/>
          <p:cNvSpPr>
            <a:spLocks noGrp="1"/>
          </p:cNvSpPr>
          <p:nvPr>
            <p:ph idx="1"/>
          </p:nvPr>
        </p:nvSpPr>
        <p:spPr/>
        <p:txBody>
          <a:bodyPr/>
          <a:lstStyle/>
          <a:p>
            <a:pPr>
              <a:buFont typeface="Wingdings" panose="05000000000000000000" pitchFamily="2" charset="2"/>
              <a:buNone/>
            </a:pPr>
            <a:endParaRPr lang="en-US" altLang="en-US"/>
          </a:p>
          <a:p>
            <a:pPr>
              <a:buFont typeface="Wingdings" panose="05000000000000000000" pitchFamily="2" charset="2"/>
              <a:buNone/>
            </a:pPr>
            <a:r>
              <a:rPr lang="en-US" altLang="en-US"/>
              <a:t>                        </a:t>
            </a:r>
          </a:p>
        </p:txBody>
      </p:sp>
      <p:pic>
        <p:nvPicPr>
          <p:cNvPr id="176132" name="Picture 8"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295400" y="2362200"/>
            <a:ext cx="1346200"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6133" name="TextBox 6"/>
          <p:cNvSpPr txBox="1">
            <a:spLocks noChangeArrowheads="1"/>
          </p:cNvSpPr>
          <p:nvPr/>
        </p:nvSpPr>
        <p:spPr bwMode="auto">
          <a:xfrm>
            <a:off x="2667000" y="4114800"/>
            <a:ext cx="5943600"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Example</a:t>
            </a:r>
            <a:r>
              <a:rPr lang="en-US" altLang="en-US"/>
              <a:t>:</a:t>
            </a:r>
          </a:p>
          <a:p>
            <a:r>
              <a:rPr lang="en-US" altLang="en-US"/>
              <a:t>Let </a:t>
            </a:r>
            <a:r>
              <a:rPr lang="en-US" altLang="en-US" i="1"/>
              <a:t>p</a:t>
            </a:r>
            <a:r>
              <a:rPr lang="en-US" altLang="en-US"/>
              <a:t> be “it is snowing.”</a:t>
            </a:r>
          </a:p>
          <a:p>
            <a:r>
              <a:rPr lang="en-US" altLang="en-US"/>
              <a:t>Let </a:t>
            </a:r>
            <a:r>
              <a:rPr lang="en-US" altLang="en-US" i="1"/>
              <a:t>q</a:t>
            </a:r>
            <a:r>
              <a:rPr lang="en-US" altLang="en-US"/>
              <a:t> be “I will study discrete math.”</a:t>
            </a:r>
          </a:p>
          <a:p>
            <a:endParaRPr lang="en-US" altLang="en-US"/>
          </a:p>
          <a:p>
            <a:r>
              <a:rPr lang="en-US" altLang="en-US"/>
              <a:t>“If it is snowing,  then I will study discrete math.”</a:t>
            </a:r>
          </a:p>
          <a:p>
            <a:r>
              <a:rPr lang="en-US" altLang="en-US"/>
              <a:t>“I will not study discrete math.”</a:t>
            </a:r>
          </a:p>
          <a:p>
            <a:endParaRPr lang="en-US" altLang="en-US"/>
          </a:p>
          <a:p>
            <a:r>
              <a:rPr lang="en-US" altLang="en-US"/>
              <a:t>“Therefore , it is not snowing.”</a:t>
            </a:r>
          </a:p>
          <a:p>
            <a:endParaRPr lang="en-US" altLang="en-US"/>
          </a:p>
        </p:txBody>
      </p:sp>
      <p:sp>
        <p:nvSpPr>
          <p:cNvPr id="176134" name="TextBox 9"/>
          <p:cNvSpPr txBox="1">
            <a:spLocks noChangeArrowheads="1"/>
          </p:cNvSpPr>
          <p:nvPr/>
        </p:nvSpPr>
        <p:spPr bwMode="auto">
          <a:xfrm>
            <a:off x="4572000" y="2209800"/>
            <a:ext cx="3352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Corresponding Tautology:</a:t>
            </a:r>
            <a:r>
              <a:rPr lang="en-US" altLang="en-US"/>
              <a:t> </a:t>
            </a:r>
          </a:p>
          <a:p>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t>p</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p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endParaRPr lang="en-US" altLang="en-US" i="1"/>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Title 1"/>
          <p:cNvSpPr>
            <a:spLocks noGrp="1"/>
          </p:cNvSpPr>
          <p:nvPr>
            <p:ph type="title"/>
          </p:nvPr>
        </p:nvSpPr>
        <p:spPr/>
        <p:txBody>
          <a:bodyPr/>
          <a:lstStyle/>
          <a:p>
            <a:r>
              <a:rPr lang="en-US" altLang="en-US"/>
              <a:t>Hypothetical Syllogism</a:t>
            </a:r>
          </a:p>
        </p:txBody>
      </p:sp>
      <p:sp>
        <p:nvSpPr>
          <p:cNvPr id="177155" name="Content Placeholder 2"/>
          <p:cNvSpPr>
            <a:spLocks noGrp="1"/>
          </p:cNvSpPr>
          <p:nvPr>
            <p:ph idx="1"/>
          </p:nvPr>
        </p:nvSpPr>
        <p:spPr/>
        <p:txBody>
          <a:bodyPr/>
          <a:lstStyle/>
          <a:p>
            <a:pPr>
              <a:buFont typeface="Wingdings" panose="05000000000000000000" pitchFamily="2" charset="2"/>
              <a:buNone/>
            </a:pPr>
            <a:endParaRPr lang="en-US" altLang="en-US"/>
          </a:p>
          <a:p>
            <a:pPr>
              <a:buFont typeface="Wingdings" panose="05000000000000000000" pitchFamily="2" charset="2"/>
              <a:buNone/>
            </a:pPr>
            <a:r>
              <a:rPr lang="en-US" altLang="en-US"/>
              <a:t>                        </a:t>
            </a:r>
          </a:p>
        </p:txBody>
      </p:sp>
      <p:pic>
        <p:nvPicPr>
          <p:cNvPr id="177156" name="Picture 5"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990600" y="2514600"/>
            <a:ext cx="1703388"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157" name="TextBox 8"/>
          <p:cNvSpPr txBox="1">
            <a:spLocks noChangeArrowheads="1"/>
          </p:cNvSpPr>
          <p:nvPr/>
        </p:nvSpPr>
        <p:spPr bwMode="auto">
          <a:xfrm>
            <a:off x="2667000" y="3886200"/>
            <a:ext cx="5638800"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Example</a:t>
            </a:r>
            <a:r>
              <a:rPr lang="en-US" altLang="en-US"/>
              <a:t>:</a:t>
            </a:r>
          </a:p>
          <a:p>
            <a:r>
              <a:rPr lang="en-US" altLang="en-US"/>
              <a:t>Let </a:t>
            </a:r>
            <a:r>
              <a:rPr lang="en-US" altLang="en-US" i="1"/>
              <a:t>p</a:t>
            </a:r>
            <a:r>
              <a:rPr lang="en-US" altLang="en-US"/>
              <a:t> be “it snows.”</a:t>
            </a:r>
          </a:p>
          <a:p>
            <a:r>
              <a:rPr lang="en-US" altLang="en-US"/>
              <a:t>Let </a:t>
            </a:r>
            <a:r>
              <a:rPr lang="en-US" altLang="en-US" i="1"/>
              <a:t>q</a:t>
            </a:r>
            <a:r>
              <a:rPr lang="en-US" altLang="en-US"/>
              <a:t> be “I will study discrete math.”</a:t>
            </a:r>
          </a:p>
          <a:p>
            <a:r>
              <a:rPr lang="en-US" altLang="en-US"/>
              <a:t>Let </a:t>
            </a:r>
            <a:r>
              <a:rPr lang="en-US" altLang="en-US" i="1"/>
              <a:t>r </a:t>
            </a:r>
            <a:r>
              <a:rPr lang="en-US" altLang="en-US"/>
              <a:t>be “I will get an A.”</a:t>
            </a:r>
          </a:p>
          <a:p>
            <a:endParaRPr lang="en-US" altLang="en-US"/>
          </a:p>
          <a:p>
            <a:r>
              <a:rPr lang="en-US" altLang="en-US"/>
              <a:t>“If it snows,  then I will study discrete math.”</a:t>
            </a:r>
          </a:p>
          <a:p>
            <a:r>
              <a:rPr lang="en-US" altLang="en-US"/>
              <a:t>“If I study discrete math, I will get an A.”</a:t>
            </a:r>
          </a:p>
          <a:p>
            <a:endParaRPr lang="en-US" altLang="en-US"/>
          </a:p>
          <a:p>
            <a:r>
              <a:rPr lang="en-US" altLang="en-US"/>
              <a:t>“Therefore , If it snows, I will get an A.”</a:t>
            </a:r>
          </a:p>
        </p:txBody>
      </p:sp>
      <p:sp>
        <p:nvSpPr>
          <p:cNvPr id="177158" name="TextBox 9"/>
          <p:cNvSpPr txBox="1">
            <a:spLocks noChangeArrowheads="1"/>
          </p:cNvSpPr>
          <p:nvPr/>
        </p:nvSpPr>
        <p:spPr bwMode="auto">
          <a:xfrm>
            <a:off x="4267200" y="2286000"/>
            <a:ext cx="4191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Corresponding Tautology:</a:t>
            </a:r>
            <a:r>
              <a:rPr lang="en-US" altLang="en-US"/>
              <a:t> </a:t>
            </a:r>
          </a:p>
          <a:p>
            <a:r>
              <a:rPr lang="en-US" altLang="en-US"/>
              <a:t>(</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p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q→</a:t>
            </a:r>
            <a:r>
              <a:rPr lang="en-US" altLang="en-US" i="1">
                <a:latin typeface="Cambria Math" panose="02040503050406030204" pitchFamily="18" charset="0"/>
                <a:ea typeface="Cambria Math" panose="02040503050406030204" pitchFamily="18" charset="0"/>
                <a:cs typeface="Cambria Math" panose="02040503050406030204" pitchFamily="18" charset="0"/>
              </a:rPr>
              <a:t>r</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p</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r</a:t>
            </a:r>
            <a:r>
              <a:rPr lang="en-US" altLang="en-US">
                <a:latin typeface="Cambria Math" panose="02040503050406030204" pitchFamily="18" charset="0"/>
                <a:ea typeface="Cambria Math" panose="02040503050406030204" pitchFamily="18" charset="0"/>
                <a:cs typeface="Cambria Math" panose="02040503050406030204" pitchFamily="18" charset="0"/>
              </a:rPr>
              <a:t>)</a:t>
            </a:r>
            <a:endParaRPr lang="en-US" altLang="en-US" i="1"/>
          </a:p>
          <a:p>
            <a:r>
              <a:rPr lang="en-US" altLang="en-US">
                <a:latin typeface="Cambria Math" panose="02040503050406030204" pitchFamily="18" charset="0"/>
                <a:ea typeface="Cambria Math" panose="02040503050406030204" pitchFamily="18" charset="0"/>
                <a:cs typeface="Cambria Math" panose="02040503050406030204" pitchFamily="18" charset="0"/>
              </a:rPr>
              <a:t> </a:t>
            </a:r>
            <a:endParaRPr lang="en-US" altLang="en-US" i="1"/>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Hypothetical Syllogism</a:t>
            </a:r>
          </a:p>
        </p:txBody>
      </p:sp>
      <p:sp>
        <p:nvSpPr>
          <p:cNvPr id="3" name="Content Placeholder 2"/>
          <p:cNvSpPr>
            <a:spLocks noGrp="1"/>
          </p:cNvSpPr>
          <p:nvPr>
            <p:ph idx="1"/>
          </p:nvPr>
        </p:nvSpPr>
        <p:spPr/>
        <p:txBody>
          <a:bodyPr>
            <a:noAutofit/>
          </a:bodyPr>
          <a:lstStyle/>
          <a:p>
            <a:pPr>
              <a:defRPr/>
            </a:pPr>
            <a:r>
              <a:rPr lang="en-US" sz="2800" dirty="0"/>
              <a:t>State which rule of inference is used in the argument: </a:t>
            </a:r>
          </a:p>
          <a:p>
            <a:pPr>
              <a:defRPr/>
            </a:pPr>
            <a:r>
              <a:rPr lang="en-US" sz="2800" dirty="0"/>
              <a:t>If it rains today, then we will not have a barbecue today. If we do not have a barbecue today, then we will have a barbecue tomorrow. Therefore, if it rains today, then we will have a barbecue tomorrow.</a:t>
            </a:r>
          </a:p>
          <a:p>
            <a:pPr marL="3543300" lvl="8" indent="0">
              <a:buFont typeface="Wingdings" pitchFamily="2" charset="2"/>
              <a:buNone/>
              <a:defRPr/>
            </a:pPr>
            <a:r>
              <a:rPr lang="en-US" sz="2400" dirty="0"/>
              <a:t> </a:t>
            </a:r>
            <a:r>
              <a:rPr lang="en-US" sz="2400" dirty="0" err="1"/>
              <a:t>p→q</a:t>
            </a:r>
            <a:r>
              <a:rPr lang="en-US" sz="2400" dirty="0"/>
              <a:t> </a:t>
            </a:r>
          </a:p>
          <a:p>
            <a:pPr marL="3543300" lvl="8" indent="0">
              <a:buFont typeface="Wingdings" pitchFamily="2" charset="2"/>
              <a:buNone/>
              <a:defRPr/>
            </a:pPr>
            <a:r>
              <a:rPr lang="en-US" sz="2400" dirty="0"/>
              <a:t>  </a:t>
            </a:r>
            <a:r>
              <a:rPr lang="en-US" sz="2400" dirty="0" err="1"/>
              <a:t>q→r</a:t>
            </a:r>
            <a:r>
              <a:rPr lang="en-US" sz="2400" dirty="0"/>
              <a:t> </a:t>
            </a:r>
          </a:p>
          <a:p>
            <a:pPr marL="3543300" lvl="8" indent="0">
              <a:buFont typeface="Wingdings" pitchFamily="2" charset="2"/>
              <a:buNone/>
              <a:defRPr/>
            </a:pPr>
            <a:r>
              <a:rPr lang="en-US" sz="2400" dirty="0"/>
              <a:t>∴</a:t>
            </a:r>
            <a:r>
              <a:rPr lang="en-US" sz="2400" dirty="0" err="1"/>
              <a:t>p→r</a:t>
            </a:r>
            <a:endParaRPr lang="en-US" sz="1800" dirty="0"/>
          </a:p>
          <a:p>
            <a:pPr>
              <a:defRPr/>
            </a:pPr>
            <a:r>
              <a:rPr lang="en-US" sz="2800" dirty="0"/>
              <a:t>Hence, this argument is a hypothetical syllogism.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Title 1"/>
          <p:cNvSpPr>
            <a:spLocks noGrp="1"/>
          </p:cNvSpPr>
          <p:nvPr>
            <p:ph type="title"/>
          </p:nvPr>
        </p:nvSpPr>
        <p:spPr/>
        <p:txBody>
          <a:bodyPr/>
          <a:lstStyle/>
          <a:p>
            <a:r>
              <a:rPr lang="en-US" altLang="en-US"/>
              <a:t>Disjunctive Syllogism</a:t>
            </a:r>
          </a:p>
        </p:txBody>
      </p:sp>
      <p:sp>
        <p:nvSpPr>
          <p:cNvPr id="179203" name="Content Placeholder 2"/>
          <p:cNvSpPr>
            <a:spLocks noGrp="1"/>
          </p:cNvSpPr>
          <p:nvPr>
            <p:ph idx="1"/>
          </p:nvPr>
        </p:nvSpPr>
        <p:spPr/>
        <p:txBody>
          <a:bodyPr/>
          <a:lstStyle/>
          <a:p>
            <a:pPr>
              <a:buFont typeface="Wingdings" panose="05000000000000000000" pitchFamily="2" charset="2"/>
              <a:buNone/>
            </a:pPr>
            <a:endParaRPr lang="en-US" altLang="en-US"/>
          </a:p>
          <a:p>
            <a:pPr>
              <a:buFont typeface="Wingdings" panose="05000000000000000000" pitchFamily="2" charset="2"/>
              <a:buNone/>
            </a:pPr>
            <a:r>
              <a:rPr lang="en-US" altLang="en-US"/>
              <a:t>                        </a:t>
            </a:r>
          </a:p>
        </p:txBody>
      </p:sp>
      <p:pic>
        <p:nvPicPr>
          <p:cNvPr id="179204" name="Picture 5"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676400" y="2514600"/>
            <a:ext cx="1177925"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205" name="TextBox 6"/>
          <p:cNvSpPr txBox="1">
            <a:spLocks noChangeArrowheads="1"/>
          </p:cNvSpPr>
          <p:nvPr/>
        </p:nvSpPr>
        <p:spPr bwMode="auto">
          <a:xfrm>
            <a:off x="2286000" y="3962400"/>
            <a:ext cx="64008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Example</a:t>
            </a:r>
            <a:r>
              <a:rPr lang="en-US" altLang="en-US"/>
              <a:t>:</a:t>
            </a:r>
          </a:p>
          <a:p>
            <a:r>
              <a:rPr lang="en-US" altLang="en-US"/>
              <a:t>Let </a:t>
            </a:r>
            <a:r>
              <a:rPr lang="en-US" altLang="en-US" i="1"/>
              <a:t>p</a:t>
            </a:r>
            <a:r>
              <a:rPr lang="en-US" altLang="en-US"/>
              <a:t> be “I will study discrete math.”</a:t>
            </a:r>
          </a:p>
          <a:p>
            <a:r>
              <a:rPr lang="en-US" altLang="en-US"/>
              <a:t>Let </a:t>
            </a:r>
            <a:r>
              <a:rPr lang="en-US" altLang="en-US" i="1"/>
              <a:t>q</a:t>
            </a:r>
            <a:r>
              <a:rPr lang="en-US" altLang="en-US"/>
              <a:t> be “I will study English literature.”</a:t>
            </a:r>
          </a:p>
          <a:p>
            <a:endParaRPr lang="en-US" altLang="en-US"/>
          </a:p>
          <a:p>
            <a:r>
              <a:rPr lang="en-US" altLang="en-US"/>
              <a:t>“I will study discrete math or I will study English literature.”</a:t>
            </a:r>
          </a:p>
          <a:p>
            <a:r>
              <a:rPr lang="en-US" altLang="en-US"/>
              <a:t>“I will not study discrete math.”</a:t>
            </a:r>
          </a:p>
          <a:p>
            <a:endParaRPr lang="en-US" altLang="en-US"/>
          </a:p>
          <a:p>
            <a:r>
              <a:rPr lang="en-US" altLang="en-US"/>
              <a:t>“Therefore , I will study English literature.”</a:t>
            </a:r>
          </a:p>
        </p:txBody>
      </p:sp>
      <p:sp>
        <p:nvSpPr>
          <p:cNvPr id="179206" name="TextBox 8"/>
          <p:cNvSpPr txBox="1">
            <a:spLocks noChangeArrowheads="1"/>
          </p:cNvSpPr>
          <p:nvPr/>
        </p:nvSpPr>
        <p:spPr bwMode="auto">
          <a:xfrm>
            <a:off x="3962400" y="2590800"/>
            <a:ext cx="3429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Corresponding Tautology:</a:t>
            </a:r>
            <a:r>
              <a:rPr lang="en-US" altLang="en-US"/>
              <a:t> </a:t>
            </a:r>
          </a:p>
          <a:p>
            <a:r>
              <a:rPr lang="en-US" altLang="en-US"/>
              <a:t>(</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t>p</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p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endParaRPr lang="en-US" altLang="en-US" i="1"/>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Title 1"/>
          <p:cNvSpPr>
            <a:spLocks noGrp="1"/>
          </p:cNvSpPr>
          <p:nvPr>
            <p:ph type="title"/>
          </p:nvPr>
        </p:nvSpPr>
        <p:spPr/>
        <p:txBody>
          <a:bodyPr/>
          <a:lstStyle/>
          <a:p>
            <a:r>
              <a:rPr lang="en-US" altLang="en-US"/>
              <a:t>Addition</a:t>
            </a:r>
          </a:p>
        </p:txBody>
      </p:sp>
      <p:sp>
        <p:nvSpPr>
          <p:cNvPr id="180227" name="Content Placeholder 2"/>
          <p:cNvSpPr>
            <a:spLocks noGrp="1"/>
          </p:cNvSpPr>
          <p:nvPr>
            <p:ph idx="1"/>
          </p:nvPr>
        </p:nvSpPr>
        <p:spPr/>
        <p:txBody>
          <a:bodyPr/>
          <a:lstStyle/>
          <a:p>
            <a:pPr>
              <a:buFont typeface="Wingdings" panose="05000000000000000000" pitchFamily="2" charset="2"/>
              <a:buNone/>
            </a:pPr>
            <a:endParaRPr lang="en-US" altLang="en-US"/>
          </a:p>
          <a:p>
            <a:pPr>
              <a:buFont typeface="Wingdings" panose="05000000000000000000" pitchFamily="2" charset="2"/>
              <a:buNone/>
            </a:pPr>
            <a:r>
              <a:rPr lang="en-US" altLang="en-US"/>
              <a:t>                        </a:t>
            </a:r>
          </a:p>
        </p:txBody>
      </p:sp>
      <p:pic>
        <p:nvPicPr>
          <p:cNvPr id="180228" name="Picture 6"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828800" y="2667000"/>
            <a:ext cx="1535113"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0229" name="TextBox 17"/>
          <p:cNvSpPr txBox="1">
            <a:spLocks noChangeArrowheads="1"/>
          </p:cNvSpPr>
          <p:nvPr/>
        </p:nvSpPr>
        <p:spPr bwMode="auto">
          <a:xfrm>
            <a:off x="2971800" y="3810000"/>
            <a:ext cx="5638800"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Example</a:t>
            </a:r>
            <a:r>
              <a:rPr lang="en-US" altLang="en-US"/>
              <a:t>:</a:t>
            </a:r>
          </a:p>
          <a:p>
            <a:r>
              <a:rPr lang="en-US" altLang="en-US"/>
              <a:t>Let </a:t>
            </a:r>
            <a:r>
              <a:rPr lang="en-US" altLang="en-US" i="1"/>
              <a:t>p</a:t>
            </a:r>
            <a:r>
              <a:rPr lang="en-US" altLang="en-US"/>
              <a:t> be “I will study discrete math.”</a:t>
            </a:r>
          </a:p>
          <a:p>
            <a:r>
              <a:rPr lang="en-US" altLang="en-US"/>
              <a:t>Let </a:t>
            </a:r>
            <a:r>
              <a:rPr lang="en-US" altLang="en-US" i="1"/>
              <a:t>q</a:t>
            </a:r>
            <a:r>
              <a:rPr lang="en-US" altLang="en-US"/>
              <a:t> be “I will visit Las Vegas.”</a:t>
            </a:r>
          </a:p>
          <a:p>
            <a:endParaRPr lang="en-US" altLang="en-US"/>
          </a:p>
          <a:p>
            <a:r>
              <a:rPr lang="en-US" altLang="en-US"/>
              <a:t>“I will study discrete math.”</a:t>
            </a:r>
          </a:p>
          <a:p>
            <a:endParaRPr lang="en-US" altLang="en-US"/>
          </a:p>
          <a:p>
            <a:r>
              <a:rPr lang="en-US" altLang="en-US"/>
              <a:t>“Therefore, I will  study discrete math or I will visit </a:t>
            </a:r>
          </a:p>
          <a:p>
            <a:r>
              <a:rPr lang="en-US" altLang="en-US"/>
              <a:t>Las Vegas.”</a:t>
            </a:r>
          </a:p>
          <a:p>
            <a:endParaRPr lang="en-US" altLang="en-US"/>
          </a:p>
        </p:txBody>
      </p:sp>
      <p:sp>
        <p:nvSpPr>
          <p:cNvPr id="180230" name="TextBox 9"/>
          <p:cNvSpPr txBox="1">
            <a:spLocks noChangeArrowheads="1"/>
          </p:cNvSpPr>
          <p:nvPr/>
        </p:nvSpPr>
        <p:spPr bwMode="auto">
          <a:xfrm>
            <a:off x="4648200" y="2514600"/>
            <a:ext cx="3657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Corresponding Tautology:</a:t>
            </a:r>
            <a:r>
              <a:rPr lang="en-US" altLang="en-US"/>
              <a:t> </a:t>
            </a:r>
          </a:p>
          <a:p>
            <a:r>
              <a:rPr lang="en-US" altLang="en-US" i="1"/>
              <a:t>            p</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p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a:t>
            </a:r>
            <a:endParaRPr lang="en-US" altLang="en-US" i="1"/>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Addition Rule</a:t>
            </a:r>
          </a:p>
        </p:txBody>
      </p:sp>
      <p:sp>
        <p:nvSpPr>
          <p:cNvPr id="3" name="Content Placeholder 2"/>
          <p:cNvSpPr>
            <a:spLocks noGrp="1"/>
          </p:cNvSpPr>
          <p:nvPr>
            <p:ph idx="1"/>
          </p:nvPr>
        </p:nvSpPr>
        <p:spPr/>
        <p:txBody>
          <a:bodyPr>
            <a:normAutofit fontScale="92500" lnSpcReduction="10000"/>
          </a:bodyPr>
          <a:lstStyle/>
          <a:p>
            <a:pPr>
              <a:defRPr/>
            </a:pPr>
            <a:r>
              <a:rPr lang="en-US" dirty="0"/>
              <a:t>State which rule of inference is the basis of the following argument: </a:t>
            </a:r>
          </a:p>
          <a:p>
            <a:pPr>
              <a:defRPr/>
            </a:pPr>
            <a:r>
              <a:rPr lang="en-US" dirty="0"/>
              <a:t>“It is below freezing now. Therefore, it is either below freezing or raining now.” </a:t>
            </a:r>
          </a:p>
          <a:p>
            <a:pPr>
              <a:defRPr/>
            </a:pPr>
            <a:r>
              <a:rPr lang="en-US" dirty="0"/>
              <a:t>Let p be the proposition “It is below freezing now” and q the proposition “It is raining now.” Then this argument is of the form </a:t>
            </a:r>
          </a:p>
          <a:p>
            <a:pPr marL="3086100" lvl="7" indent="0">
              <a:buFont typeface="Wingdings" pitchFamily="2" charset="2"/>
              <a:buNone/>
              <a:defRPr/>
            </a:pPr>
            <a:r>
              <a:rPr lang="en-US" sz="2600" dirty="0"/>
              <a:t>   p </a:t>
            </a:r>
          </a:p>
          <a:p>
            <a:pPr marL="3086100" lvl="7" indent="0">
              <a:buFont typeface="Wingdings" pitchFamily="2" charset="2"/>
              <a:buNone/>
              <a:defRPr/>
            </a:pPr>
            <a:r>
              <a:rPr lang="en-US" sz="2600" dirty="0"/>
              <a:t>∴</a:t>
            </a:r>
            <a:r>
              <a:rPr lang="en-US" sz="2600" dirty="0" err="1"/>
              <a:t>p∨q</a:t>
            </a:r>
            <a:r>
              <a:rPr lang="en-US" sz="2600" dirty="0"/>
              <a:t> </a:t>
            </a:r>
          </a:p>
          <a:p>
            <a:pPr>
              <a:defRPr/>
            </a:pPr>
            <a:r>
              <a:rPr lang="en-US" dirty="0"/>
              <a:t>This is an argument that uses the addition rule. </a:t>
            </a:r>
          </a:p>
          <a:p>
            <a:pPr>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itle 1"/>
          <p:cNvSpPr>
            <a:spLocks noGrp="1"/>
          </p:cNvSpPr>
          <p:nvPr>
            <p:ph type="title"/>
          </p:nvPr>
        </p:nvSpPr>
        <p:spPr/>
        <p:txBody>
          <a:bodyPr/>
          <a:lstStyle/>
          <a:p>
            <a:r>
              <a:rPr lang="en-US" altLang="en-US"/>
              <a:t>Simplification</a:t>
            </a:r>
          </a:p>
        </p:txBody>
      </p:sp>
      <p:sp>
        <p:nvSpPr>
          <p:cNvPr id="182275" name="Content Placeholder 2"/>
          <p:cNvSpPr>
            <a:spLocks noGrp="1"/>
          </p:cNvSpPr>
          <p:nvPr>
            <p:ph idx="1"/>
          </p:nvPr>
        </p:nvSpPr>
        <p:spPr/>
        <p:txBody>
          <a:bodyPr/>
          <a:lstStyle/>
          <a:p>
            <a:pPr>
              <a:buFont typeface="Wingdings" panose="05000000000000000000" pitchFamily="2" charset="2"/>
              <a:buNone/>
            </a:pPr>
            <a:endParaRPr lang="en-US" altLang="en-US"/>
          </a:p>
          <a:p>
            <a:pPr>
              <a:buFont typeface="Wingdings" panose="05000000000000000000" pitchFamily="2" charset="2"/>
              <a:buNone/>
            </a:pPr>
            <a:r>
              <a:rPr lang="en-US" altLang="en-US"/>
              <a:t>                        </a:t>
            </a:r>
          </a:p>
        </p:txBody>
      </p:sp>
      <p:sp>
        <p:nvSpPr>
          <p:cNvPr id="182276" name="TextBox 17"/>
          <p:cNvSpPr txBox="1">
            <a:spLocks noChangeArrowheads="1"/>
          </p:cNvSpPr>
          <p:nvPr/>
        </p:nvSpPr>
        <p:spPr bwMode="auto">
          <a:xfrm>
            <a:off x="2209800" y="3962400"/>
            <a:ext cx="52578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Example</a:t>
            </a:r>
            <a:r>
              <a:rPr lang="en-US" altLang="en-US"/>
              <a:t>:</a:t>
            </a:r>
          </a:p>
          <a:p>
            <a:r>
              <a:rPr lang="en-US" altLang="en-US"/>
              <a:t>Let </a:t>
            </a:r>
            <a:r>
              <a:rPr lang="en-US" altLang="en-US" i="1"/>
              <a:t>p</a:t>
            </a:r>
            <a:r>
              <a:rPr lang="en-US" altLang="en-US"/>
              <a:t> be “I will study discrete math.”</a:t>
            </a:r>
          </a:p>
          <a:p>
            <a:r>
              <a:rPr lang="en-US" altLang="en-US"/>
              <a:t>Let </a:t>
            </a:r>
            <a:r>
              <a:rPr lang="en-US" altLang="en-US" i="1"/>
              <a:t>q</a:t>
            </a:r>
            <a:r>
              <a:rPr lang="en-US" altLang="en-US"/>
              <a:t> be “I will study English literature.”</a:t>
            </a:r>
          </a:p>
          <a:p>
            <a:endParaRPr lang="en-US" altLang="en-US"/>
          </a:p>
          <a:p>
            <a:r>
              <a:rPr lang="en-US" altLang="en-US"/>
              <a:t>“I will study discrete math and English literature”</a:t>
            </a:r>
          </a:p>
          <a:p>
            <a:endParaRPr lang="en-US" altLang="en-US"/>
          </a:p>
          <a:p>
            <a:r>
              <a:rPr lang="en-US" altLang="en-US"/>
              <a:t>“Therefore, I will study discrete math.”</a:t>
            </a:r>
          </a:p>
          <a:p>
            <a:endParaRPr lang="en-US" altLang="en-US"/>
          </a:p>
        </p:txBody>
      </p:sp>
      <p:pic>
        <p:nvPicPr>
          <p:cNvPr id="182277" name="Picture 9"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2667000"/>
            <a:ext cx="1177925"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278" name="TextBox 10"/>
          <p:cNvSpPr txBox="1">
            <a:spLocks noChangeArrowheads="1"/>
          </p:cNvSpPr>
          <p:nvPr/>
        </p:nvSpPr>
        <p:spPr bwMode="auto">
          <a:xfrm>
            <a:off x="4343400" y="2743200"/>
            <a:ext cx="3657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Corresponding Tautology: </a:t>
            </a:r>
          </a:p>
          <a:p>
            <a:r>
              <a:rPr lang="en-US" altLang="en-US"/>
              <a:t>         (</a:t>
            </a:r>
            <a:r>
              <a:rPr lang="en-US" altLang="en-US" i="1"/>
              <a:t>p</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p</a:t>
            </a:r>
            <a:endParaRPr lang="en-US" altLang="en-US" i="1"/>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Simplification Rule</a:t>
            </a:r>
          </a:p>
        </p:txBody>
      </p:sp>
      <p:sp>
        <p:nvSpPr>
          <p:cNvPr id="3" name="Content Placeholder 2"/>
          <p:cNvSpPr>
            <a:spLocks noGrp="1"/>
          </p:cNvSpPr>
          <p:nvPr>
            <p:ph idx="1"/>
          </p:nvPr>
        </p:nvSpPr>
        <p:spPr/>
        <p:txBody>
          <a:bodyPr>
            <a:normAutofit fontScale="92500" lnSpcReduction="10000"/>
          </a:bodyPr>
          <a:lstStyle/>
          <a:p>
            <a:pPr>
              <a:defRPr/>
            </a:pPr>
            <a:r>
              <a:rPr lang="en-US" dirty="0"/>
              <a:t>State which rule of inference is the basis of the following argument: </a:t>
            </a:r>
          </a:p>
          <a:p>
            <a:pPr>
              <a:defRPr/>
            </a:pPr>
            <a:r>
              <a:rPr lang="en-US" dirty="0"/>
              <a:t>“It is below freezing and raining now. Therefore, it is below freezing now.” </a:t>
            </a:r>
          </a:p>
          <a:p>
            <a:pPr>
              <a:defRPr/>
            </a:pPr>
            <a:r>
              <a:rPr lang="en-US" dirty="0"/>
              <a:t>Let p be the proposition “It is below freezing now,” and let q be the proposition “It is raining now.” This argument is of the form </a:t>
            </a:r>
          </a:p>
          <a:p>
            <a:pPr marL="3086100" lvl="7" indent="0">
              <a:buFont typeface="Wingdings" pitchFamily="2" charset="2"/>
              <a:buNone/>
              <a:defRPr/>
            </a:pPr>
            <a:r>
              <a:rPr lang="en-US" sz="2600" dirty="0" err="1"/>
              <a:t>p∧q</a:t>
            </a:r>
            <a:r>
              <a:rPr lang="en-US" sz="2600" dirty="0"/>
              <a:t> </a:t>
            </a:r>
          </a:p>
          <a:p>
            <a:pPr marL="3086100" lvl="7" indent="0">
              <a:buFont typeface="Wingdings" pitchFamily="2" charset="2"/>
              <a:buNone/>
              <a:defRPr/>
            </a:pPr>
            <a:r>
              <a:rPr lang="en-US" sz="2600" dirty="0"/>
              <a:t>∴p </a:t>
            </a:r>
          </a:p>
          <a:p>
            <a:pPr>
              <a:defRPr/>
            </a:pPr>
            <a:r>
              <a:rPr lang="en-US" dirty="0"/>
              <a:t>This argument uses the simplification rule.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457200" y="304800"/>
            <a:ext cx="8229600" cy="1143000"/>
          </a:xfrm>
        </p:spPr>
        <p:txBody>
          <a:bodyPr/>
          <a:lstStyle/>
          <a:p>
            <a:pPr eaLnBrk="1" hangingPunct="1">
              <a:defRPr/>
            </a:pPr>
            <a:r>
              <a:rPr lang="en-US" altLang="en-US" sz="3200" dirty="0">
                <a:solidFill>
                  <a:schemeClr val="accent1">
                    <a:lumMod val="50000"/>
                  </a:schemeClr>
                </a:solidFill>
              </a:rPr>
              <a:t>Applications: </a:t>
            </a:r>
            <a:r>
              <a:rPr lang="en-US" altLang="en-US" sz="3200" dirty="0">
                <a:solidFill>
                  <a:srgbClr val="FF0000"/>
                </a:solidFill>
              </a:rPr>
              <a:t>Scheduling of Final Exams</a:t>
            </a:r>
          </a:p>
        </p:txBody>
      </p:sp>
      <p:sp>
        <p:nvSpPr>
          <p:cNvPr id="25603" name="Slide Number Placeholder 3"/>
          <p:cNvSpPr>
            <a:spLocks noGrp="1"/>
          </p:cNvSpPr>
          <p:nvPr>
            <p:ph type="sldNum" sz="quarter" idx="12"/>
          </p:nvPr>
        </p:nvSpPr>
        <p:spPr>
          <a:xfrm>
            <a:off x="457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l">
              <a:spcBef>
                <a:spcPct val="0"/>
              </a:spcBef>
              <a:buClrTx/>
              <a:buFontTx/>
              <a:buNone/>
            </a:pPr>
            <a:fld id="{F3254AE4-C132-4F24-8227-C368FC109A33}" type="slidenum">
              <a:rPr lang="en-US" altLang="en-US" sz="1400" smtClean="0"/>
              <a:pPr algn="l">
                <a:spcBef>
                  <a:spcPct val="0"/>
                </a:spcBef>
                <a:buClrTx/>
                <a:buFontTx/>
                <a:buNone/>
              </a:pPr>
              <a:t>16</a:t>
            </a:fld>
            <a:endParaRPr lang="en-US" altLang="en-US" sz="1400"/>
          </a:p>
        </p:txBody>
      </p:sp>
      <p:sp>
        <p:nvSpPr>
          <p:cNvPr id="25604" name="Oval 3"/>
          <p:cNvSpPr>
            <a:spLocks noChangeArrowheads="1"/>
          </p:cNvSpPr>
          <p:nvPr/>
        </p:nvSpPr>
        <p:spPr bwMode="auto">
          <a:xfrm>
            <a:off x="2438400" y="2057400"/>
            <a:ext cx="228600" cy="3048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1</a:t>
            </a:r>
          </a:p>
        </p:txBody>
      </p:sp>
      <p:sp>
        <p:nvSpPr>
          <p:cNvPr id="25605" name="Oval 4"/>
          <p:cNvSpPr>
            <a:spLocks noChangeArrowheads="1"/>
          </p:cNvSpPr>
          <p:nvPr/>
        </p:nvSpPr>
        <p:spPr bwMode="auto">
          <a:xfrm>
            <a:off x="1295400" y="2971800"/>
            <a:ext cx="228600" cy="3048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7</a:t>
            </a:r>
          </a:p>
        </p:txBody>
      </p:sp>
      <p:sp>
        <p:nvSpPr>
          <p:cNvPr id="25606" name="Oval 5"/>
          <p:cNvSpPr>
            <a:spLocks noChangeArrowheads="1"/>
          </p:cNvSpPr>
          <p:nvPr/>
        </p:nvSpPr>
        <p:spPr bwMode="auto">
          <a:xfrm>
            <a:off x="3505200" y="2895600"/>
            <a:ext cx="228600" cy="3048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2</a:t>
            </a:r>
          </a:p>
        </p:txBody>
      </p:sp>
      <p:sp>
        <p:nvSpPr>
          <p:cNvPr id="25607" name="Oval 6"/>
          <p:cNvSpPr>
            <a:spLocks noChangeArrowheads="1"/>
          </p:cNvSpPr>
          <p:nvPr/>
        </p:nvSpPr>
        <p:spPr bwMode="auto">
          <a:xfrm>
            <a:off x="3581400" y="4114800"/>
            <a:ext cx="228600" cy="3048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3</a:t>
            </a:r>
          </a:p>
        </p:txBody>
      </p:sp>
      <p:sp>
        <p:nvSpPr>
          <p:cNvPr id="25608" name="Oval 7"/>
          <p:cNvSpPr>
            <a:spLocks noChangeArrowheads="1"/>
          </p:cNvSpPr>
          <p:nvPr/>
        </p:nvSpPr>
        <p:spPr bwMode="auto">
          <a:xfrm>
            <a:off x="1295400" y="4114800"/>
            <a:ext cx="228600" cy="3048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6</a:t>
            </a:r>
          </a:p>
        </p:txBody>
      </p:sp>
      <p:sp>
        <p:nvSpPr>
          <p:cNvPr id="25609" name="Oval 8"/>
          <p:cNvSpPr>
            <a:spLocks noChangeArrowheads="1"/>
          </p:cNvSpPr>
          <p:nvPr/>
        </p:nvSpPr>
        <p:spPr bwMode="auto">
          <a:xfrm>
            <a:off x="1981200" y="4953000"/>
            <a:ext cx="228600" cy="3048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5</a:t>
            </a:r>
          </a:p>
        </p:txBody>
      </p:sp>
      <p:sp>
        <p:nvSpPr>
          <p:cNvPr id="25610" name="Oval 9"/>
          <p:cNvSpPr>
            <a:spLocks noChangeArrowheads="1"/>
          </p:cNvSpPr>
          <p:nvPr/>
        </p:nvSpPr>
        <p:spPr bwMode="auto">
          <a:xfrm>
            <a:off x="2895600" y="4953000"/>
            <a:ext cx="228600" cy="3048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4</a:t>
            </a:r>
          </a:p>
        </p:txBody>
      </p:sp>
      <p:sp>
        <p:nvSpPr>
          <p:cNvPr id="25611" name="Line 10"/>
          <p:cNvSpPr>
            <a:spLocks noChangeShapeType="1"/>
          </p:cNvSpPr>
          <p:nvPr/>
        </p:nvSpPr>
        <p:spPr bwMode="auto">
          <a:xfrm>
            <a:off x="2667000" y="2209800"/>
            <a:ext cx="9144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12" name="Line 11"/>
          <p:cNvSpPr>
            <a:spLocks noChangeShapeType="1"/>
          </p:cNvSpPr>
          <p:nvPr/>
        </p:nvSpPr>
        <p:spPr bwMode="auto">
          <a:xfrm>
            <a:off x="2590800" y="2362200"/>
            <a:ext cx="990600" cy="1905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13" name="Line 12"/>
          <p:cNvSpPr>
            <a:spLocks noChangeShapeType="1"/>
          </p:cNvSpPr>
          <p:nvPr/>
        </p:nvSpPr>
        <p:spPr bwMode="auto">
          <a:xfrm>
            <a:off x="2590800" y="2362200"/>
            <a:ext cx="381000" cy="2590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14" name="Line 13"/>
          <p:cNvSpPr>
            <a:spLocks noChangeShapeType="1"/>
          </p:cNvSpPr>
          <p:nvPr/>
        </p:nvSpPr>
        <p:spPr bwMode="auto">
          <a:xfrm flipH="1">
            <a:off x="2209800" y="3200400"/>
            <a:ext cx="1371600" cy="1828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15" name="Line 14"/>
          <p:cNvSpPr>
            <a:spLocks noChangeShapeType="1"/>
          </p:cNvSpPr>
          <p:nvPr/>
        </p:nvSpPr>
        <p:spPr bwMode="auto">
          <a:xfrm flipH="1">
            <a:off x="1447800" y="3048000"/>
            <a:ext cx="2057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16" name="Line 15"/>
          <p:cNvSpPr>
            <a:spLocks noChangeShapeType="1"/>
          </p:cNvSpPr>
          <p:nvPr/>
        </p:nvSpPr>
        <p:spPr bwMode="auto">
          <a:xfrm>
            <a:off x="1371600" y="3276600"/>
            <a:ext cx="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17" name="Line 16"/>
          <p:cNvSpPr>
            <a:spLocks noChangeShapeType="1"/>
          </p:cNvSpPr>
          <p:nvPr/>
        </p:nvSpPr>
        <p:spPr bwMode="auto">
          <a:xfrm>
            <a:off x="1524000" y="4267200"/>
            <a:ext cx="2057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18" name="Line 17"/>
          <p:cNvSpPr>
            <a:spLocks noChangeShapeType="1"/>
          </p:cNvSpPr>
          <p:nvPr/>
        </p:nvSpPr>
        <p:spPr bwMode="auto">
          <a:xfrm flipH="1" flipV="1">
            <a:off x="1524000" y="3048000"/>
            <a:ext cx="685800" cy="198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19" name="Line 18"/>
          <p:cNvSpPr>
            <a:spLocks noChangeShapeType="1"/>
          </p:cNvSpPr>
          <p:nvPr/>
        </p:nvSpPr>
        <p:spPr bwMode="auto">
          <a:xfrm flipH="1" flipV="1">
            <a:off x="1524000" y="4267200"/>
            <a:ext cx="14478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0" name="Line 19"/>
          <p:cNvSpPr>
            <a:spLocks noChangeShapeType="1"/>
          </p:cNvSpPr>
          <p:nvPr/>
        </p:nvSpPr>
        <p:spPr bwMode="auto">
          <a:xfrm flipV="1">
            <a:off x="1524000" y="2362200"/>
            <a:ext cx="9906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1" name="Line 20"/>
          <p:cNvSpPr>
            <a:spLocks noChangeShapeType="1"/>
          </p:cNvSpPr>
          <p:nvPr/>
        </p:nvSpPr>
        <p:spPr bwMode="auto">
          <a:xfrm>
            <a:off x="3657600" y="3200400"/>
            <a:ext cx="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2" name="Line 21"/>
          <p:cNvSpPr>
            <a:spLocks noChangeShapeType="1"/>
          </p:cNvSpPr>
          <p:nvPr/>
        </p:nvSpPr>
        <p:spPr bwMode="auto">
          <a:xfrm flipH="1">
            <a:off x="3048000" y="3200400"/>
            <a:ext cx="609600" cy="1752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3" name="Line 22"/>
          <p:cNvSpPr>
            <a:spLocks noChangeShapeType="1"/>
          </p:cNvSpPr>
          <p:nvPr/>
        </p:nvSpPr>
        <p:spPr bwMode="auto">
          <a:xfrm flipH="1">
            <a:off x="2209800" y="5105400"/>
            <a:ext cx="685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4" name="Line 23"/>
          <p:cNvSpPr>
            <a:spLocks noChangeShapeType="1"/>
          </p:cNvSpPr>
          <p:nvPr/>
        </p:nvSpPr>
        <p:spPr bwMode="auto">
          <a:xfrm flipH="1" flipV="1">
            <a:off x="1447800" y="4343400"/>
            <a:ext cx="5334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5" name="Line 24"/>
          <p:cNvSpPr>
            <a:spLocks noChangeShapeType="1"/>
          </p:cNvSpPr>
          <p:nvPr/>
        </p:nvSpPr>
        <p:spPr bwMode="auto">
          <a:xfrm flipV="1">
            <a:off x="3048000" y="4343400"/>
            <a:ext cx="6858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6" name="Line 25"/>
          <p:cNvSpPr>
            <a:spLocks noChangeShapeType="1"/>
          </p:cNvSpPr>
          <p:nvPr/>
        </p:nvSpPr>
        <p:spPr bwMode="auto">
          <a:xfrm flipH="1" flipV="1">
            <a:off x="1524000" y="3048000"/>
            <a:ext cx="2057400" cy="1219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7" name="Text Box 26"/>
          <p:cNvSpPr txBox="1">
            <a:spLocks noChangeArrowheads="1"/>
          </p:cNvSpPr>
          <p:nvPr/>
        </p:nvSpPr>
        <p:spPr bwMode="auto">
          <a:xfrm>
            <a:off x="533400" y="5791200"/>
            <a:ext cx="506253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What are the constraints between courses?</a:t>
            </a:r>
          </a:p>
          <a:p>
            <a:pPr algn="ctr">
              <a:spcBef>
                <a:spcPct val="0"/>
              </a:spcBef>
              <a:buClrTx/>
              <a:buFontTx/>
              <a:buNone/>
            </a:pPr>
            <a:r>
              <a:rPr lang="en-US" altLang="en-US" sz="2000"/>
              <a:t>Find a valid coloring</a:t>
            </a:r>
          </a:p>
        </p:txBody>
      </p:sp>
      <p:grpSp>
        <p:nvGrpSpPr>
          <p:cNvPr id="2" name="Group 27"/>
          <p:cNvGrpSpPr>
            <a:grpSpLocks/>
          </p:cNvGrpSpPr>
          <p:nvPr/>
        </p:nvGrpSpPr>
        <p:grpSpPr bwMode="auto">
          <a:xfrm>
            <a:off x="4038600" y="1981200"/>
            <a:ext cx="2514600" cy="3200400"/>
            <a:chOff x="2544" y="1248"/>
            <a:chExt cx="1584" cy="2016"/>
          </a:xfrm>
        </p:grpSpPr>
        <p:sp>
          <p:nvSpPr>
            <p:cNvPr id="25632" name="Oval 28"/>
            <p:cNvSpPr>
              <a:spLocks noChangeArrowheads="1"/>
            </p:cNvSpPr>
            <p:nvPr/>
          </p:nvSpPr>
          <p:spPr bwMode="auto">
            <a:xfrm>
              <a:off x="3264" y="1248"/>
              <a:ext cx="144" cy="192"/>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1</a:t>
              </a:r>
            </a:p>
          </p:txBody>
        </p:sp>
        <p:sp>
          <p:nvSpPr>
            <p:cNvPr id="25633" name="Oval 29"/>
            <p:cNvSpPr>
              <a:spLocks noChangeArrowheads="1"/>
            </p:cNvSpPr>
            <p:nvPr/>
          </p:nvSpPr>
          <p:spPr bwMode="auto">
            <a:xfrm>
              <a:off x="2544" y="1824"/>
              <a:ext cx="144" cy="192"/>
            </a:xfrm>
            <a:prstGeom prst="ellipse">
              <a:avLst/>
            </a:prstGeom>
            <a:solidFill>
              <a:srgbClr val="FF00FF"/>
            </a:solidFill>
            <a:ln w="9525">
              <a:solidFill>
                <a:schemeClr val="tx1"/>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7</a:t>
              </a:r>
            </a:p>
          </p:txBody>
        </p:sp>
        <p:sp>
          <p:nvSpPr>
            <p:cNvPr id="25634" name="Oval 30"/>
            <p:cNvSpPr>
              <a:spLocks noChangeArrowheads="1"/>
            </p:cNvSpPr>
            <p:nvPr/>
          </p:nvSpPr>
          <p:spPr bwMode="auto">
            <a:xfrm>
              <a:off x="3936" y="1776"/>
              <a:ext cx="144" cy="192"/>
            </a:xfrm>
            <a:prstGeom prst="ellipse">
              <a:avLst/>
            </a:prstGeom>
            <a:solidFill>
              <a:srgbClr val="00FFFF"/>
            </a:solidFill>
            <a:ln w="9525">
              <a:solidFill>
                <a:schemeClr val="tx1"/>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2</a:t>
              </a:r>
            </a:p>
          </p:txBody>
        </p:sp>
        <p:sp>
          <p:nvSpPr>
            <p:cNvPr id="25635" name="Oval 31"/>
            <p:cNvSpPr>
              <a:spLocks noChangeArrowheads="1"/>
            </p:cNvSpPr>
            <p:nvPr/>
          </p:nvSpPr>
          <p:spPr bwMode="auto">
            <a:xfrm>
              <a:off x="3984" y="2544"/>
              <a:ext cx="144" cy="192"/>
            </a:xfrm>
            <a:prstGeom prst="ellipse">
              <a:avLst/>
            </a:prstGeom>
            <a:solidFill>
              <a:srgbClr val="00FF00"/>
            </a:solidFill>
            <a:ln w="9525">
              <a:solidFill>
                <a:schemeClr val="tx1"/>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3</a:t>
              </a:r>
            </a:p>
          </p:txBody>
        </p:sp>
        <p:sp>
          <p:nvSpPr>
            <p:cNvPr id="25636" name="Oval 32"/>
            <p:cNvSpPr>
              <a:spLocks noChangeArrowheads="1"/>
            </p:cNvSpPr>
            <p:nvPr/>
          </p:nvSpPr>
          <p:spPr bwMode="auto">
            <a:xfrm>
              <a:off x="2544" y="2544"/>
              <a:ext cx="144" cy="192"/>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6</a:t>
              </a:r>
            </a:p>
          </p:txBody>
        </p:sp>
        <p:sp>
          <p:nvSpPr>
            <p:cNvPr id="25637" name="Oval 33"/>
            <p:cNvSpPr>
              <a:spLocks noChangeArrowheads="1"/>
            </p:cNvSpPr>
            <p:nvPr/>
          </p:nvSpPr>
          <p:spPr bwMode="auto">
            <a:xfrm>
              <a:off x="2976" y="3072"/>
              <a:ext cx="144" cy="192"/>
            </a:xfrm>
            <a:prstGeom prst="ellipse">
              <a:avLst/>
            </a:prstGeom>
            <a:solidFill>
              <a:srgbClr val="00FF00"/>
            </a:solidFill>
            <a:ln w="9525">
              <a:solidFill>
                <a:schemeClr val="tx1"/>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5</a:t>
              </a:r>
            </a:p>
          </p:txBody>
        </p:sp>
        <p:sp>
          <p:nvSpPr>
            <p:cNvPr id="25638" name="Oval 34"/>
            <p:cNvSpPr>
              <a:spLocks noChangeArrowheads="1"/>
            </p:cNvSpPr>
            <p:nvPr/>
          </p:nvSpPr>
          <p:spPr bwMode="auto">
            <a:xfrm>
              <a:off x="3552" y="3072"/>
              <a:ext cx="144" cy="192"/>
            </a:xfrm>
            <a:prstGeom prst="ellipse">
              <a:avLst/>
            </a:prstGeom>
            <a:solidFill>
              <a:srgbClr val="FF00FF"/>
            </a:solidFill>
            <a:ln w="9525">
              <a:solidFill>
                <a:schemeClr val="tx1"/>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4</a:t>
              </a:r>
            </a:p>
          </p:txBody>
        </p:sp>
        <p:sp>
          <p:nvSpPr>
            <p:cNvPr id="25639" name="Line 35"/>
            <p:cNvSpPr>
              <a:spLocks noChangeShapeType="1"/>
            </p:cNvSpPr>
            <p:nvPr/>
          </p:nvSpPr>
          <p:spPr bwMode="auto">
            <a:xfrm>
              <a:off x="3408" y="1344"/>
              <a:ext cx="576" cy="4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40" name="Line 36"/>
            <p:cNvSpPr>
              <a:spLocks noChangeShapeType="1"/>
            </p:cNvSpPr>
            <p:nvPr/>
          </p:nvSpPr>
          <p:spPr bwMode="auto">
            <a:xfrm>
              <a:off x="3360" y="1440"/>
              <a:ext cx="624"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41" name="Line 37"/>
            <p:cNvSpPr>
              <a:spLocks noChangeShapeType="1"/>
            </p:cNvSpPr>
            <p:nvPr/>
          </p:nvSpPr>
          <p:spPr bwMode="auto">
            <a:xfrm>
              <a:off x="3360" y="1440"/>
              <a:ext cx="240" cy="16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42" name="Line 38"/>
            <p:cNvSpPr>
              <a:spLocks noChangeShapeType="1"/>
            </p:cNvSpPr>
            <p:nvPr/>
          </p:nvSpPr>
          <p:spPr bwMode="auto">
            <a:xfrm flipH="1">
              <a:off x="3120" y="1968"/>
              <a:ext cx="864" cy="11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43" name="Line 39"/>
            <p:cNvSpPr>
              <a:spLocks noChangeShapeType="1"/>
            </p:cNvSpPr>
            <p:nvPr/>
          </p:nvSpPr>
          <p:spPr bwMode="auto">
            <a:xfrm flipH="1">
              <a:off x="2640" y="1872"/>
              <a:ext cx="12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44" name="Line 40"/>
            <p:cNvSpPr>
              <a:spLocks noChangeShapeType="1"/>
            </p:cNvSpPr>
            <p:nvPr/>
          </p:nvSpPr>
          <p:spPr bwMode="auto">
            <a:xfrm>
              <a:off x="2592" y="2016"/>
              <a:ext cx="0"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45" name="Line 41"/>
            <p:cNvSpPr>
              <a:spLocks noChangeShapeType="1"/>
            </p:cNvSpPr>
            <p:nvPr/>
          </p:nvSpPr>
          <p:spPr bwMode="auto">
            <a:xfrm>
              <a:off x="2688" y="2640"/>
              <a:ext cx="12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46" name="Line 42"/>
            <p:cNvSpPr>
              <a:spLocks noChangeShapeType="1"/>
            </p:cNvSpPr>
            <p:nvPr/>
          </p:nvSpPr>
          <p:spPr bwMode="auto">
            <a:xfrm flipH="1" flipV="1">
              <a:off x="2688" y="1872"/>
              <a:ext cx="432" cy="12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47" name="Line 43"/>
            <p:cNvSpPr>
              <a:spLocks noChangeShapeType="1"/>
            </p:cNvSpPr>
            <p:nvPr/>
          </p:nvSpPr>
          <p:spPr bwMode="auto">
            <a:xfrm flipH="1" flipV="1">
              <a:off x="2688" y="2640"/>
              <a:ext cx="912"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48" name="Line 44"/>
            <p:cNvSpPr>
              <a:spLocks noChangeShapeType="1"/>
            </p:cNvSpPr>
            <p:nvPr/>
          </p:nvSpPr>
          <p:spPr bwMode="auto">
            <a:xfrm flipV="1">
              <a:off x="2688" y="1440"/>
              <a:ext cx="624"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49" name="Line 45"/>
            <p:cNvSpPr>
              <a:spLocks noChangeShapeType="1"/>
            </p:cNvSpPr>
            <p:nvPr/>
          </p:nvSpPr>
          <p:spPr bwMode="auto">
            <a:xfrm>
              <a:off x="4032" y="19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50" name="Line 46"/>
            <p:cNvSpPr>
              <a:spLocks noChangeShapeType="1"/>
            </p:cNvSpPr>
            <p:nvPr/>
          </p:nvSpPr>
          <p:spPr bwMode="auto">
            <a:xfrm flipH="1">
              <a:off x="3648" y="1968"/>
              <a:ext cx="384"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51" name="Line 47"/>
            <p:cNvSpPr>
              <a:spLocks noChangeShapeType="1"/>
            </p:cNvSpPr>
            <p:nvPr/>
          </p:nvSpPr>
          <p:spPr bwMode="auto">
            <a:xfrm flipH="1">
              <a:off x="3120" y="3168"/>
              <a:ext cx="4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52" name="Line 48"/>
            <p:cNvSpPr>
              <a:spLocks noChangeShapeType="1"/>
            </p:cNvSpPr>
            <p:nvPr/>
          </p:nvSpPr>
          <p:spPr bwMode="auto">
            <a:xfrm flipH="1" flipV="1">
              <a:off x="2640" y="2688"/>
              <a:ext cx="336"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53" name="Line 49"/>
            <p:cNvSpPr>
              <a:spLocks noChangeShapeType="1"/>
            </p:cNvSpPr>
            <p:nvPr/>
          </p:nvSpPr>
          <p:spPr bwMode="auto">
            <a:xfrm flipV="1">
              <a:off x="3648" y="2688"/>
              <a:ext cx="432"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54" name="Line 50"/>
            <p:cNvSpPr>
              <a:spLocks noChangeShapeType="1"/>
            </p:cNvSpPr>
            <p:nvPr/>
          </p:nvSpPr>
          <p:spPr bwMode="auto">
            <a:xfrm flipH="1" flipV="1">
              <a:off x="2688" y="1872"/>
              <a:ext cx="1296" cy="7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 name="Group 51"/>
          <p:cNvGrpSpPr>
            <a:grpSpLocks/>
          </p:cNvGrpSpPr>
          <p:nvPr/>
        </p:nvGrpSpPr>
        <p:grpSpPr bwMode="auto">
          <a:xfrm>
            <a:off x="6781800" y="2209800"/>
            <a:ext cx="2093913" cy="1920875"/>
            <a:chOff x="4272" y="1392"/>
            <a:chExt cx="1319" cy="1210"/>
          </a:xfrm>
        </p:grpSpPr>
        <p:sp>
          <p:nvSpPr>
            <p:cNvPr id="25630" name="Text Box 52"/>
            <p:cNvSpPr txBox="1">
              <a:spLocks noChangeArrowheads="1"/>
            </p:cNvSpPr>
            <p:nvPr/>
          </p:nvSpPr>
          <p:spPr bwMode="auto">
            <a:xfrm>
              <a:off x="4272" y="1392"/>
              <a:ext cx="579" cy="1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Time</a:t>
              </a:r>
            </a:p>
            <a:p>
              <a:pPr algn="ctr">
                <a:spcBef>
                  <a:spcPct val="0"/>
                </a:spcBef>
                <a:buClrTx/>
                <a:buFontTx/>
                <a:buNone/>
              </a:pPr>
              <a:r>
                <a:rPr lang="en-US" altLang="en-US" sz="2000"/>
                <a:t>Period</a:t>
              </a:r>
            </a:p>
            <a:p>
              <a:pPr algn="ctr">
                <a:spcBef>
                  <a:spcPct val="0"/>
                </a:spcBef>
                <a:buClrTx/>
                <a:buFontTx/>
                <a:buNone/>
              </a:pPr>
              <a:r>
                <a:rPr lang="en-US" altLang="en-US" sz="2000"/>
                <a:t>I</a:t>
              </a:r>
            </a:p>
            <a:p>
              <a:pPr algn="ctr">
                <a:spcBef>
                  <a:spcPct val="0"/>
                </a:spcBef>
                <a:buClrTx/>
                <a:buFontTx/>
                <a:buNone/>
              </a:pPr>
              <a:r>
                <a:rPr lang="en-US" altLang="en-US" sz="2000"/>
                <a:t>II</a:t>
              </a:r>
            </a:p>
            <a:p>
              <a:pPr algn="ctr">
                <a:spcBef>
                  <a:spcPct val="0"/>
                </a:spcBef>
                <a:buClrTx/>
                <a:buFontTx/>
                <a:buNone/>
              </a:pPr>
              <a:r>
                <a:rPr lang="en-US" altLang="en-US" sz="2000"/>
                <a:t>III</a:t>
              </a:r>
            </a:p>
            <a:p>
              <a:pPr algn="ctr">
                <a:spcBef>
                  <a:spcPct val="0"/>
                </a:spcBef>
                <a:buClrTx/>
                <a:buFontTx/>
                <a:buNone/>
              </a:pPr>
              <a:r>
                <a:rPr lang="en-US" altLang="en-US" sz="2000"/>
                <a:t>IV</a:t>
              </a:r>
            </a:p>
          </p:txBody>
        </p:sp>
        <p:sp>
          <p:nvSpPr>
            <p:cNvPr id="25631" name="Text Box 53"/>
            <p:cNvSpPr txBox="1">
              <a:spLocks noChangeArrowheads="1"/>
            </p:cNvSpPr>
            <p:nvPr/>
          </p:nvSpPr>
          <p:spPr bwMode="auto">
            <a:xfrm>
              <a:off x="4879" y="1392"/>
              <a:ext cx="712" cy="1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Courses</a:t>
              </a:r>
            </a:p>
            <a:p>
              <a:pPr algn="ctr">
                <a:spcBef>
                  <a:spcPct val="0"/>
                </a:spcBef>
                <a:buClrTx/>
                <a:buFontTx/>
                <a:buNone/>
              </a:pPr>
              <a:endParaRPr lang="en-US" altLang="en-US" sz="2000"/>
            </a:p>
            <a:p>
              <a:pPr algn="ctr">
                <a:spcBef>
                  <a:spcPct val="0"/>
                </a:spcBef>
                <a:buClrTx/>
                <a:buFontTx/>
                <a:buNone/>
              </a:pPr>
              <a:r>
                <a:rPr lang="en-US" altLang="en-US" sz="2000"/>
                <a:t>1,6</a:t>
              </a:r>
            </a:p>
            <a:p>
              <a:pPr algn="ctr">
                <a:spcBef>
                  <a:spcPct val="0"/>
                </a:spcBef>
                <a:buClrTx/>
                <a:buFontTx/>
                <a:buNone/>
              </a:pPr>
              <a:r>
                <a:rPr lang="en-US" altLang="en-US" sz="2000"/>
                <a:t>2</a:t>
              </a:r>
            </a:p>
            <a:p>
              <a:pPr algn="ctr">
                <a:spcBef>
                  <a:spcPct val="0"/>
                </a:spcBef>
                <a:buClrTx/>
                <a:buFontTx/>
                <a:buNone/>
              </a:pPr>
              <a:r>
                <a:rPr lang="en-US" altLang="en-US" sz="2000"/>
                <a:t>3,5</a:t>
              </a:r>
            </a:p>
            <a:p>
              <a:pPr algn="ctr">
                <a:spcBef>
                  <a:spcPct val="0"/>
                </a:spcBef>
                <a:buClrTx/>
                <a:buFontTx/>
                <a:buNone/>
              </a:pPr>
              <a:r>
                <a:rPr lang="en-US" altLang="en-US" sz="2000"/>
                <a:t>4,7</a:t>
              </a:r>
            </a:p>
          </p:txBody>
        </p:sp>
      </p:grpSp>
    </p:spTree>
  </p:cSld>
  <p:clrMapOvr>
    <a:masterClrMapping/>
  </p:clrMapOvr>
  <p:transition spd="slow" advTm="10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itle 1"/>
          <p:cNvSpPr>
            <a:spLocks noGrp="1"/>
          </p:cNvSpPr>
          <p:nvPr>
            <p:ph type="title"/>
          </p:nvPr>
        </p:nvSpPr>
        <p:spPr/>
        <p:txBody>
          <a:bodyPr/>
          <a:lstStyle/>
          <a:p>
            <a:r>
              <a:rPr lang="en-US" altLang="en-US"/>
              <a:t>Conjunction</a:t>
            </a:r>
          </a:p>
        </p:txBody>
      </p:sp>
      <p:sp>
        <p:nvSpPr>
          <p:cNvPr id="184323" name="Content Placeholder 2"/>
          <p:cNvSpPr>
            <a:spLocks noGrp="1"/>
          </p:cNvSpPr>
          <p:nvPr>
            <p:ph idx="1"/>
          </p:nvPr>
        </p:nvSpPr>
        <p:spPr/>
        <p:txBody>
          <a:bodyPr/>
          <a:lstStyle/>
          <a:p>
            <a:pPr>
              <a:buFont typeface="Wingdings" panose="05000000000000000000" pitchFamily="2" charset="2"/>
              <a:buNone/>
            </a:pPr>
            <a:endParaRPr lang="en-US" altLang="en-US"/>
          </a:p>
          <a:p>
            <a:pPr>
              <a:buFont typeface="Wingdings" panose="05000000000000000000" pitchFamily="2" charset="2"/>
              <a:buNone/>
            </a:pPr>
            <a:r>
              <a:rPr lang="en-US" altLang="en-US"/>
              <a:t>                        </a:t>
            </a:r>
          </a:p>
        </p:txBody>
      </p:sp>
      <p:sp>
        <p:nvSpPr>
          <p:cNvPr id="184324" name="TextBox 17"/>
          <p:cNvSpPr txBox="1">
            <a:spLocks noChangeArrowheads="1"/>
          </p:cNvSpPr>
          <p:nvPr/>
        </p:nvSpPr>
        <p:spPr bwMode="auto">
          <a:xfrm>
            <a:off x="2362200" y="3581400"/>
            <a:ext cx="601980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Example</a:t>
            </a:r>
            <a:r>
              <a:rPr lang="en-US" altLang="en-US"/>
              <a:t>:</a:t>
            </a:r>
          </a:p>
          <a:p>
            <a:r>
              <a:rPr lang="en-US" altLang="en-US"/>
              <a:t>Let </a:t>
            </a:r>
            <a:r>
              <a:rPr lang="en-US" altLang="en-US" i="1"/>
              <a:t>p</a:t>
            </a:r>
            <a:r>
              <a:rPr lang="en-US" altLang="en-US"/>
              <a:t> be “I will study discrete math.”</a:t>
            </a:r>
          </a:p>
          <a:p>
            <a:r>
              <a:rPr lang="en-US" altLang="en-US"/>
              <a:t>Let </a:t>
            </a:r>
            <a:r>
              <a:rPr lang="en-US" altLang="en-US" i="1"/>
              <a:t>q</a:t>
            </a:r>
            <a:r>
              <a:rPr lang="en-US" altLang="en-US"/>
              <a:t> be “I will study English literature.”</a:t>
            </a:r>
          </a:p>
          <a:p>
            <a:endParaRPr lang="en-US" altLang="en-US"/>
          </a:p>
          <a:p>
            <a:endParaRPr lang="en-US" altLang="en-US"/>
          </a:p>
          <a:p>
            <a:r>
              <a:rPr lang="en-US" altLang="en-US"/>
              <a:t>“I will study discrete math.”</a:t>
            </a:r>
          </a:p>
          <a:p>
            <a:r>
              <a:rPr lang="en-US" altLang="en-US"/>
              <a:t>“I will study  English literature.”</a:t>
            </a:r>
          </a:p>
          <a:p>
            <a:endParaRPr lang="en-US" altLang="en-US"/>
          </a:p>
          <a:p>
            <a:r>
              <a:rPr lang="en-US" altLang="en-US"/>
              <a:t>“Therefore, I will study discrete math and I will study English literature.”</a:t>
            </a:r>
          </a:p>
        </p:txBody>
      </p:sp>
      <p:pic>
        <p:nvPicPr>
          <p:cNvPr id="184325" name="Picture 6"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371600" y="2133600"/>
            <a:ext cx="1535113"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26" name="TextBox 8"/>
          <p:cNvSpPr txBox="1">
            <a:spLocks noChangeArrowheads="1"/>
          </p:cNvSpPr>
          <p:nvPr/>
        </p:nvSpPr>
        <p:spPr bwMode="auto">
          <a:xfrm>
            <a:off x="4800600" y="2362200"/>
            <a:ext cx="3429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Corresponding Tautology:</a:t>
            </a:r>
          </a:p>
          <a:p>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t>p</a:t>
            </a:r>
            <a:r>
              <a:rPr lang="en-US" altLang="en-US"/>
              <a:t>)</a:t>
            </a:r>
            <a:r>
              <a:rPr lang="en-US" altLang="en-US" i="1"/>
              <a:t>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p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a:t>
            </a:r>
            <a:endParaRPr lang="en-US" altLang="en-US" i="1"/>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Title 1"/>
          <p:cNvSpPr>
            <a:spLocks noGrp="1"/>
          </p:cNvSpPr>
          <p:nvPr>
            <p:ph type="title"/>
          </p:nvPr>
        </p:nvSpPr>
        <p:spPr/>
        <p:txBody>
          <a:bodyPr/>
          <a:lstStyle/>
          <a:p>
            <a:r>
              <a:rPr lang="en-US" altLang="en-US"/>
              <a:t>Resolution</a:t>
            </a:r>
          </a:p>
        </p:txBody>
      </p:sp>
      <p:sp>
        <p:nvSpPr>
          <p:cNvPr id="185347" name="Content Placeholder 2"/>
          <p:cNvSpPr>
            <a:spLocks noGrp="1"/>
          </p:cNvSpPr>
          <p:nvPr>
            <p:ph idx="1"/>
          </p:nvPr>
        </p:nvSpPr>
        <p:spPr/>
        <p:txBody>
          <a:bodyPr/>
          <a:lstStyle/>
          <a:p>
            <a:pPr>
              <a:buFont typeface="Wingdings" panose="05000000000000000000" pitchFamily="2" charset="2"/>
              <a:buNone/>
            </a:pPr>
            <a:endParaRPr lang="en-US" altLang="en-US"/>
          </a:p>
          <a:p>
            <a:pPr>
              <a:buFont typeface="Wingdings" panose="05000000000000000000" pitchFamily="2" charset="2"/>
              <a:buNone/>
            </a:pPr>
            <a:r>
              <a:rPr lang="en-US" altLang="en-US"/>
              <a:t>                        </a:t>
            </a:r>
          </a:p>
        </p:txBody>
      </p:sp>
      <p:sp>
        <p:nvSpPr>
          <p:cNvPr id="185348" name="TextBox 17"/>
          <p:cNvSpPr txBox="1">
            <a:spLocks noChangeArrowheads="1"/>
          </p:cNvSpPr>
          <p:nvPr/>
        </p:nvSpPr>
        <p:spPr bwMode="auto">
          <a:xfrm>
            <a:off x="1981200" y="3657600"/>
            <a:ext cx="6477000"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Example</a:t>
            </a:r>
            <a:r>
              <a:rPr lang="en-US" altLang="en-US"/>
              <a:t>:</a:t>
            </a:r>
          </a:p>
          <a:p>
            <a:r>
              <a:rPr lang="en-US" altLang="en-US"/>
              <a:t>Let </a:t>
            </a:r>
            <a:r>
              <a:rPr lang="en-US" altLang="en-US" i="1"/>
              <a:t>p</a:t>
            </a:r>
            <a:r>
              <a:rPr lang="en-US" altLang="en-US"/>
              <a:t> be “I will study discrete math.”</a:t>
            </a:r>
          </a:p>
          <a:p>
            <a:r>
              <a:rPr lang="en-US" altLang="en-US"/>
              <a:t>Let </a:t>
            </a:r>
            <a:r>
              <a:rPr lang="en-US" altLang="en-US" i="1"/>
              <a:t>r</a:t>
            </a:r>
            <a:r>
              <a:rPr lang="en-US" altLang="en-US"/>
              <a:t> be “I will study English literature.”</a:t>
            </a:r>
          </a:p>
          <a:p>
            <a:r>
              <a:rPr lang="en-US" altLang="en-US"/>
              <a:t>Let q be “I will study databases.”</a:t>
            </a:r>
          </a:p>
          <a:p>
            <a:endParaRPr lang="en-US" altLang="en-US"/>
          </a:p>
          <a:p>
            <a:r>
              <a:rPr lang="en-US" altLang="en-US"/>
              <a:t>“I will not study discrete math or I will study English literature.”</a:t>
            </a:r>
          </a:p>
          <a:p>
            <a:r>
              <a:rPr lang="en-US" altLang="en-US"/>
              <a:t>“I will study  discrete math or I will study databases.”</a:t>
            </a:r>
          </a:p>
          <a:p>
            <a:endParaRPr lang="en-US" altLang="en-US"/>
          </a:p>
          <a:p>
            <a:r>
              <a:rPr lang="en-US" altLang="en-US"/>
              <a:t>“Therefore, I will study databases or I will English literature.”</a:t>
            </a:r>
          </a:p>
        </p:txBody>
      </p:sp>
      <p:pic>
        <p:nvPicPr>
          <p:cNvPr id="185349" name="Picture 6"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990600" y="2209800"/>
            <a:ext cx="1525588"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350" name="TextBox 9"/>
          <p:cNvSpPr txBox="1">
            <a:spLocks noChangeArrowheads="1"/>
          </p:cNvSpPr>
          <p:nvPr/>
        </p:nvSpPr>
        <p:spPr bwMode="auto">
          <a:xfrm>
            <a:off x="4114800" y="2438400"/>
            <a:ext cx="4114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Corresponding Tautology:</a:t>
            </a:r>
            <a:r>
              <a:rPr lang="en-US" altLang="en-US"/>
              <a:t> </a:t>
            </a:r>
          </a:p>
          <a:p>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t>p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r</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p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q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r</a:t>
            </a:r>
            <a:r>
              <a:rPr lang="en-US" altLang="en-US">
                <a:latin typeface="Cambria Math" panose="02040503050406030204" pitchFamily="18" charset="0"/>
                <a:ea typeface="Cambria Math" panose="02040503050406030204" pitchFamily="18" charset="0"/>
                <a:cs typeface="Cambria Math" panose="02040503050406030204" pitchFamily="18" charset="0"/>
              </a:rPr>
              <a:t>)</a:t>
            </a:r>
            <a:endParaRPr lang="en-US" altLang="en-US" i="1"/>
          </a:p>
        </p:txBody>
      </p:sp>
      <p:sp>
        <p:nvSpPr>
          <p:cNvPr id="185351" name="TextBox 10"/>
          <p:cNvSpPr txBox="1">
            <a:spLocks noChangeArrowheads="1"/>
          </p:cNvSpPr>
          <p:nvPr/>
        </p:nvSpPr>
        <p:spPr bwMode="auto">
          <a:xfrm>
            <a:off x="4419600" y="1371600"/>
            <a:ext cx="3733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Resolution plays an important role in AI and is used in Prolog.</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Using the Rules of Inference to Build Valid Arguments</a:t>
            </a:r>
          </a:p>
        </p:txBody>
      </p:sp>
      <p:sp>
        <p:nvSpPr>
          <p:cNvPr id="3" name="Content Placeholder 2"/>
          <p:cNvSpPr>
            <a:spLocks noGrp="1"/>
          </p:cNvSpPr>
          <p:nvPr>
            <p:ph idx="1"/>
          </p:nvPr>
        </p:nvSpPr>
        <p:spPr/>
        <p:txBody>
          <a:bodyPr>
            <a:normAutofit fontScale="70000" lnSpcReduction="20000"/>
          </a:bodyPr>
          <a:lstStyle/>
          <a:p>
            <a:pPr>
              <a:defRPr/>
            </a:pPr>
            <a:r>
              <a:rPr lang="en-US" dirty="0"/>
              <a:t>A  </a:t>
            </a:r>
            <a:r>
              <a:rPr lang="en-US" i="1" dirty="0"/>
              <a:t>valid argument </a:t>
            </a:r>
            <a:r>
              <a:rPr lang="en-US" dirty="0"/>
              <a:t>is a sequence of statements. Each statement is either a premise or follows from previous statements by  rules of inference. The last statement is called conclusion.</a:t>
            </a:r>
          </a:p>
          <a:p>
            <a:pPr>
              <a:defRPr/>
            </a:pPr>
            <a:r>
              <a:rPr lang="en-US" dirty="0"/>
              <a:t>A valid argument takes the following form:</a:t>
            </a:r>
          </a:p>
          <a:p>
            <a:pPr>
              <a:buFont typeface="Wingdings" panose="05000000000000000000" pitchFamily="2" charset="2"/>
              <a:buNone/>
              <a:defRPr/>
            </a:pPr>
            <a:r>
              <a:rPr lang="en-US" dirty="0"/>
              <a:t>              	         S</a:t>
            </a:r>
            <a:r>
              <a:rPr lang="en-US" sz="2400" baseline="-25000" dirty="0">
                <a:latin typeface="Cambria Math" pitchFamily="18" charset="0"/>
                <a:ea typeface="Cambria Math" pitchFamily="18" charset="0"/>
              </a:rPr>
              <a:t>1</a:t>
            </a:r>
          </a:p>
          <a:p>
            <a:pPr>
              <a:buFont typeface="Wingdings" panose="05000000000000000000" pitchFamily="2" charset="2"/>
              <a:buNone/>
              <a:defRPr/>
            </a:pPr>
            <a:r>
              <a:rPr lang="en-US" sz="2400" dirty="0"/>
              <a:t>			</a:t>
            </a:r>
            <a:r>
              <a:rPr lang="en-US" dirty="0"/>
              <a:t>         S</a:t>
            </a:r>
            <a:r>
              <a:rPr lang="en-US" sz="2400" baseline="-25000" dirty="0">
                <a:latin typeface="Cambria Math" pitchFamily="18" charset="0"/>
                <a:ea typeface="Cambria Math" pitchFamily="18" charset="0"/>
              </a:rPr>
              <a:t>2</a:t>
            </a:r>
          </a:p>
          <a:p>
            <a:pPr>
              <a:buFont typeface="Wingdings" panose="05000000000000000000" pitchFamily="2" charset="2"/>
              <a:buNone/>
              <a:defRPr/>
            </a:pPr>
            <a:r>
              <a:rPr lang="en-US" sz="2400" dirty="0"/>
              <a:t>                                       .</a:t>
            </a:r>
          </a:p>
          <a:p>
            <a:pPr>
              <a:buFont typeface="Wingdings" panose="05000000000000000000" pitchFamily="2" charset="2"/>
              <a:buNone/>
              <a:defRPr/>
            </a:pPr>
            <a:r>
              <a:rPr lang="en-US" sz="2400" dirty="0"/>
              <a:t>                                       .</a:t>
            </a:r>
          </a:p>
          <a:p>
            <a:pPr>
              <a:buFont typeface="Wingdings" panose="05000000000000000000" pitchFamily="2" charset="2"/>
              <a:buNone/>
              <a:defRPr/>
            </a:pPr>
            <a:r>
              <a:rPr lang="en-US" sz="2400" dirty="0"/>
              <a:t>                                       .</a:t>
            </a:r>
          </a:p>
          <a:p>
            <a:pPr>
              <a:buFont typeface="Wingdings" panose="05000000000000000000" pitchFamily="2" charset="2"/>
              <a:buNone/>
              <a:defRPr/>
            </a:pPr>
            <a:r>
              <a:rPr lang="en-US" dirty="0"/>
              <a:t>                                  </a:t>
            </a:r>
            <a:r>
              <a:rPr lang="en-US" dirty="0" err="1"/>
              <a:t>S</a:t>
            </a:r>
            <a:r>
              <a:rPr lang="en-US" sz="2800" i="1" baseline="-25000" dirty="0" err="1"/>
              <a:t>n</a:t>
            </a:r>
            <a:endParaRPr lang="en-US" sz="2800" i="1" baseline="-25000" dirty="0"/>
          </a:p>
          <a:p>
            <a:pPr>
              <a:buFont typeface="Wingdings" panose="05000000000000000000" pitchFamily="2" charset="2"/>
              <a:buNone/>
              <a:defRPr/>
            </a:pPr>
            <a:endParaRPr lang="en-US" sz="2800" dirty="0"/>
          </a:p>
          <a:p>
            <a:pPr>
              <a:buFont typeface="Wingdings" panose="05000000000000000000" pitchFamily="2" charset="2"/>
              <a:buNone/>
              <a:defRPr/>
            </a:pPr>
            <a:r>
              <a:rPr lang="en-US" sz="2800" dirty="0"/>
              <a:t>                               </a:t>
            </a:r>
            <a:endParaRPr lang="en-US" sz="2400" dirty="0"/>
          </a:p>
          <a:p>
            <a:pPr>
              <a:buFont typeface="Wingdings" panose="05000000000000000000" pitchFamily="2" charset="2"/>
              <a:buNone/>
              <a:defRPr/>
            </a:pPr>
            <a:r>
              <a:rPr lang="en-US" sz="2400" dirty="0"/>
              <a:t>                                      </a:t>
            </a:r>
            <a:r>
              <a:rPr lang="en-US" sz="3400" dirty="0"/>
              <a:t>C</a:t>
            </a:r>
          </a:p>
        </p:txBody>
      </p:sp>
      <p:pic>
        <p:nvPicPr>
          <p:cNvPr id="186372" name="Picture 4"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2514600" y="5486400"/>
            <a:ext cx="23177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Title 1"/>
          <p:cNvSpPr>
            <a:spLocks noGrp="1"/>
          </p:cNvSpPr>
          <p:nvPr>
            <p:ph type="title"/>
          </p:nvPr>
        </p:nvSpPr>
        <p:spPr/>
        <p:txBody>
          <a:bodyPr/>
          <a:lstStyle/>
          <a:p>
            <a:r>
              <a:rPr lang="en-US" altLang="en-US"/>
              <a:t>Fallacies</a:t>
            </a:r>
          </a:p>
        </p:txBody>
      </p:sp>
      <p:sp>
        <p:nvSpPr>
          <p:cNvPr id="3" name="Content Placeholder 2"/>
          <p:cNvSpPr>
            <a:spLocks noGrp="1"/>
          </p:cNvSpPr>
          <p:nvPr>
            <p:ph idx="1"/>
          </p:nvPr>
        </p:nvSpPr>
        <p:spPr/>
        <p:txBody>
          <a:bodyPr>
            <a:normAutofit fontScale="85000" lnSpcReduction="20000"/>
          </a:bodyPr>
          <a:lstStyle/>
          <a:p>
            <a:pPr>
              <a:defRPr/>
            </a:pPr>
            <a:r>
              <a:rPr lang="en-US" dirty="0"/>
              <a:t>Arguments are based on tautologies. </a:t>
            </a:r>
          </a:p>
          <a:p>
            <a:pPr>
              <a:defRPr/>
            </a:pPr>
            <a:r>
              <a:rPr lang="en-US" dirty="0"/>
              <a:t>Fallacies are based on contingencies.</a:t>
            </a:r>
          </a:p>
          <a:p>
            <a:pPr>
              <a:defRPr/>
            </a:pPr>
            <a:r>
              <a:rPr lang="en-US" dirty="0"/>
              <a:t>The proposition ((p → q) ∧q) → p is not a tautology, because it is false when p is false and q is true.</a:t>
            </a:r>
          </a:p>
          <a:p>
            <a:pPr>
              <a:defRPr/>
            </a:pPr>
            <a:r>
              <a:rPr lang="en-US" dirty="0"/>
              <a:t>This type of incorrect reasoning is called the </a:t>
            </a:r>
            <a:r>
              <a:rPr lang="en-US" b="1" dirty="0"/>
              <a:t>fallacy of affirming the conclusion</a:t>
            </a:r>
            <a:r>
              <a:rPr lang="en-US" dirty="0"/>
              <a:t>.</a:t>
            </a:r>
          </a:p>
          <a:p>
            <a:pPr>
              <a:defRPr/>
            </a:pPr>
            <a:r>
              <a:rPr lang="en-US" dirty="0"/>
              <a:t>Example:</a:t>
            </a:r>
          </a:p>
          <a:p>
            <a:pPr>
              <a:defRPr/>
            </a:pPr>
            <a:r>
              <a:rPr lang="en-US" dirty="0"/>
              <a:t>If you do every problem in this book, then you will learn discrete mathematics. You learned discrete mathematics. Therefore, you did every problem in this book.</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Title 6"/>
          <p:cNvSpPr>
            <a:spLocks noGrp="1"/>
          </p:cNvSpPr>
          <p:nvPr>
            <p:ph type="title"/>
          </p:nvPr>
        </p:nvSpPr>
        <p:spPr/>
        <p:txBody>
          <a:bodyPr/>
          <a:lstStyle/>
          <a:p>
            <a:r>
              <a:rPr lang="en-US" altLang="en-US" sz="4000" b="1">
                <a:solidFill>
                  <a:srgbClr val="000000"/>
                </a:solidFill>
                <a:latin typeface="Calibri" panose="020F0502020204030204" pitchFamily="34" charset="0"/>
              </a:rPr>
              <a:t>Fallacy of denying the hypothesis</a:t>
            </a:r>
            <a:r>
              <a:rPr lang="en-US" altLang="en-US" sz="4000">
                <a:solidFill>
                  <a:srgbClr val="000000"/>
                </a:solidFill>
                <a:latin typeface="Calibri" panose="020F0502020204030204" pitchFamily="34" charset="0"/>
              </a:rPr>
              <a:t>.</a:t>
            </a:r>
            <a:br>
              <a:rPr lang="en-US" altLang="en-US" sz="4000">
                <a:solidFill>
                  <a:srgbClr val="000000"/>
                </a:solidFill>
                <a:latin typeface="Calibri" panose="020F0502020204030204" pitchFamily="34" charset="0"/>
              </a:rPr>
            </a:br>
            <a:endParaRPr lang="en-US" altLang="en-US"/>
          </a:p>
        </p:txBody>
      </p:sp>
      <p:sp>
        <p:nvSpPr>
          <p:cNvPr id="188419" name="Content Placeholder 7"/>
          <p:cNvSpPr>
            <a:spLocks noGrp="1"/>
          </p:cNvSpPr>
          <p:nvPr>
            <p:ph idx="1"/>
          </p:nvPr>
        </p:nvSpPr>
        <p:spPr/>
        <p:txBody>
          <a:bodyPr/>
          <a:lstStyle/>
          <a:p>
            <a:r>
              <a:rPr lang="en-US" altLang="en-US" sz="2400">
                <a:solidFill>
                  <a:srgbClr val="000000"/>
                </a:solidFill>
                <a:latin typeface="Calibri" panose="020F0502020204030204" pitchFamily="34" charset="0"/>
              </a:rPr>
              <a:t>The proposition </a:t>
            </a:r>
            <a:r>
              <a:rPr lang="en-US" altLang="en-US" sz="2400" i="1">
                <a:solidFill>
                  <a:srgbClr val="000000"/>
                </a:solidFill>
                <a:latin typeface="Calibri" panose="020F0502020204030204" pitchFamily="34" charset="0"/>
              </a:rPr>
              <a:t>((p </a:t>
            </a:r>
            <a:r>
              <a:rPr lang="en-US" altLang="en-US" sz="2400">
                <a:solidFill>
                  <a:srgbClr val="000000"/>
                </a:solidFill>
                <a:latin typeface="Calibri" panose="020F0502020204030204" pitchFamily="34" charset="0"/>
              </a:rPr>
              <a:t>→ </a:t>
            </a:r>
            <a:r>
              <a:rPr lang="en-US" altLang="en-US" sz="2400" i="1">
                <a:solidFill>
                  <a:srgbClr val="000000"/>
                </a:solidFill>
                <a:latin typeface="Calibri" panose="020F0502020204030204" pitchFamily="34" charset="0"/>
              </a:rPr>
              <a:t>q)</a:t>
            </a:r>
            <a:r>
              <a:rPr lang="en-US" altLang="en-US" sz="2400">
                <a:solidFill>
                  <a:srgbClr val="000000"/>
                </a:solidFill>
                <a:latin typeface="Cambria Math" panose="02040503050406030204" pitchFamily="18" charset="0"/>
              </a:rPr>
              <a:t>∧</a:t>
            </a:r>
            <a:r>
              <a:rPr lang="en-US" altLang="en-US" sz="2400">
                <a:solidFill>
                  <a:srgbClr val="000000"/>
                </a:solidFill>
                <a:latin typeface="MS Gothic" panose="020B0609070205080204" pitchFamily="49" charset="-128"/>
              </a:rPr>
              <a:t>￢</a:t>
            </a:r>
            <a:r>
              <a:rPr lang="en-US" altLang="en-US" sz="2400" i="1">
                <a:solidFill>
                  <a:srgbClr val="000000"/>
                </a:solidFill>
                <a:latin typeface="Calibri" panose="020F0502020204030204" pitchFamily="34" charset="0"/>
              </a:rPr>
              <a:t>p)</a:t>
            </a:r>
            <a:r>
              <a:rPr lang="en-US" altLang="en-US" sz="2400">
                <a:solidFill>
                  <a:srgbClr val="000000"/>
                </a:solidFill>
                <a:latin typeface="Calibri" panose="020F0502020204030204" pitchFamily="34" charset="0"/>
              </a:rPr>
              <a:t>→</a:t>
            </a:r>
            <a:r>
              <a:rPr lang="en-US" altLang="en-US" sz="2400">
                <a:solidFill>
                  <a:srgbClr val="000000"/>
                </a:solidFill>
                <a:latin typeface="MS Gothic" panose="020B0609070205080204" pitchFamily="49" charset="-128"/>
              </a:rPr>
              <a:t>￢</a:t>
            </a:r>
            <a:r>
              <a:rPr lang="en-US" altLang="en-US" sz="2400" i="1">
                <a:solidFill>
                  <a:srgbClr val="000000"/>
                </a:solidFill>
                <a:latin typeface="Calibri" panose="020F0502020204030204" pitchFamily="34" charset="0"/>
              </a:rPr>
              <a:t>q </a:t>
            </a:r>
            <a:r>
              <a:rPr lang="en-US" altLang="en-US" sz="2400">
                <a:solidFill>
                  <a:srgbClr val="000000"/>
                </a:solidFill>
                <a:latin typeface="Calibri" panose="020F0502020204030204" pitchFamily="34" charset="0"/>
              </a:rPr>
              <a:t>is not a tautology, because it is false when </a:t>
            </a:r>
            <a:r>
              <a:rPr lang="en-US" altLang="en-US" sz="2400" i="1">
                <a:solidFill>
                  <a:srgbClr val="000000"/>
                </a:solidFill>
                <a:latin typeface="Calibri" panose="020F0502020204030204" pitchFamily="34" charset="0"/>
              </a:rPr>
              <a:t>p </a:t>
            </a:r>
            <a:r>
              <a:rPr lang="en-US" altLang="en-US" sz="2400">
                <a:solidFill>
                  <a:srgbClr val="000000"/>
                </a:solidFill>
                <a:latin typeface="Calibri" panose="020F0502020204030204" pitchFamily="34" charset="0"/>
              </a:rPr>
              <a:t>is false and </a:t>
            </a:r>
            <a:r>
              <a:rPr lang="en-US" altLang="en-US" sz="2400" i="1">
                <a:solidFill>
                  <a:srgbClr val="000000"/>
                </a:solidFill>
                <a:latin typeface="Calibri" panose="020F0502020204030204" pitchFamily="34" charset="0"/>
              </a:rPr>
              <a:t>q </a:t>
            </a:r>
            <a:r>
              <a:rPr lang="en-US" altLang="en-US" sz="2400">
                <a:solidFill>
                  <a:srgbClr val="000000"/>
                </a:solidFill>
                <a:latin typeface="Calibri" panose="020F0502020204030204" pitchFamily="34" charset="0"/>
              </a:rPr>
              <a:t>is true.</a:t>
            </a:r>
          </a:p>
          <a:p>
            <a:r>
              <a:rPr lang="en-US" altLang="en-US" sz="2400">
                <a:solidFill>
                  <a:srgbClr val="000000"/>
                </a:solidFill>
                <a:latin typeface="Calibri" panose="020F0502020204030204" pitchFamily="34" charset="0"/>
              </a:rPr>
              <a:t>Is it correct to assume that you did not learn discrete mathematics if you did not do every problem in the book, assuming that if you do every problem in this book, then you will learn discrete mathematics?</a:t>
            </a:r>
          </a:p>
          <a:p>
            <a:r>
              <a:rPr lang="en-US" altLang="en-US" sz="2400">
                <a:solidFill>
                  <a:srgbClr val="000000"/>
                </a:solidFill>
                <a:latin typeface="Calibri" panose="020F0502020204030204" pitchFamily="34" charset="0"/>
              </a:rPr>
              <a:t>It is possible that you learned discrete mathematics even if you did not do every problem in this book. This incorrect argument is of the form </a:t>
            </a:r>
            <a:r>
              <a:rPr lang="en-US" altLang="en-US" sz="2400" i="1">
                <a:solidFill>
                  <a:srgbClr val="000000"/>
                </a:solidFill>
                <a:latin typeface="Calibri" panose="020F0502020204030204" pitchFamily="34" charset="0"/>
              </a:rPr>
              <a:t>p </a:t>
            </a:r>
            <a:r>
              <a:rPr lang="en-US" altLang="en-US" sz="2400">
                <a:solidFill>
                  <a:srgbClr val="000000"/>
                </a:solidFill>
                <a:latin typeface="Calibri" panose="020F0502020204030204" pitchFamily="34" charset="0"/>
              </a:rPr>
              <a:t>→ </a:t>
            </a:r>
            <a:r>
              <a:rPr lang="en-US" altLang="en-US" sz="2400" i="1">
                <a:solidFill>
                  <a:srgbClr val="000000"/>
                </a:solidFill>
                <a:latin typeface="Calibri" panose="020F0502020204030204" pitchFamily="34" charset="0"/>
              </a:rPr>
              <a:t>q </a:t>
            </a:r>
            <a:r>
              <a:rPr lang="en-US" altLang="en-US" sz="2400">
                <a:solidFill>
                  <a:srgbClr val="000000"/>
                </a:solidFill>
                <a:latin typeface="Calibri" panose="020F0502020204030204" pitchFamily="34" charset="0"/>
              </a:rPr>
              <a:t>and </a:t>
            </a:r>
            <a:r>
              <a:rPr lang="en-US" altLang="en-US" sz="2400">
                <a:solidFill>
                  <a:srgbClr val="000000"/>
                </a:solidFill>
                <a:latin typeface="MS Gothic" panose="020B0609070205080204" pitchFamily="49" charset="-128"/>
              </a:rPr>
              <a:t>￢</a:t>
            </a:r>
            <a:r>
              <a:rPr lang="en-US" altLang="en-US" sz="2400" i="1">
                <a:solidFill>
                  <a:srgbClr val="000000"/>
                </a:solidFill>
                <a:latin typeface="Calibri" panose="020F0502020204030204" pitchFamily="34" charset="0"/>
              </a:rPr>
              <a:t>p </a:t>
            </a:r>
            <a:r>
              <a:rPr lang="en-US" altLang="en-US" sz="2400">
                <a:solidFill>
                  <a:srgbClr val="000000"/>
                </a:solidFill>
                <a:latin typeface="Calibri" panose="020F0502020204030204" pitchFamily="34" charset="0"/>
              </a:rPr>
              <a:t>imply </a:t>
            </a:r>
            <a:r>
              <a:rPr lang="en-US" altLang="en-US" sz="2400">
                <a:solidFill>
                  <a:srgbClr val="000000"/>
                </a:solidFill>
                <a:latin typeface="MS Gothic" panose="020B0609070205080204" pitchFamily="49" charset="-128"/>
              </a:rPr>
              <a:t>￢</a:t>
            </a:r>
            <a:r>
              <a:rPr lang="en-US" altLang="en-US" sz="2400" i="1">
                <a:solidFill>
                  <a:srgbClr val="000000"/>
                </a:solidFill>
                <a:latin typeface="Calibri" panose="020F0502020204030204" pitchFamily="34" charset="0"/>
              </a:rPr>
              <a:t>q</a:t>
            </a:r>
            <a:r>
              <a:rPr lang="en-US" altLang="en-US" sz="2400">
                <a:solidFill>
                  <a:srgbClr val="000000"/>
                </a:solidFill>
                <a:latin typeface="Calibri" panose="020F0502020204030204" pitchFamily="34" charset="0"/>
              </a:rPr>
              <a:t>, which is an example of the fallacy of denying the hypothesis.</a:t>
            </a:r>
          </a:p>
          <a:p>
            <a:endParaRPr lang="en-US" altLang="en-US"/>
          </a:p>
        </p:txBody>
      </p:sp>
      <p:sp>
        <p:nvSpPr>
          <p:cNvPr id="18842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449B1C3-5F1F-4506-8A32-42E58FE09364}" type="slidenum">
              <a:rPr lang="en-US" altLang="en-US" smtClean="0">
                <a:latin typeface="Abadi" pitchFamily="34" charset="0"/>
              </a:rPr>
              <a:pPr/>
              <a:t>164</a:t>
            </a:fld>
            <a:endParaRPr lang="en-US" altLang="en-US">
              <a:latin typeface="Abadi" pitchFamily="34" charset="0"/>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E928FA2-157D-4754-AA9E-ACB1C8D6737F}" type="slidenum">
              <a:rPr lang="en-US" altLang="en-US" smtClean="0">
                <a:latin typeface="Abadi" pitchFamily="34" charset="0"/>
              </a:rPr>
              <a:pPr/>
              <a:t>165</a:t>
            </a:fld>
            <a:endParaRPr lang="en-US" altLang="en-US">
              <a:latin typeface="Abadi" pitchFamily="34" charset="0"/>
            </a:endParaRPr>
          </a:p>
        </p:txBody>
      </p:sp>
      <p:pic>
        <p:nvPicPr>
          <p:cNvPr id="190467"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7813" y="685800"/>
            <a:ext cx="8256587" cy="562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Content Placeholder 2"/>
          <p:cNvSpPr>
            <a:spLocks noGrp="1"/>
          </p:cNvSpPr>
          <p:nvPr>
            <p:ph idx="1"/>
          </p:nvPr>
        </p:nvSpPr>
        <p:spPr/>
        <p:txBody>
          <a:bodyPr/>
          <a:lstStyle/>
          <a:p>
            <a:endParaRPr lang="en-US" altLang="en-US"/>
          </a:p>
        </p:txBody>
      </p:sp>
      <p:sp>
        <p:nvSpPr>
          <p:cNvPr id="19149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6C8DC17-9ADF-4D16-96C0-39A8C5B2B2ED}" type="slidenum">
              <a:rPr lang="en-US" altLang="en-US" smtClean="0">
                <a:latin typeface="Abadi" pitchFamily="34" charset="0"/>
              </a:rPr>
              <a:pPr/>
              <a:t>166</a:t>
            </a:fld>
            <a:endParaRPr lang="en-US" altLang="en-US">
              <a:latin typeface="Abadi" pitchFamily="34" charset="0"/>
            </a:endParaRPr>
          </a:p>
        </p:txBody>
      </p:sp>
      <p:pic>
        <p:nvPicPr>
          <p:cNvPr id="191492"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1813" y="990600"/>
            <a:ext cx="8080375"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Content Placeholder 2"/>
          <p:cNvSpPr>
            <a:spLocks noGrp="1"/>
          </p:cNvSpPr>
          <p:nvPr>
            <p:ph idx="1"/>
          </p:nvPr>
        </p:nvSpPr>
        <p:spPr/>
        <p:txBody>
          <a:bodyPr/>
          <a:lstStyle/>
          <a:p>
            <a:endParaRPr lang="en-US" altLang="en-US"/>
          </a:p>
        </p:txBody>
      </p:sp>
      <p:sp>
        <p:nvSpPr>
          <p:cNvPr id="19251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E30BF87-76BD-4B06-859C-B18609BCCD98}" type="slidenum">
              <a:rPr lang="en-US" altLang="en-US" smtClean="0">
                <a:latin typeface="Abadi" pitchFamily="34" charset="0"/>
              </a:rPr>
              <a:pPr/>
              <a:t>167</a:t>
            </a:fld>
            <a:endParaRPr lang="en-US" altLang="en-US">
              <a:latin typeface="Abadi" pitchFamily="34" charset="0"/>
            </a:endParaRPr>
          </a:p>
        </p:txBody>
      </p:sp>
      <p:pic>
        <p:nvPicPr>
          <p:cNvPr id="192516"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1813" y="990600"/>
            <a:ext cx="8080375"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517"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6413" y="971550"/>
            <a:ext cx="8131175" cy="573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B46E9CF-62FC-4CC6-B0E3-AD2626881D4A}" type="slidenum">
              <a:rPr lang="en-US" altLang="en-US" smtClean="0">
                <a:latin typeface="Abadi" pitchFamily="34" charset="0"/>
              </a:rPr>
              <a:pPr/>
              <a:t>168</a:t>
            </a:fld>
            <a:endParaRPr lang="en-US" altLang="en-US">
              <a:latin typeface="Abadi" pitchFamily="34" charset="0"/>
            </a:endParaRPr>
          </a:p>
        </p:txBody>
      </p:sp>
      <p:pic>
        <p:nvPicPr>
          <p:cNvPr id="193539"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685800"/>
            <a:ext cx="7194550" cy="494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F75A23B-9861-4984-BB5B-4D46E6C45A8D}" type="slidenum">
              <a:rPr lang="en-US" altLang="en-US" smtClean="0">
                <a:latin typeface="Abadi" pitchFamily="34" charset="0"/>
              </a:rPr>
              <a:pPr/>
              <a:t>169</a:t>
            </a:fld>
            <a:endParaRPr lang="en-US" altLang="en-US">
              <a:latin typeface="Abadi" pitchFamily="34" charset="0"/>
            </a:endParaRPr>
          </a:p>
        </p:txBody>
      </p:sp>
      <p:pic>
        <p:nvPicPr>
          <p:cNvPr id="194563"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04800"/>
            <a:ext cx="76962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p:txBody>
          <a:bodyPr/>
          <a:lstStyle/>
          <a:p>
            <a:pPr eaLnBrk="1" hangingPunct="1">
              <a:defRPr/>
            </a:pPr>
            <a:r>
              <a:rPr lang="en-US" altLang="en-US" sz="3600" dirty="0">
                <a:solidFill>
                  <a:schemeClr val="accent1">
                    <a:lumMod val="50000"/>
                  </a:schemeClr>
                </a:solidFill>
              </a:rPr>
              <a:t>Applications: </a:t>
            </a:r>
            <a:r>
              <a:rPr lang="en-US" altLang="en-US" sz="3600" dirty="0">
                <a:solidFill>
                  <a:srgbClr val="FF0000"/>
                </a:solidFill>
              </a:rPr>
              <a:t>Index Registers</a:t>
            </a:r>
          </a:p>
        </p:txBody>
      </p:sp>
      <p:sp>
        <p:nvSpPr>
          <p:cNvPr id="27651" name="Rectangle 3"/>
          <p:cNvSpPr>
            <a:spLocks noGrp="1" noChangeArrowheads="1"/>
          </p:cNvSpPr>
          <p:nvPr>
            <p:ph idx="1"/>
          </p:nvPr>
        </p:nvSpPr>
        <p:spPr>
          <a:xfrm>
            <a:off x="76200" y="1908175"/>
            <a:ext cx="8991600" cy="1828800"/>
          </a:xfrm>
        </p:spPr>
        <p:txBody>
          <a:bodyPr/>
          <a:lstStyle/>
          <a:p>
            <a:pPr eaLnBrk="1" hangingPunct="1"/>
            <a:r>
              <a:rPr lang="en-US" altLang="en-US" sz="2400"/>
              <a:t>The execution of loops can be speeded up by storing frequently used variables temporarily in registers in the central processing unit, instead in the regular memory. For a given loop, how many index registers are needed?</a:t>
            </a:r>
          </a:p>
          <a:p>
            <a:pPr eaLnBrk="1" hangingPunct="1"/>
            <a:endParaRPr lang="en-US" altLang="en-US" sz="2400"/>
          </a:p>
        </p:txBody>
      </p:sp>
      <p:sp>
        <p:nvSpPr>
          <p:cNvPr id="27652" name="Slide Number Placeholder 3"/>
          <p:cNvSpPr>
            <a:spLocks noGrp="1"/>
          </p:cNvSpPr>
          <p:nvPr>
            <p:ph type="sldNum" sz="quarter" idx="12"/>
          </p:nvPr>
        </p:nvSpPr>
        <p:spPr>
          <a:xfrm>
            <a:off x="457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l">
              <a:spcBef>
                <a:spcPct val="0"/>
              </a:spcBef>
              <a:buClrTx/>
              <a:buFontTx/>
              <a:buNone/>
            </a:pPr>
            <a:fld id="{3F375B86-E1D2-49F1-8165-21BA3BA32CEE}" type="slidenum">
              <a:rPr lang="en-US" altLang="en-US" sz="1400" smtClean="0"/>
              <a:pPr algn="l">
                <a:spcBef>
                  <a:spcPct val="0"/>
                </a:spcBef>
                <a:buClrTx/>
                <a:buFontTx/>
                <a:buNone/>
              </a:pPr>
              <a:t>17</a:t>
            </a:fld>
            <a:endParaRPr lang="en-US" altLang="en-US" sz="1400"/>
          </a:p>
        </p:txBody>
      </p:sp>
      <p:sp>
        <p:nvSpPr>
          <p:cNvPr id="710660" name="Rectangle 4"/>
          <p:cNvSpPr>
            <a:spLocks noChangeArrowheads="1"/>
          </p:cNvSpPr>
          <p:nvPr/>
        </p:nvSpPr>
        <p:spPr bwMode="auto">
          <a:xfrm>
            <a:off x="436563" y="3711575"/>
            <a:ext cx="8478837"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buClrTx/>
              <a:buFontTx/>
              <a:buChar char="•"/>
            </a:pPr>
            <a:r>
              <a:rPr lang="en-US" altLang="en-US" sz="2000"/>
              <a:t> Each vertex corresponds to a variable in the loop.</a:t>
            </a:r>
          </a:p>
          <a:p>
            <a:pPr>
              <a:buClrTx/>
              <a:buFontTx/>
              <a:buChar char="•"/>
            </a:pPr>
            <a:r>
              <a:rPr lang="en-US" altLang="en-US" sz="2000"/>
              <a:t> An edge between two vertices denotes the fact that the    corresponding variables must be stored in registers </a:t>
            </a:r>
            <a:r>
              <a:rPr lang="en-US" altLang="en-US" sz="2000">
                <a:solidFill>
                  <a:srgbClr val="FF0000"/>
                </a:solidFill>
              </a:rPr>
              <a:t>at the same time</a:t>
            </a:r>
            <a:r>
              <a:rPr lang="en-US" altLang="en-US" sz="2000"/>
              <a:t> during the execution of the loop.</a:t>
            </a:r>
          </a:p>
          <a:p>
            <a:pPr>
              <a:buClrTx/>
              <a:buFontTx/>
              <a:buChar char="•"/>
            </a:pPr>
            <a:r>
              <a:rPr lang="en-US" altLang="en-US" sz="2000"/>
              <a:t> Chromatic number of the graph gives the number of index registers needed.</a:t>
            </a:r>
          </a:p>
        </p:txBody>
      </p:sp>
    </p:spTree>
  </p:cSld>
  <p:clrMapOvr>
    <a:masterClrMapping/>
  </p:clrMapOvr>
  <p:transition spd="slow" advTm="10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06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0660"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4B9E199-C8F3-49A5-97D7-D420C43D2C6D}" type="slidenum">
              <a:rPr lang="en-US" altLang="en-US" smtClean="0">
                <a:latin typeface="Abadi" pitchFamily="34" charset="0"/>
              </a:rPr>
              <a:pPr/>
              <a:t>170</a:t>
            </a:fld>
            <a:endParaRPr lang="en-US" altLang="en-US">
              <a:latin typeface="Abadi" pitchFamily="34" charset="0"/>
            </a:endParaRPr>
          </a:p>
        </p:txBody>
      </p:sp>
      <p:pic>
        <p:nvPicPr>
          <p:cNvPr id="195587"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2738" y="457200"/>
            <a:ext cx="8145462" cy="528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92305C7-2856-48D4-B6F1-10DDE22C97F6}" type="slidenum">
              <a:rPr lang="en-US" altLang="en-US" smtClean="0">
                <a:latin typeface="Abadi" pitchFamily="34" charset="0"/>
              </a:rPr>
              <a:pPr/>
              <a:t>171</a:t>
            </a:fld>
            <a:endParaRPr lang="en-US" altLang="en-US">
              <a:latin typeface="Abadi" pitchFamily="34" charset="0"/>
            </a:endParaRPr>
          </a:p>
        </p:txBody>
      </p:sp>
      <p:pic>
        <p:nvPicPr>
          <p:cNvPr id="19661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5613" y="609600"/>
            <a:ext cx="8002587" cy="548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50730D7-15C1-41F1-83FA-98C3229026DA}" type="slidenum">
              <a:rPr lang="en-US" altLang="en-US" smtClean="0">
                <a:latin typeface="Abadi" pitchFamily="34" charset="0"/>
              </a:rPr>
              <a:pPr/>
              <a:t>172</a:t>
            </a:fld>
            <a:endParaRPr lang="en-US" altLang="en-US">
              <a:latin typeface="Abadi" pitchFamily="34" charset="0"/>
            </a:endParaRPr>
          </a:p>
        </p:txBody>
      </p:sp>
      <p:pic>
        <p:nvPicPr>
          <p:cNvPr id="19763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3238" y="990600"/>
            <a:ext cx="7954962" cy="476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Title 2"/>
          <p:cNvSpPr>
            <a:spLocks noGrp="1"/>
          </p:cNvSpPr>
          <p:nvPr>
            <p:ph type="title"/>
          </p:nvPr>
        </p:nvSpPr>
        <p:spPr/>
        <p:txBody>
          <a:bodyPr/>
          <a:lstStyle/>
          <a:p>
            <a:r>
              <a:rPr lang="en-US" altLang="en-US"/>
              <a:t>EXAMPLE #2</a:t>
            </a:r>
          </a:p>
        </p:txBody>
      </p:sp>
      <p:pic>
        <p:nvPicPr>
          <p:cNvPr id="198659"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3500" y="1417638"/>
            <a:ext cx="8166100" cy="4100512"/>
          </a:xfrm>
        </p:spPr>
      </p:pic>
      <p:sp>
        <p:nvSpPr>
          <p:cNvPr id="19866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4256ACD-00FC-4AEF-BF9B-DE907A1343DD}" type="slidenum">
              <a:rPr lang="en-US" altLang="en-US" smtClean="0">
                <a:latin typeface="Abadi" pitchFamily="34" charset="0"/>
              </a:rPr>
              <a:pPr/>
              <a:t>173</a:t>
            </a:fld>
            <a:endParaRPr lang="en-US" altLang="en-US">
              <a:latin typeface="Abadi" pitchFamily="34" charset="0"/>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89F2987-7D46-42A7-8C16-8716851EC2AE}" type="slidenum">
              <a:rPr lang="en-US" altLang="en-US" smtClean="0">
                <a:latin typeface="Abadi" pitchFamily="34" charset="0"/>
              </a:rPr>
              <a:pPr/>
              <a:t>174</a:t>
            </a:fld>
            <a:endParaRPr lang="en-US" altLang="en-US">
              <a:latin typeface="Abadi" pitchFamily="34" charset="0"/>
            </a:endParaRPr>
          </a:p>
        </p:txBody>
      </p:sp>
      <p:pic>
        <p:nvPicPr>
          <p:cNvPr id="199683"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5113" y="609600"/>
            <a:ext cx="7964487" cy="521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1AAFC6F-4836-47DE-A388-200856A50F8F}" type="slidenum">
              <a:rPr lang="en-US" altLang="en-US" smtClean="0">
                <a:latin typeface="Abadi" pitchFamily="34" charset="0"/>
              </a:rPr>
              <a:pPr/>
              <a:t>175</a:t>
            </a:fld>
            <a:endParaRPr lang="en-US" altLang="en-US">
              <a:latin typeface="Abadi" pitchFamily="34" charset="0"/>
            </a:endParaRPr>
          </a:p>
        </p:txBody>
      </p:sp>
      <p:pic>
        <p:nvPicPr>
          <p:cNvPr id="200707"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9100" y="914400"/>
            <a:ext cx="7734300" cy="468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03BD664-10D6-4E0D-9871-D1C421834607}" type="slidenum">
              <a:rPr lang="en-US" altLang="en-US" smtClean="0">
                <a:latin typeface="Abadi" pitchFamily="34" charset="0"/>
              </a:rPr>
              <a:pPr/>
              <a:t>176</a:t>
            </a:fld>
            <a:endParaRPr lang="en-US" altLang="en-US">
              <a:latin typeface="Abadi" pitchFamily="34" charset="0"/>
            </a:endParaRPr>
          </a:p>
        </p:txBody>
      </p:sp>
      <p:pic>
        <p:nvPicPr>
          <p:cNvPr id="20173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3238" y="1371600"/>
            <a:ext cx="81375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itle 1"/>
          <p:cNvSpPr>
            <a:spLocks noGrp="1"/>
          </p:cNvSpPr>
          <p:nvPr>
            <p:ph type="title"/>
          </p:nvPr>
        </p:nvSpPr>
        <p:spPr/>
        <p:txBody>
          <a:bodyPr/>
          <a:lstStyle/>
          <a:p>
            <a:r>
              <a:rPr lang="en-US" altLang="en-US"/>
              <a:t>Valid Arguments</a:t>
            </a:r>
          </a:p>
        </p:txBody>
      </p:sp>
      <p:pic>
        <p:nvPicPr>
          <p:cNvPr id="202755" name="Picture 6" descr="addin_tmp.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3962400"/>
            <a:ext cx="8126413" cy="218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2756" name="Rectangle 3"/>
          <p:cNvSpPr>
            <a:spLocks noChangeArrowheads="1"/>
          </p:cNvSpPr>
          <p:nvPr/>
        </p:nvSpPr>
        <p:spPr bwMode="auto">
          <a:xfrm>
            <a:off x="457200" y="1905000"/>
            <a:ext cx="65532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b="1"/>
              <a:t>Example </a:t>
            </a:r>
            <a:r>
              <a:rPr lang="en-US" altLang="en-US" sz="2400" b="1">
                <a:latin typeface="Cambria Math" panose="02040503050406030204" pitchFamily="18" charset="0"/>
                <a:ea typeface="Cambria Math" panose="02040503050406030204" pitchFamily="18" charset="0"/>
                <a:cs typeface="Cambria Math" panose="02040503050406030204" pitchFamily="18" charset="0"/>
              </a:rPr>
              <a:t>3</a:t>
            </a:r>
            <a:r>
              <a:rPr lang="en-US" altLang="en-US" sz="2400"/>
              <a:t>: From the single proposition </a:t>
            </a:r>
            <a:endParaRPr lang="en-US" altLang="en-US"/>
          </a:p>
          <a:p>
            <a:endParaRPr lang="en-US" altLang="en-US"/>
          </a:p>
          <a:p>
            <a:endParaRPr lang="en-US" altLang="en-US"/>
          </a:p>
          <a:p>
            <a:r>
              <a:rPr lang="en-US" altLang="en-US"/>
              <a:t> </a:t>
            </a:r>
            <a:r>
              <a:rPr lang="en-US" altLang="en-US" sz="2400"/>
              <a:t>Show that </a:t>
            </a:r>
            <a:r>
              <a:rPr lang="en-US" altLang="en-US" sz="2400" i="1"/>
              <a:t>q</a:t>
            </a:r>
            <a:r>
              <a:rPr lang="en-US" altLang="en-US" sz="2400"/>
              <a:t> is a conclusion.</a:t>
            </a:r>
          </a:p>
        </p:txBody>
      </p:sp>
      <p:pic>
        <p:nvPicPr>
          <p:cNvPr id="202757" name="Picture 4" descr="addin_tmp.png"/>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819400" y="2362200"/>
            <a:ext cx="1849438"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2758" name="TextBox 5"/>
          <p:cNvSpPr txBox="1">
            <a:spLocks noChangeArrowheads="1"/>
          </p:cNvSpPr>
          <p:nvPr/>
        </p:nvSpPr>
        <p:spPr bwMode="auto">
          <a:xfrm>
            <a:off x="381000" y="3276600"/>
            <a:ext cx="1905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b="1"/>
              <a:t>Solution</a:t>
            </a:r>
            <a:r>
              <a:rPr lang="en-US" altLang="en-US"/>
              <a:t>:</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Title 2"/>
          <p:cNvSpPr>
            <a:spLocks noGrp="1"/>
          </p:cNvSpPr>
          <p:nvPr>
            <p:ph type="title"/>
          </p:nvPr>
        </p:nvSpPr>
        <p:spPr/>
        <p:txBody>
          <a:bodyPr/>
          <a:lstStyle/>
          <a:p>
            <a:br>
              <a:rPr lang="en-US" altLang="en-US"/>
            </a:br>
            <a:r>
              <a:rPr lang="en-US" altLang="en-US"/>
              <a:t>Valid Arguments (Predicate Logic) </a:t>
            </a:r>
          </a:p>
        </p:txBody>
      </p:sp>
      <p:pic>
        <p:nvPicPr>
          <p:cNvPr id="203779"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244600" y="1600200"/>
            <a:ext cx="6654800" cy="4530725"/>
          </a:xfrm>
        </p:spPr>
      </p:pic>
      <p:sp>
        <p:nvSpPr>
          <p:cNvPr id="20378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5829911-8631-46AE-AA01-9014DFADD80C}" type="slidenum">
              <a:rPr lang="en-US" altLang="en-US" smtClean="0">
                <a:latin typeface="Abadi" pitchFamily="34" charset="0"/>
              </a:rPr>
              <a:pPr/>
              <a:t>178</a:t>
            </a:fld>
            <a:endParaRPr lang="en-US" altLang="en-US">
              <a:latin typeface="Abadi" pitchFamily="34" charset="0"/>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Title 5"/>
          <p:cNvSpPr>
            <a:spLocks noGrp="1"/>
          </p:cNvSpPr>
          <p:nvPr>
            <p:ph type="title"/>
          </p:nvPr>
        </p:nvSpPr>
        <p:spPr/>
        <p:txBody>
          <a:bodyPr/>
          <a:lstStyle/>
          <a:p>
            <a:r>
              <a:rPr lang="en-US" altLang="en-US" sz="4000">
                <a:latin typeface="Calibri" panose="020F0502020204030204" pitchFamily="34" charset="0"/>
              </a:rPr>
              <a:t>Universal Instantiation </a:t>
            </a:r>
            <a:br>
              <a:rPr lang="en-US" altLang="en-US" sz="4000">
                <a:latin typeface="Calibri" panose="020F0502020204030204" pitchFamily="34" charset="0"/>
              </a:rPr>
            </a:br>
            <a:endParaRPr lang="en-US" altLang="en-US"/>
          </a:p>
        </p:txBody>
      </p:sp>
      <p:sp>
        <p:nvSpPr>
          <p:cNvPr id="204803" name="Content Placeholder 6"/>
          <p:cNvSpPr>
            <a:spLocks noGrp="1"/>
          </p:cNvSpPr>
          <p:nvPr>
            <p:ph idx="1"/>
          </p:nvPr>
        </p:nvSpPr>
        <p:spPr/>
        <p:txBody>
          <a:bodyPr/>
          <a:lstStyle/>
          <a:p>
            <a:r>
              <a:rPr lang="en-US" altLang="en-US">
                <a:latin typeface="Calibri" panose="020F0502020204030204" pitchFamily="34" charset="0"/>
              </a:rPr>
              <a:t>Universal instantiation is the rule of inference used to conclude that P(c) is true, where c is a particular member of the domain, given the premise </a:t>
            </a:r>
            <a:r>
              <a:rPr lang="en-US" altLang="en-US">
                <a:latin typeface="Cambria Math" panose="02040503050406030204" pitchFamily="18" charset="0"/>
              </a:rPr>
              <a:t>∀</a:t>
            </a:r>
            <a:r>
              <a:rPr lang="en-US" altLang="en-US">
                <a:latin typeface="Calibri" panose="020F0502020204030204" pitchFamily="34" charset="0"/>
              </a:rPr>
              <a:t>x P(x). </a:t>
            </a:r>
          </a:p>
          <a:p>
            <a:r>
              <a:rPr lang="en-US" altLang="en-US"/>
              <a:t>•</a:t>
            </a:r>
            <a:r>
              <a:rPr lang="en-US" altLang="en-US">
                <a:latin typeface="Calibri" panose="020F0502020204030204" pitchFamily="34" charset="0"/>
              </a:rPr>
              <a:t>Universal instantiation is used when we conclude from the statement “All women are wise” that “Lisa is wise,” where Lisa is a member of the domain of all women. </a:t>
            </a:r>
          </a:p>
          <a:p>
            <a:endParaRPr lang="en-US" altLang="en-US"/>
          </a:p>
        </p:txBody>
      </p:sp>
      <p:sp>
        <p:nvSpPr>
          <p:cNvPr id="204804"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74B9066-599D-4B1E-A1EC-A3A2C304C93A}" type="slidenum">
              <a:rPr lang="en-US" altLang="en-US" smtClean="0">
                <a:latin typeface="Abadi" pitchFamily="34" charset="0"/>
              </a:rPr>
              <a:pPr/>
              <a:t>179</a:t>
            </a:fld>
            <a:endParaRPr lang="en-US" altLang="en-US">
              <a:latin typeface="Abadi"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noChangeArrowheads="1"/>
          </p:cNvSpPr>
          <p:nvPr>
            <p:ph type="title"/>
          </p:nvPr>
        </p:nvSpPr>
        <p:spPr/>
        <p:txBody>
          <a:bodyPr/>
          <a:lstStyle/>
          <a:p>
            <a:r>
              <a:rPr lang="en-US" altLang="en-US">
                <a:solidFill>
                  <a:srgbClr val="FF0000"/>
                </a:solidFill>
              </a:rPr>
              <a:t>Logic</a:t>
            </a:r>
          </a:p>
        </p:txBody>
      </p:sp>
      <p:sp>
        <p:nvSpPr>
          <p:cNvPr id="3" name="Content Placeholder 2"/>
          <p:cNvSpPr>
            <a:spLocks noGrp="1"/>
          </p:cNvSpPr>
          <p:nvPr>
            <p:ph idx="1"/>
          </p:nvPr>
        </p:nvSpPr>
        <p:spPr/>
        <p:txBody>
          <a:bodyPr/>
          <a:lstStyle/>
          <a:p>
            <a:pPr algn="just">
              <a:defRPr/>
            </a:pPr>
            <a:r>
              <a:rPr lang="en-US" sz="2800" dirty="0"/>
              <a:t>Logic is fundamental because it allows us to </a:t>
            </a:r>
            <a:r>
              <a:rPr lang="en-US" sz="2800" dirty="0">
                <a:solidFill>
                  <a:schemeClr val="accent1">
                    <a:lumMod val="75000"/>
                  </a:schemeClr>
                </a:solidFill>
              </a:rPr>
              <a:t>understand meaning of statements</a:t>
            </a:r>
            <a:r>
              <a:rPr lang="en-US" sz="2800" dirty="0"/>
              <a:t>, deduce information about mathematical structures and uncover further structures.</a:t>
            </a:r>
          </a:p>
          <a:p>
            <a:pPr algn="just">
              <a:defRPr/>
            </a:pPr>
            <a:endParaRPr lang="en-US" sz="2800" dirty="0"/>
          </a:p>
          <a:p>
            <a:pPr algn="just">
              <a:defRPr/>
            </a:pPr>
            <a:r>
              <a:rPr lang="en-US" sz="2800" dirty="0"/>
              <a:t>The rules of logic specify the </a:t>
            </a:r>
            <a:r>
              <a:rPr lang="en-US" sz="2800" dirty="0">
                <a:solidFill>
                  <a:schemeClr val="accent1">
                    <a:lumMod val="75000"/>
                  </a:schemeClr>
                </a:solidFill>
              </a:rPr>
              <a:t>meaning of mathematical statements</a:t>
            </a:r>
            <a:r>
              <a:rPr lang="en-US" sz="2800" dirty="0"/>
              <a:t>. </a:t>
            </a:r>
          </a:p>
          <a:p>
            <a:pPr algn="just">
              <a:defRPr/>
            </a:pPr>
            <a:endParaRPr lang="en-US" sz="2800" dirty="0"/>
          </a:p>
          <a:p>
            <a:pPr algn="just">
              <a:defRPr/>
            </a:pPr>
            <a:r>
              <a:rPr lang="en-US" sz="2800" dirty="0"/>
              <a:t>These rules are used to </a:t>
            </a:r>
            <a:r>
              <a:rPr lang="en-US" sz="2800" dirty="0">
                <a:solidFill>
                  <a:schemeClr val="accent1">
                    <a:lumMod val="75000"/>
                  </a:schemeClr>
                </a:solidFill>
              </a:rPr>
              <a:t>distinguish between valid and invalid arguments</a:t>
            </a:r>
            <a:r>
              <a:rPr lang="en-US" sz="2800" dirty="0"/>
              <a:t>.</a:t>
            </a:r>
          </a:p>
          <a:p>
            <a:pPr algn="just">
              <a:defRPr/>
            </a:pPr>
            <a:endParaRPr lang="en-US" sz="2800" dirty="0"/>
          </a:p>
        </p:txBody>
      </p:sp>
      <p:sp>
        <p:nvSpPr>
          <p:cNvPr id="2970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5B9C0143-49E3-4710-9ADF-AA723D5D8B66}" type="slidenum">
              <a:rPr lang="en-US" altLang="en-US" sz="1000" smtClean="0"/>
              <a:pPr>
                <a:spcBef>
                  <a:spcPct val="0"/>
                </a:spcBef>
                <a:buClrTx/>
                <a:buFontTx/>
                <a:buNone/>
              </a:pPr>
              <a:t>18</a:t>
            </a:fld>
            <a:endParaRPr lang="en-US" altLang="en-US" sz="100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Title 1"/>
          <p:cNvSpPr>
            <a:spLocks noGrp="1"/>
          </p:cNvSpPr>
          <p:nvPr>
            <p:ph type="title"/>
          </p:nvPr>
        </p:nvSpPr>
        <p:spPr/>
        <p:txBody>
          <a:bodyPr/>
          <a:lstStyle/>
          <a:p>
            <a:r>
              <a:rPr lang="en-US" altLang="en-US"/>
              <a:t>Universal Generalization </a:t>
            </a:r>
            <a:br>
              <a:rPr lang="en-US" altLang="en-US"/>
            </a:br>
            <a:endParaRPr lang="en-US" altLang="en-US"/>
          </a:p>
        </p:txBody>
      </p:sp>
      <p:sp>
        <p:nvSpPr>
          <p:cNvPr id="205827" name="Content Placeholder 2"/>
          <p:cNvSpPr>
            <a:spLocks noGrp="1"/>
          </p:cNvSpPr>
          <p:nvPr>
            <p:ph idx="1"/>
          </p:nvPr>
        </p:nvSpPr>
        <p:spPr/>
        <p:txBody>
          <a:bodyPr/>
          <a:lstStyle/>
          <a:p>
            <a:r>
              <a:rPr lang="en-US" altLang="en-US" sz="2000"/>
              <a:t>Universal generalization is the rule of inference that states that ∀xP </a:t>
            </a:r>
            <a:r>
              <a:rPr lang="en-US" altLang="en-US" sz="2400"/>
              <a:t>(x) is true, given the premise that P(c)is true for all elements c in the domain. </a:t>
            </a:r>
          </a:p>
          <a:p>
            <a:r>
              <a:rPr lang="en-US" altLang="en-US" sz="2400"/>
              <a:t>•Universal generalization is used when we show that ∀x P(x) is true by taking an arbitrary element c from the domain and showing that P(c) is true. </a:t>
            </a:r>
          </a:p>
          <a:p>
            <a:r>
              <a:rPr lang="en-US" altLang="en-US" sz="2400"/>
              <a:t>•Universal generalization is used implicitly in many proofs in mathematics and is seldom mentioned explicitly. However, the error of adding unwarranted assumptions about the arbitrary element c when universal generalization is used is all too common in incorrect reasoning. </a:t>
            </a:r>
          </a:p>
          <a:p>
            <a:endParaRPr lang="en-US" altLang="en-US"/>
          </a:p>
        </p:txBody>
      </p:sp>
      <p:sp>
        <p:nvSpPr>
          <p:cNvPr id="20582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3097247-777E-4033-B5C6-0D9A468CFA45}" type="slidenum">
              <a:rPr lang="en-US" altLang="en-US" smtClean="0">
                <a:latin typeface="Abadi" pitchFamily="34" charset="0"/>
              </a:rPr>
              <a:pPr/>
              <a:t>180</a:t>
            </a:fld>
            <a:endParaRPr lang="en-US" altLang="en-US">
              <a:latin typeface="Abadi" pitchFamily="34" charset="0"/>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Title 1"/>
          <p:cNvSpPr>
            <a:spLocks noGrp="1"/>
          </p:cNvSpPr>
          <p:nvPr>
            <p:ph type="title"/>
          </p:nvPr>
        </p:nvSpPr>
        <p:spPr/>
        <p:txBody>
          <a:bodyPr/>
          <a:lstStyle/>
          <a:p>
            <a:r>
              <a:rPr lang="en-US" altLang="en-US"/>
              <a:t>Existential Instantiation </a:t>
            </a:r>
            <a:br>
              <a:rPr lang="en-US" altLang="en-US"/>
            </a:br>
            <a:endParaRPr lang="en-US" altLang="en-US"/>
          </a:p>
        </p:txBody>
      </p:sp>
      <p:sp>
        <p:nvSpPr>
          <p:cNvPr id="206851" name="Content Placeholder 2"/>
          <p:cNvSpPr>
            <a:spLocks noGrp="1"/>
          </p:cNvSpPr>
          <p:nvPr>
            <p:ph idx="1"/>
          </p:nvPr>
        </p:nvSpPr>
        <p:spPr/>
        <p:txBody>
          <a:bodyPr/>
          <a:lstStyle/>
          <a:p>
            <a:r>
              <a:rPr lang="en-US" altLang="en-US" sz="2800"/>
              <a:t>Existential instantiation is the rule that allows us to conclude that there is an element c in the domain for which P(c) is true if we know that ∃x P(x) is true. </a:t>
            </a:r>
          </a:p>
          <a:p>
            <a:r>
              <a:rPr lang="en-US" altLang="en-US" sz="2800"/>
              <a:t>We cannot select an arbitrary value of c here, but rather it must be a c for which P(c) is true. </a:t>
            </a:r>
          </a:p>
          <a:p>
            <a:r>
              <a:rPr lang="en-US" altLang="en-US" sz="2800"/>
              <a:t>Usually we have no knowledge of what c is, only that it exists. Because it exists, we may give it a name (c) and continue our argument. </a:t>
            </a:r>
          </a:p>
          <a:p>
            <a:endParaRPr lang="en-US" altLang="en-US"/>
          </a:p>
        </p:txBody>
      </p:sp>
      <p:sp>
        <p:nvSpPr>
          <p:cNvPr id="20685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457CB19-1F96-49B1-A91A-8FF5D248BF4D}" type="slidenum">
              <a:rPr lang="en-US" altLang="en-US" smtClean="0">
                <a:latin typeface="Abadi" pitchFamily="34" charset="0"/>
              </a:rPr>
              <a:pPr/>
              <a:t>181</a:t>
            </a:fld>
            <a:endParaRPr lang="en-US" altLang="en-US">
              <a:latin typeface="Abadi" pitchFamily="34" charset="0"/>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Title 1"/>
          <p:cNvSpPr>
            <a:spLocks noGrp="1"/>
          </p:cNvSpPr>
          <p:nvPr>
            <p:ph type="title"/>
          </p:nvPr>
        </p:nvSpPr>
        <p:spPr/>
        <p:txBody>
          <a:bodyPr/>
          <a:lstStyle/>
          <a:p>
            <a:r>
              <a:rPr lang="en-US" altLang="en-US"/>
              <a:t>Existential Generalization </a:t>
            </a:r>
            <a:br>
              <a:rPr lang="en-US" altLang="en-US"/>
            </a:br>
            <a:endParaRPr lang="en-US" altLang="en-US"/>
          </a:p>
        </p:txBody>
      </p:sp>
      <p:sp>
        <p:nvSpPr>
          <p:cNvPr id="207875" name="Content Placeholder 2"/>
          <p:cNvSpPr>
            <a:spLocks noGrp="1"/>
          </p:cNvSpPr>
          <p:nvPr>
            <p:ph idx="1"/>
          </p:nvPr>
        </p:nvSpPr>
        <p:spPr/>
        <p:txBody>
          <a:bodyPr/>
          <a:lstStyle/>
          <a:p>
            <a:endParaRPr lang="en-US" altLang="en-US"/>
          </a:p>
          <a:p>
            <a:r>
              <a:rPr lang="en-US" altLang="en-US"/>
              <a:t>Existential generalization is the rule of inference that is used to conclude that ∃x P(x) is true when a particular element c with P(c) true is known. </a:t>
            </a:r>
          </a:p>
          <a:p>
            <a:r>
              <a:rPr lang="en-US" altLang="en-US"/>
              <a:t>That is, if we know one element c in the domain for which P(c) is true, then we know that ∃x P(x) is true. </a:t>
            </a:r>
          </a:p>
        </p:txBody>
      </p:sp>
      <p:sp>
        <p:nvSpPr>
          <p:cNvPr id="20787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589278C-0D9A-48D4-B090-18137E4DC20E}" type="slidenum">
              <a:rPr lang="en-US" altLang="en-US" smtClean="0">
                <a:latin typeface="Abadi" pitchFamily="34" charset="0"/>
              </a:rPr>
              <a:pPr/>
              <a:t>182</a:t>
            </a:fld>
            <a:endParaRPr lang="en-US" altLang="en-US">
              <a:latin typeface="Abadi" pitchFamily="34" charset="0"/>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Title 1"/>
          <p:cNvSpPr>
            <a:spLocks noGrp="1"/>
          </p:cNvSpPr>
          <p:nvPr>
            <p:ph type="ctrTitle"/>
          </p:nvPr>
        </p:nvSpPr>
        <p:spPr/>
        <p:txBody>
          <a:bodyPr/>
          <a:lstStyle/>
          <a:p>
            <a:r>
              <a:rPr lang="en-US" altLang="en-US"/>
              <a:t>Basic Structures: Sets and Functions </a:t>
            </a:r>
          </a:p>
        </p:txBody>
      </p:sp>
      <p:sp>
        <p:nvSpPr>
          <p:cNvPr id="208899" name="Subtitle 2"/>
          <p:cNvSpPr>
            <a:spLocks noGrp="1"/>
          </p:cNvSpPr>
          <p:nvPr>
            <p:ph type="subTitle" idx="1"/>
          </p:nvPr>
        </p:nvSpPr>
        <p:spPr/>
        <p:txBody>
          <a:bodyPr/>
          <a:lstStyle/>
          <a:p>
            <a:r>
              <a:rPr lang="en-US" altLang="en-US"/>
              <a:t>Chapter 2</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Title 1"/>
          <p:cNvSpPr>
            <a:spLocks noGrp="1"/>
          </p:cNvSpPr>
          <p:nvPr>
            <p:ph type="ctrTitle"/>
          </p:nvPr>
        </p:nvSpPr>
        <p:spPr/>
        <p:txBody>
          <a:bodyPr/>
          <a:lstStyle/>
          <a:p>
            <a:r>
              <a:rPr lang="en-US" altLang="en-US"/>
              <a:t>Sets</a:t>
            </a:r>
          </a:p>
        </p:txBody>
      </p:sp>
      <p:sp>
        <p:nvSpPr>
          <p:cNvPr id="209923" name="Subtitle 2"/>
          <p:cNvSpPr>
            <a:spLocks noGrp="1"/>
          </p:cNvSpPr>
          <p:nvPr>
            <p:ph type="subTitle" idx="1"/>
          </p:nvPr>
        </p:nvSpPr>
        <p:spPr/>
        <p:txBody>
          <a:bodyPr/>
          <a:lstStyle/>
          <a:p>
            <a:r>
              <a:rPr lang="en-US" altLang="en-US"/>
              <a:t>Section 2.1</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Title 1"/>
          <p:cNvSpPr>
            <a:spLocks noGrp="1"/>
          </p:cNvSpPr>
          <p:nvPr>
            <p:ph type="title"/>
          </p:nvPr>
        </p:nvSpPr>
        <p:spPr/>
        <p:txBody>
          <a:bodyPr/>
          <a:lstStyle/>
          <a:p>
            <a:r>
              <a:rPr lang="en-US" altLang="en-US"/>
              <a:t>Section Summary</a:t>
            </a:r>
          </a:p>
        </p:txBody>
      </p:sp>
      <p:sp>
        <p:nvSpPr>
          <p:cNvPr id="3" name="Content Placeholder 2"/>
          <p:cNvSpPr>
            <a:spLocks noGrp="1"/>
          </p:cNvSpPr>
          <p:nvPr>
            <p:ph idx="1"/>
          </p:nvPr>
        </p:nvSpPr>
        <p:spPr/>
        <p:txBody>
          <a:bodyPr>
            <a:normAutofit fontScale="92500" lnSpcReduction="20000"/>
          </a:bodyPr>
          <a:lstStyle/>
          <a:p>
            <a:pPr>
              <a:defRPr/>
            </a:pPr>
            <a:r>
              <a:rPr lang="en-US" dirty="0"/>
              <a:t>Definition of sets</a:t>
            </a:r>
          </a:p>
          <a:p>
            <a:pPr>
              <a:defRPr/>
            </a:pPr>
            <a:r>
              <a:rPr lang="en-US" dirty="0"/>
              <a:t>Describing Sets</a:t>
            </a:r>
          </a:p>
          <a:p>
            <a:pPr lvl="1">
              <a:defRPr/>
            </a:pPr>
            <a:r>
              <a:rPr lang="en-US" dirty="0"/>
              <a:t>Roster Method</a:t>
            </a:r>
          </a:p>
          <a:p>
            <a:pPr lvl="1">
              <a:defRPr/>
            </a:pPr>
            <a:r>
              <a:rPr lang="en-US" dirty="0"/>
              <a:t>Set-Builder Notation</a:t>
            </a:r>
          </a:p>
          <a:p>
            <a:pPr>
              <a:defRPr/>
            </a:pPr>
            <a:r>
              <a:rPr lang="en-US" dirty="0"/>
              <a:t>Some Important Sets in Mathematics</a:t>
            </a:r>
          </a:p>
          <a:p>
            <a:pPr>
              <a:defRPr/>
            </a:pPr>
            <a:r>
              <a:rPr lang="en-US" dirty="0"/>
              <a:t>Empty Set and Universal Set</a:t>
            </a:r>
          </a:p>
          <a:p>
            <a:pPr>
              <a:defRPr/>
            </a:pPr>
            <a:r>
              <a:rPr lang="en-US" dirty="0"/>
              <a:t>Subsets and Set Equality</a:t>
            </a:r>
          </a:p>
          <a:p>
            <a:pPr>
              <a:defRPr/>
            </a:pPr>
            <a:r>
              <a:rPr lang="en-US" dirty="0"/>
              <a:t>Cardinality of Sets</a:t>
            </a:r>
          </a:p>
          <a:p>
            <a:pPr>
              <a:defRPr/>
            </a:pPr>
            <a:r>
              <a:rPr lang="en-US" dirty="0" err="1"/>
              <a:t>Tuples</a:t>
            </a:r>
            <a:endParaRPr lang="en-US" dirty="0"/>
          </a:p>
          <a:p>
            <a:pPr>
              <a:defRPr/>
            </a:pPr>
            <a:r>
              <a:rPr lang="en-US" dirty="0"/>
              <a:t>Cartesian Product</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Title 1"/>
          <p:cNvSpPr>
            <a:spLocks noGrp="1"/>
          </p:cNvSpPr>
          <p:nvPr>
            <p:ph type="title"/>
          </p:nvPr>
        </p:nvSpPr>
        <p:spPr/>
        <p:txBody>
          <a:bodyPr/>
          <a:lstStyle/>
          <a:p>
            <a:r>
              <a:rPr lang="en-US" altLang="en-US"/>
              <a:t>Introduction</a:t>
            </a:r>
          </a:p>
        </p:txBody>
      </p:sp>
      <p:sp>
        <p:nvSpPr>
          <p:cNvPr id="211971" name="Content Placeholder 2"/>
          <p:cNvSpPr>
            <a:spLocks noGrp="1"/>
          </p:cNvSpPr>
          <p:nvPr>
            <p:ph idx="1"/>
          </p:nvPr>
        </p:nvSpPr>
        <p:spPr/>
        <p:txBody>
          <a:bodyPr/>
          <a:lstStyle/>
          <a:p>
            <a:r>
              <a:rPr lang="en-US" altLang="en-US" sz="2400"/>
              <a:t>Sets are one of the basic building blocks for the types of objects considered in discrete mathematics.</a:t>
            </a:r>
          </a:p>
          <a:p>
            <a:pPr lvl="1"/>
            <a:r>
              <a:rPr lang="en-US" altLang="en-US" sz="2000"/>
              <a:t>Important for counting.</a:t>
            </a:r>
          </a:p>
          <a:p>
            <a:pPr lvl="1"/>
            <a:r>
              <a:rPr lang="en-US" altLang="en-US" sz="2000"/>
              <a:t>Programming languages have set operations.</a:t>
            </a:r>
          </a:p>
          <a:p>
            <a:r>
              <a:rPr lang="en-US" altLang="en-US" sz="2400"/>
              <a:t>Set theory is an important branch of mathematics.</a:t>
            </a:r>
          </a:p>
          <a:p>
            <a:pPr lvl="1"/>
            <a:r>
              <a:rPr lang="en-US" altLang="en-US" sz="2000"/>
              <a:t>Many different systems of axioms have been used to develop set theory.</a:t>
            </a:r>
          </a:p>
          <a:p>
            <a:pPr lvl="1"/>
            <a:r>
              <a:rPr lang="en-US" altLang="en-US" sz="2000"/>
              <a:t>Here we are not concerned with a formal set of axioms for set theory. Instead, we will use what is called naïve set theory.</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Title 1"/>
          <p:cNvSpPr>
            <a:spLocks noGrp="1"/>
          </p:cNvSpPr>
          <p:nvPr>
            <p:ph type="title"/>
          </p:nvPr>
        </p:nvSpPr>
        <p:spPr/>
        <p:txBody>
          <a:bodyPr/>
          <a:lstStyle/>
          <a:p>
            <a:r>
              <a:rPr lang="en-US" altLang="en-US"/>
              <a:t>Sets</a:t>
            </a:r>
          </a:p>
        </p:txBody>
      </p:sp>
      <p:sp>
        <p:nvSpPr>
          <p:cNvPr id="212995" name="Content Placeholder 2"/>
          <p:cNvSpPr>
            <a:spLocks noGrp="1"/>
          </p:cNvSpPr>
          <p:nvPr>
            <p:ph idx="1"/>
          </p:nvPr>
        </p:nvSpPr>
        <p:spPr/>
        <p:txBody>
          <a:bodyPr/>
          <a:lstStyle/>
          <a:p>
            <a:r>
              <a:rPr lang="en-US" altLang="en-US"/>
              <a:t>A </a:t>
            </a:r>
            <a:r>
              <a:rPr lang="en-US" altLang="en-US" i="1"/>
              <a:t>set</a:t>
            </a:r>
            <a:r>
              <a:rPr lang="en-US" altLang="en-US"/>
              <a:t> is an unordered collection of objects.</a:t>
            </a:r>
          </a:p>
          <a:p>
            <a:pPr lvl="1"/>
            <a:r>
              <a:rPr lang="en-US" altLang="en-US"/>
              <a:t> the students in this class</a:t>
            </a:r>
          </a:p>
          <a:p>
            <a:pPr lvl="1"/>
            <a:r>
              <a:rPr lang="en-US" altLang="en-US"/>
              <a:t> the chairs in this room</a:t>
            </a:r>
          </a:p>
          <a:p>
            <a:r>
              <a:rPr lang="en-US" altLang="en-US"/>
              <a:t>The objects in a set are called the </a:t>
            </a:r>
            <a:r>
              <a:rPr lang="en-US" altLang="en-US" i="1"/>
              <a:t>elements</a:t>
            </a:r>
            <a:r>
              <a:rPr lang="en-US" altLang="en-US"/>
              <a:t>, or </a:t>
            </a:r>
            <a:r>
              <a:rPr lang="en-US" altLang="en-US" i="1"/>
              <a:t>members</a:t>
            </a:r>
            <a:r>
              <a:rPr lang="en-US" altLang="en-US"/>
              <a:t> of the set. A set is said to </a:t>
            </a:r>
            <a:r>
              <a:rPr lang="en-US" altLang="en-US" i="1"/>
              <a:t>contain</a:t>
            </a:r>
            <a:r>
              <a:rPr lang="en-US" altLang="en-US"/>
              <a:t> its elements.</a:t>
            </a:r>
          </a:p>
          <a:p>
            <a:r>
              <a:rPr lang="en-US" altLang="en-US"/>
              <a:t>The notation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a:t>denotes that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t> is an element of the set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t>.</a:t>
            </a:r>
          </a:p>
          <a:p>
            <a:r>
              <a:rPr lang="en-US" altLang="en-US"/>
              <a:t>If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t> is not a member of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t>, write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a:t>
            </a:r>
            <a:endParaRPr lang="en-US" altLang="en-US"/>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Title 1"/>
          <p:cNvSpPr>
            <a:spLocks noGrp="1"/>
          </p:cNvSpPr>
          <p:nvPr>
            <p:ph type="title"/>
          </p:nvPr>
        </p:nvSpPr>
        <p:spPr/>
        <p:txBody>
          <a:bodyPr/>
          <a:lstStyle/>
          <a:p>
            <a:r>
              <a:rPr lang="en-US" altLang="en-US"/>
              <a:t>Describing a Set: Roster Method</a:t>
            </a:r>
          </a:p>
        </p:txBody>
      </p:sp>
      <p:sp>
        <p:nvSpPr>
          <p:cNvPr id="214019" name="Content Placeholder 2"/>
          <p:cNvSpPr>
            <a:spLocks noGrp="1"/>
          </p:cNvSpPr>
          <p:nvPr>
            <p:ph idx="1"/>
          </p:nvPr>
        </p:nvSpPr>
        <p:spPr/>
        <p:txBody>
          <a:bodyPr/>
          <a:lstStyle/>
          <a:p>
            <a:r>
              <a:rPr lang="en-US" altLang="en-US" sz="2400" i="1">
                <a:latin typeface="Cambria Math" panose="02040503050406030204" pitchFamily="18" charset="0"/>
                <a:ea typeface="Cambria Math" panose="02040503050406030204" pitchFamily="18" charset="0"/>
                <a:cs typeface="Cambria Math" panose="02040503050406030204" pitchFamily="18" charset="0"/>
              </a:rPr>
              <a:t>S</a:t>
            </a:r>
            <a:r>
              <a:rPr lang="en-US" altLang="en-US" sz="2400">
                <a:latin typeface="Cambria Math" panose="02040503050406030204" pitchFamily="18" charset="0"/>
                <a:ea typeface="Cambria Math" panose="02040503050406030204" pitchFamily="18" charset="0"/>
                <a:cs typeface="Cambria Math" panose="02040503050406030204" pitchFamily="18" charset="0"/>
              </a:rPr>
              <a:t> = {</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a,b,c,d</a:t>
            </a:r>
            <a:r>
              <a:rPr lang="en-US" altLang="en-US" sz="2400">
                <a:latin typeface="Cambria Math" panose="02040503050406030204" pitchFamily="18" charset="0"/>
                <a:ea typeface="Cambria Math" panose="02040503050406030204" pitchFamily="18" charset="0"/>
                <a:cs typeface="Cambria Math" panose="02040503050406030204" pitchFamily="18" charset="0"/>
              </a:rPr>
              <a:t>}</a:t>
            </a:r>
          </a:p>
          <a:p>
            <a:r>
              <a:rPr lang="en-US" altLang="en-US" sz="2400"/>
              <a:t>Order not important </a:t>
            </a:r>
          </a:p>
          <a:p>
            <a:pPr>
              <a:buFont typeface="Wingdings" panose="05000000000000000000" pitchFamily="2" charset="2"/>
              <a:buNone/>
            </a:pPr>
            <a:r>
              <a:rPr lang="en-US" altLang="en-US" sz="2400"/>
              <a:t>         </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S</a:t>
            </a:r>
            <a:r>
              <a:rPr lang="en-US" altLang="en-US" sz="2400">
                <a:latin typeface="Cambria Math" panose="02040503050406030204" pitchFamily="18" charset="0"/>
                <a:ea typeface="Cambria Math" panose="02040503050406030204" pitchFamily="18" charset="0"/>
                <a:cs typeface="Cambria Math" panose="02040503050406030204" pitchFamily="18" charset="0"/>
              </a:rPr>
              <a:t> = {</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a,b,c,d</a:t>
            </a:r>
            <a:r>
              <a:rPr lang="en-US" altLang="en-US" sz="2400">
                <a:latin typeface="Cambria Math" panose="02040503050406030204" pitchFamily="18" charset="0"/>
                <a:ea typeface="Cambria Math" panose="02040503050406030204" pitchFamily="18" charset="0"/>
                <a:cs typeface="Cambria Math" panose="02040503050406030204" pitchFamily="18" charset="0"/>
              </a:rPr>
              <a:t>} = {</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b,c,a,d</a:t>
            </a:r>
            <a:r>
              <a:rPr lang="en-US" altLang="en-US" sz="2400">
                <a:latin typeface="Cambria Math" panose="02040503050406030204" pitchFamily="18" charset="0"/>
                <a:ea typeface="Cambria Math" panose="02040503050406030204" pitchFamily="18" charset="0"/>
                <a:cs typeface="Cambria Math" panose="02040503050406030204" pitchFamily="18" charset="0"/>
              </a:rPr>
              <a:t>}</a:t>
            </a:r>
          </a:p>
          <a:p>
            <a:r>
              <a:rPr lang="en-US" altLang="en-US" sz="2400"/>
              <a:t>Each distinct object is either a member or not; listing more than once does not change the set.</a:t>
            </a:r>
          </a:p>
          <a:p>
            <a:pPr>
              <a:buFont typeface="Wingdings" panose="05000000000000000000" pitchFamily="2" charset="2"/>
              <a:buNone/>
            </a:pPr>
            <a:r>
              <a:rPr lang="en-US" altLang="en-US" sz="240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S</a:t>
            </a:r>
            <a:r>
              <a:rPr lang="en-US" altLang="en-US" sz="2400" b="1">
                <a:latin typeface="Cambria Math" panose="02040503050406030204" pitchFamily="18" charset="0"/>
                <a:ea typeface="Cambria Math" panose="02040503050406030204" pitchFamily="18" charset="0"/>
                <a:cs typeface="Cambria Math" panose="02040503050406030204" pitchFamily="18" charset="0"/>
              </a:rPr>
              <a:t> </a:t>
            </a:r>
            <a:r>
              <a:rPr lang="en-US" altLang="en-US" sz="240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a,b,c,d</a:t>
            </a:r>
            <a:r>
              <a:rPr lang="en-US" altLang="en-US" sz="2400">
                <a:latin typeface="Cambria Math" panose="02040503050406030204" pitchFamily="18" charset="0"/>
                <a:ea typeface="Cambria Math" panose="02040503050406030204" pitchFamily="18" charset="0"/>
                <a:cs typeface="Cambria Math" panose="02040503050406030204" pitchFamily="18" charset="0"/>
              </a:rPr>
              <a:t>} = {</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a,b,c,b,c,d</a:t>
            </a:r>
            <a:r>
              <a:rPr lang="en-US" altLang="en-US" sz="2400">
                <a:latin typeface="Cambria Math" panose="02040503050406030204" pitchFamily="18" charset="0"/>
                <a:ea typeface="Cambria Math" panose="02040503050406030204" pitchFamily="18" charset="0"/>
                <a:cs typeface="Cambria Math" panose="02040503050406030204" pitchFamily="18" charset="0"/>
              </a:rPr>
              <a:t>}</a:t>
            </a:r>
          </a:p>
          <a:p>
            <a:r>
              <a:rPr lang="en-US" altLang="en-US" sz="2400">
                <a:latin typeface="Cambria Math" panose="02040503050406030204" pitchFamily="18" charset="0"/>
                <a:ea typeface="Cambria Math" panose="02040503050406030204" pitchFamily="18" charset="0"/>
                <a:cs typeface="Cambria Math" panose="02040503050406030204" pitchFamily="18" charset="0"/>
              </a:rPr>
              <a:t>Elipses (…) may be used to describe a set without listing all of the members when the pattern is clear.</a:t>
            </a:r>
          </a:p>
          <a:p>
            <a:pPr>
              <a:buFont typeface="Wingdings" panose="05000000000000000000" pitchFamily="2" charset="2"/>
              <a:buNone/>
            </a:pPr>
            <a:r>
              <a:rPr lang="en-US" altLang="en-US" sz="240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S</a:t>
            </a:r>
            <a:r>
              <a:rPr lang="en-US" altLang="en-US" sz="2400" b="1">
                <a:latin typeface="Cambria Math" panose="02040503050406030204" pitchFamily="18" charset="0"/>
                <a:ea typeface="Cambria Math" panose="02040503050406030204" pitchFamily="18" charset="0"/>
                <a:cs typeface="Cambria Math" panose="02040503050406030204" pitchFamily="18" charset="0"/>
              </a:rPr>
              <a:t> </a:t>
            </a:r>
            <a:r>
              <a:rPr lang="en-US" altLang="en-US" sz="240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a,b,c,d, ……,z </a:t>
            </a:r>
            <a:r>
              <a:rPr lang="en-US" altLang="en-US" sz="2400">
                <a:latin typeface="Cambria Math" panose="02040503050406030204" pitchFamily="18" charset="0"/>
                <a:ea typeface="Cambria Math" panose="02040503050406030204" pitchFamily="18" charset="0"/>
                <a:cs typeface="Cambria Math" panose="02040503050406030204" pitchFamily="18" charset="0"/>
              </a:rPr>
              <a:t>}</a:t>
            </a:r>
          </a:p>
          <a:p>
            <a:pPr>
              <a:buFont typeface="Wingdings" panose="05000000000000000000" pitchFamily="2" charset="2"/>
              <a:buNone/>
            </a:pPr>
            <a:endParaRPr lang="en-US" altLang="en-US">
              <a:latin typeface="Cambria Math" panose="02040503050406030204" pitchFamily="18" charset="0"/>
              <a:ea typeface="Cambria Math" panose="02040503050406030204" pitchFamily="18" charset="0"/>
              <a:cs typeface="Cambria Math" panose="02040503050406030204" pitchFamily="18" charset="0"/>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Title 1"/>
          <p:cNvSpPr>
            <a:spLocks noGrp="1"/>
          </p:cNvSpPr>
          <p:nvPr>
            <p:ph type="title"/>
          </p:nvPr>
        </p:nvSpPr>
        <p:spPr/>
        <p:txBody>
          <a:bodyPr/>
          <a:lstStyle/>
          <a:p>
            <a:r>
              <a:rPr lang="en-US" altLang="en-US"/>
              <a:t>Roster Method</a:t>
            </a:r>
          </a:p>
        </p:txBody>
      </p:sp>
      <p:sp>
        <p:nvSpPr>
          <p:cNvPr id="3" name="Content Placeholder 2"/>
          <p:cNvSpPr>
            <a:spLocks noGrp="1"/>
          </p:cNvSpPr>
          <p:nvPr>
            <p:ph idx="1"/>
          </p:nvPr>
        </p:nvSpPr>
        <p:spPr/>
        <p:txBody>
          <a:bodyPr>
            <a:normAutofit fontScale="92500"/>
          </a:bodyPr>
          <a:lstStyle/>
          <a:p>
            <a:pPr>
              <a:defRPr/>
            </a:pPr>
            <a:r>
              <a:rPr lang="en-US" dirty="0"/>
              <a:t>Set of all vowels in the English alphabet:</a:t>
            </a:r>
          </a:p>
          <a:p>
            <a:pPr>
              <a:buFont typeface="Wingdings" panose="05000000000000000000" pitchFamily="2" charset="2"/>
              <a:buNone/>
              <a:defRPr/>
            </a:pPr>
            <a:r>
              <a:rPr lang="en-US" dirty="0"/>
              <a:t>              </a:t>
            </a:r>
            <a:r>
              <a:rPr lang="en-US" i="1" dirty="0">
                <a:latin typeface="Cambria Math" pitchFamily="18" charset="0"/>
                <a:ea typeface="Cambria Math" pitchFamily="18" charset="0"/>
              </a:rPr>
              <a:t>V</a:t>
            </a:r>
            <a:r>
              <a:rPr lang="en-US" dirty="0">
                <a:latin typeface="Cambria Math" pitchFamily="18" charset="0"/>
                <a:ea typeface="Cambria Math" pitchFamily="18" charset="0"/>
              </a:rPr>
              <a:t> = {</a:t>
            </a:r>
            <a:r>
              <a:rPr lang="en-US" dirty="0" err="1">
                <a:latin typeface="Cambria Math" pitchFamily="18" charset="0"/>
                <a:ea typeface="Cambria Math" pitchFamily="18" charset="0"/>
              </a:rPr>
              <a:t>a,e,i,o,u</a:t>
            </a:r>
            <a:r>
              <a:rPr lang="en-US" dirty="0">
                <a:latin typeface="Cambria Math" pitchFamily="18" charset="0"/>
                <a:ea typeface="Cambria Math" pitchFamily="18" charset="0"/>
              </a:rPr>
              <a:t>}</a:t>
            </a:r>
          </a:p>
          <a:p>
            <a:pPr>
              <a:defRPr/>
            </a:pPr>
            <a:r>
              <a:rPr lang="en-US" dirty="0"/>
              <a:t>Set of all  odd positive integers less than </a:t>
            </a:r>
            <a:r>
              <a:rPr lang="en-US" dirty="0">
                <a:latin typeface="Cambria Math" pitchFamily="18" charset="0"/>
                <a:ea typeface="Cambria Math" pitchFamily="18" charset="0"/>
              </a:rPr>
              <a:t>10</a:t>
            </a:r>
            <a:r>
              <a:rPr lang="en-US" dirty="0"/>
              <a:t>:</a:t>
            </a:r>
          </a:p>
          <a:p>
            <a:pPr>
              <a:buFont typeface="Wingdings" panose="05000000000000000000" pitchFamily="2" charset="2"/>
              <a:buNone/>
              <a:defRPr/>
            </a:pPr>
            <a:r>
              <a:rPr lang="en-US" dirty="0"/>
              <a:t>             </a:t>
            </a:r>
            <a:r>
              <a:rPr lang="en-US" i="1" dirty="0">
                <a:latin typeface="Cambria Math" pitchFamily="18" charset="0"/>
                <a:ea typeface="Cambria Math" pitchFamily="18" charset="0"/>
              </a:rPr>
              <a:t>O</a:t>
            </a:r>
            <a:r>
              <a:rPr lang="en-US" dirty="0">
                <a:latin typeface="Cambria Math" pitchFamily="18" charset="0"/>
                <a:ea typeface="Cambria Math" pitchFamily="18" charset="0"/>
              </a:rPr>
              <a:t> = {1,3,5,7,9}</a:t>
            </a:r>
          </a:p>
          <a:p>
            <a:pPr>
              <a:defRPr/>
            </a:pPr>
            <a:r>
              <a:rPr lang="en-US" dirty="0"/>
              <a:t>Set of all positive integers less than </a:t>
            </a:r>
            <a:r>
              <a:rPr lang="en-US" dirty="0">
                <a:latin typeface="Cambria Math" pitchFamily="18" charset="0"/>
                <a:ea typeface="Cambria Math" pitchFamily="18" charset="0"/>
              </a:rPr>
              <a:t>100</a:t>
            </a:r>
            <a:r>
              <a:rPr lang="en-US" dirty="0"/>
              <a:t>:</a:t>
            </a:r>
          </a:p>
          <a:p>
            <a:pPr>
              <a:buFont typeface="Wingdings" panose="05000000000000000000" pitchFamily="2" charset="2"/>
              <a:buNone/>
              <a:defRPr/>
            </a:pPr>
            <a:r>
              <a:rPr lang="en-US" dirty="0"/>
              <a:t>              </a:t>
            </a:r>
            <a:r>
              <a:rPr lang="en-US" i="1" dirty="0">
                <a:latin typeface="Cambria Math" pitchFamily="18" charset="0"/>
                <a:ea typeface="Cambria Math" pitchFamily="18" charset="0"/>
              </a:rPr>
              <a:t>S</a:t>
            </a:r>
            <a:r>
              <a:rPr lang="en-US" dirty="0">
                <a:latin typeface="Cambria Math" pitchFamily="18" charset="0"/>
                <a:ea typeface="Cambria Math" pitchFamily="18" charset="0"/>
              </a:rPr>
              <a:t> = {1,2,3,……..,99}</a:t>
            </a:r>
          </a:p>
          <a:p>
            <a:pPr marL="514350" indent="-514350">
              <a:defRPr/>
            </a:pPr>
            <a:r>
              <a:rPr lang="en-US" dirty="0">
                <a:latin typeface="Cambria Math" pitchFamily="18" charset="0"/>
                <a:ea typeface="Cambria Math" pitchFamily="18" charset="0"/>
              </a:rPr>
              <a:t>Set of all integers less than 0:</a:t>
            </a:r>
          </a:p>
          <a:p>
            <a:pPr>
              <a:buFont typeface="Wingdings" panose="05000000000000000000" pitchFamily="2" charset="2"/>
              <a:buNone/>
              <a:defRPr/>
            </a:pPr>
            <a:r>
              <a:rPr lang="en-US" dirty="0">
                <a:latin typeface="Cambria Math" pitchFamily="18" charset="0"/>
                <a:ea typeface="Cambria Math" pitchFamily="18" charset="0"/>
              </a:rPr>
              <a:t>               </a:t>
            </a:r>
            <a:r>
              <a:rPr lang="en-US" i="1" dirty="0">
                <a:latin typeface="Cambria Math" pitchFamily="18" charset="0"/>
                <a:ea typeface="Cambria Math" pitchFamily="18" charset="0"/>
              </a:rPr>
              <a:t>S</a:t>
            </a:r>
            <a:r>
              <a:rPr lang="en-US" dirty="0">
                <a:latin typeface="Cambria Math" pitchFamily="18" charset="0"/>
                <a:ea typeface="Cambria Math" pitchFamily="18" charset="0"/>
              </a:rPr>
              <a:t> = {…., -3,-2,-1}</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457200" y="76200"/>
            <a:ext cx="8229600" cy="1143000"/>
          </a:xfrm>
        </p:spPr>
        <p:txBody>
          <a:bodyPr/>
          <a:lstStyle/>
          <a:p>
            <a:pPr eaLnBrk="1" hangingPunct="1"/>
            <a:r>
              <a:rPr lang="en-US" altLang="en-US">
                <a:solidFill>
                  <a:srgbClr val="FF0000"/>
                </a:solidFill>
              </a:rPr>
              <a:t>Propositional Logic</a:t>
            </a:r>
          </a:p>
        </p:txBody>
      </p:sp>
      <p:sp>
        <p:nvSpPr>
          <p:cNvPr id="30723" name="Rectangle 3"/>
          <p:cNvSpPr>
            <a:spLocks noGrp="1" noChangeArrowheads="1"/>
          </p:cNvSpPr>
          <p:nvPr>
            <p:ph idx="1"/>
          </p:nvPr>
        </p:nvSpPr>
        <p:spPr/>
        <p:txBody>
          <a:bodyPr/>
          <a:lstStyle/>
          <a:p>
            <a:pPr eaLnBrk="1" hangingPunct="1">
              <a:lnSpc>
                <a:spcPct val="90000"/>
              </a:lnSpc>
            </a:pPr>
            <a:r>
              <a:rPr lang="en-US" altLang="en-US" dirty="0"/>
              <a:t>A </a:t>
            </a:r>
            <a:r>
              <a:rPr lang="en-US" altLang="en-US" b="1" dirty="0">
                <a:solidFill>
                  <a:schemeClr val="hlink"/>
                </a:solidFill>
              </a:rPr>
              <a:t>proposition</a:t>
            </a:r>
            <a:r>
              <a:rPr lang="en-US" altLang="en-US" dirty="0"/>
              <a:t> is a </a:t>
            </a:r>
            <a:r>
              <a:rPr lang="en-US" altLang="en-US" dirty="0">
                <a:solidFill>
                  <a:srgbClr val="FF3300"/>
                </a:solidFill>
              </a:rPr>
              <a:t>declarative</a:t>
            </a:r>
            <a:r>
              <a:rPr lang="en-US" altLang="en-US" dirty="0"/>
              <a:t> sentence (a sentence that declares a fact) that is either </a:t>
            </a:r>
            <a:r>
              <a:rPr lang="en-US" altLang="en-US" dirty="0">
                <a:solidFill>
                  <a:srgbClr val="FF3300"/>
                </a:solidFill>
              </a:rPr>
              <a:t>true or false</a:t>
            </a:r>
            <a:r>
              <a:rPr lang="en-US" altLang="en-US" dirty="0"/>
              <a:t>, but not both.</a:t>
            </a:r>
          </a:p>
          <a:p>
            <a:pPr eaLnBrk="1" hangingPunct="1">
              <a:lnSpc>
                <a:spcPct val="90000"/>
              </a:lnSpc>
            </a:pPr>
            <a:r>
              <a:rPr lang="en-US" altLang="en-US" dirty="0"/>
              <a:t>Are the following sentences propositions?</a:t>
            </a:r>
          </a:p>
          <a:p>
            <a:pPr lvl="1" eaLnBrk="1" hangingPunct="1">
              <a:lnSpc>
                <a:spcPct val="90000"/>
              </a:lnSpc>
            </a:pPr>
            <a:r>
              <a:rPr lang="en-US" altLang="en-US" dirty="0"/>
              <a:t>Islamabad is the capital </a:t>
            </a:r>
            <a:r>
              <a:rPr lang="en-US" altLang="en-US"/>
              <a:t>of Pakistan. </a:t>
            </a:r>
            <a:endParaRPr lang="en-US" altLang="en-US" dirty="0"/>
          </a:p>
          <a:p>
            <a:pPr lvl="1" eaLnBrk="1" hangingPunct="1">
              <a:lnSpc>
                <a:spcPct val="90000"/>
              </a:lnSpc>
            </a:pPr>
            <a:r>
              <a:rPr lang="en-US" altLang="en-US" dirty="0"/>
              <a:t>Read this carefully. </a:t>
            </a:r>
          </a:p>
          <a:p>
            <a:pPr lvl="1" eaLnBrk="1" hangingPunct="1">
              <a:lnSpc>
                <a:spcPct val="90000"/>
              </a:lnSpc>
            </a:pPr>
            <a:r>
              <a:rPr lang="en-US" altLang="en-US" dirty="0"/>
              <a:t>1+2=3</a:t>
            </a:r>
          </a:p>
          <a:p>
            <a:pPr lvl="1" eaLnBrk="1" hangingPunct="1">
              <a:lnSpc>
                <a:spcPct val="90000"/>
              </a:lnSpc>
            </a:pPr>
            <a:r>
              <a:rPr lang="en-US" altLang="en-US" dirty="0"/>
              <a:t>x+1=2</a:t>
            </a:r>
          </a:p>
          <a:p>
            <a:pPr lvl="1" eaLnBrk="1" hangingPunct="1">
              <a:lnSpc>
                <a:spcPct val="90000"/>
              </a:lnSpc>
            </a:pPr>
            <a:r>
              <a:rPr lang="en-US" altLang="en-US" dirty="0"/>
              <a:t>What time is it? </a:t>
            </a:r>
          </a:p>
          <a:p>
            <a:pPr eaLnBrk="1" hangingPunct="1">
              <a:lnSpc>
                <a:spcPct val="90000"/>
              </a:lnSpc>
            </a:pPr>
            <a:endParaRPr lang="en-US" altLang="en-US" dirty="0"/>
          </a:p>
        </p:txBody>
      </p:sp>
      <p:sp>
        <p:nvSpPr>
          <p:cNvPr id="30724" name="Slide Number Placeholder 1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D5E0FA93-9BDD-4763-9761-F75168279541}" type="slidenum">
              <a:rPr lang="en-US" altLang="en-US" sz="1000" smtClean="0"/>
              <a:pPr>
                <a:spcBef>
                  <a:spcPct val="0"/>
                </a:spcBef>
                <a:buClrTx/>
                <a:buFontTx/>
                <a:buNone/>
              </a:pPr>
              <a:t>19</a:t>
            </a:fld>
            <a:endParaRPr lang="en-US" altLang="en-US" sz="1000" dirty="0"/>
          </a:p>
        </p:txBody>
      </p:sp>
      <p:sp>
        <p:nvSpPr>
          <p:cNvPr id="30725"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10245" name="Text Box 5"/>
          <p:cNvSpPr txBox="1">
            <a:spLocks noChangeArrowheads="1"/>
          </p:cNvSpPr>
          <p:nvPr/>
        </p:nvSpPr>
        <p:spPr bwMode="auto">
          <a:xfrm>
            <a:off x="4343400" y="39624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2400">
                <a:solidFill>
                  <a:srgbClr val="FF3300"/>
                </a:solidFill>
              </a:rPr>
              <a:t>(No)</a:t>
            </a:r>
          </a:p>
        </p:txBody>
      </p:sp>
      <p:sp>
        <p:nvSpPr>
          <p:cNvPr id="10246" name="Text Box 6"/>
          <p:cNvSpPr txBox="1">
            <a:spLocks noChangeArrowheads="1"/>
          </p:cNvSpPr>
          <p:nvPr/>
        </p:nvSpPr>
        <p:spPr bwMode="auto">
          <a:xfrm>
            <a:off x="2438400" y="48768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2400">
                <a:solidFill>
                  <a:srgbClr val="FF3300"/>
                </a:solidFill>
              </a:rPr>
              <a:t>(No)</a:t>
            </a:r>
          </a:p>
        </p:txBody>
      </p:sp>
      <p:sp>
        <p:nvSpPr>
          <p:cNvPr id="10247" name="Text Box 7"/>
          <p:cNvSpPr txBox="1">
            <a:spLocks noChangeArrowheads="1"/>
          </p:cNvSpPr>
          <p:nvPr/>
        </p:nvSpPr>
        <p:spPr bwMode="auto">
          <a:xfrm>
            <a:off x="3733800" y="53340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2400">
                <a:solidFill>
                  <a:srgbClr val="FF3300"/>
                </a:solidFill>
              </a:rPr>
              <a:t>(No)</a:t>
            </a:r>
          </a:p>
        </p:txBody>
      </p:sp>
      <p:sp>
        <p:nvSpPr>
          <p:cNvPr id="10248" name="Text Box 8"/>
          <p:cNvSpPr txBox="1">
            <a:spLocks noChangeArrowheads="1"/>
          </p:cNvSpPr>
          <p:nvPr/>
        </p:nvSpPr>
        <p:spPr bwMode="auto">
          <a:xfrm>
            <a:off x="6934200" y="3505200"/>
            <a:ext cx="1143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2400" dirty="0">
                <a:solidFill>
                  <a:srgbClr val="FF3300"/>
                </a:solidFill>
              </a:rPr>
              <a:t>(Yes)</a:t>
            </a:r>
          </a:p>
        </p:txBody>
      </p:sp>
      <p:sp>
        <p:nvSpPr>
          <p:cNvPr id="10249" name="Text Box 9"/>
          <p:cNvSpPr txBox="1">
            <a:spLocks noChangeArrowheads="1"/>
          </p:cNvSpPr>
          <p:nvPr/>
        </p:nvSpPr>
        <p:spPr bwMode="auto">
          <a:xfrm>
            <a:off x="2438400" y="44196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2400">
                <a:solidFill>
                  <a:srgbClr val="FF3300"/>
                </a:solidFill>
              </a:rPr>
              <a:t>(Yes)</a:t>
            </a:r>
          </a:p>
        </p:txBody>
      </p:sp>
      <p:sp>
        <p:nvSpPr>
          <p:cNvPr id="30731" name="Text Box 10"/>
          <p:cNvSpPr txBox="1">
            <a:spLocks noChangeArrowheads="1"/>
          </p:cNvSpPr>
          <p:nvPr/>
        </p:nvSpPr>
        <p:spPr bwMode="auto">
          <a:xfrm>
            <a:off x="2057400" y="914400"/>
            <a:ext cx="3886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50000"/>
              </a:spcBef>
              <a:buClrTx/>
              <a:buFontTx/>
              <a:buNone/>
            </a:pPr>
            <a:r>
              <a:rPr lang="en-US" altLang="en-US" sz="2800" u="sng">
                <a:solidFill>
                  <a:srgbClr val="339933"/>
                </a:solidFill>
              </a:rPr>
              <a:t>Introduction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248"/>
                                        </p:tgtEl>
                                        <p:attrNameLst>
                                          <p:attrName>style.visibility</p:attrName>
                                        </p:attrNameLst>
                                      </p:cBhvr>
                                      <p:to>
                                        <p:strVal val="visible"/>
                                      </p:to>
                                    </p:set>
                                    <p:anim calcmode="lin" valueType="num">
                                      <p:cBhvr additive="base">
                                        <p:cTn id="7" dur="500" fill="hold"/>
                                        <p:tgtEl>
                                          <p:spTgt spid="10248"/>
                                        </p:tgtEl>
                                        <p:attrNameLst>
                                          <p:attrName>ppt_x</p:attrName>
                                        </p:attrNameLst>
                                      </p:cBhvr>
                                      <p:tavLst>
                                        <p:tav tm="0">
                                          <p:val>
                                            <p:strVal val="#ppt_x"/>
                                          </p:val>
                                        </p:tav>
                                        <p:tav tm="100000">
                                          <p:val>
                                            <p:strVal val="#ppt_x"/>
                                          </p:val>
                                        </p:tav>
                                      </p:tavLst>
                                    </p:anim>
                                    <p:anim calcmode="lin" valueType="num">
                                      <p:cBhvr additive="base">
                                        <p:cTn id="8" dur="500" fill="hold"/>
                                        <p:tgtEl>
                                          <p:spTgt spid="1024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245"/>
                                        </p:tgtEl>
                                        <p:attrNameLst>
                                          <p:attrName>style.visibility</p:attrName>
                                        </p:attrNameLst>
                                      </p:cBhvr>
                                      <p:to>
                                        <p:strVal val="visible"/>
                                      </p:to>
                                    </p:set>
                                    <p:anim calcmode="lin" valueType="num">
                                      <p:cBhvr additive="base">
                                        <p:cTn id="13" dur="500" fill="hold"/>
                                        <p:tgtEl>
                                          <p:spTgt spid="10245"/>
                                        </p:tgtEl>
                                        <p:attrNameLst>
                                          <p:attrName>ppt_x</p:attrName>
                                        </p:attrNameLst>
                                      </p:cBhvr>
                                      <p:tavLst>
                                        <p:tav tm="0">
                                          <p:val>
                                            <p:strVal val="#ppt_x"/>
                                          </p:val>
                                        </p:tav>
                                        <p:tav tm="100000">
                                          <p:val>
                                            <p:strVal val="#ppt_x"/>
                                          </p:val>
                                        </p:tav>
                                      </p:tavLst>
                                    </p:anim>
                                    <p:anim calcmode="lin" valueType="num">
                                      <p:cBhvr additive="base">
                                        <p:cTn id="14" dur="500" fill="hold"/>
                                        <p:tgtEl>
                                          <p:spTgt spid="1024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249"/>
                                        </p:tgtEl>
                                        <p:attrNameLst>
                                          <p:attrName>style.visibility</p:attrName>
                                        </p:attrNameLst>
                                      </p:cBhvr>
                                      <p:to>
                                        <p:strVal val="visible"/>
                                      </p:to>
                                    </p:set>
                                    <p:anim calcmode="lin" valueType="num">
                                      <p:cBhvr additive="base">
                                        <p:cTn id="19" dur="500" fill="hold"/>
                                        <p:tgtEl>
                                          <p:spTgt spid="10249"/>
                                        </p:tgtEl>
                                        <p:attrNameLst>
                                          <p:attrName>ppt_x</p:attrName>
                                        </p:attrNameLst>
                                      </p:cBhvr>
                                      <p:tavLst>
                                        <p:tav tm="0">
                                          <p:val>
                                            <p:strVal val="#ppt_x"/>
                                          </p:val>
                                        </p:tav>
                                        <p:tav tm="100000">
                                          <p:val>
                                            <p:strVal val="#ppt_x"/>
                                          </p:val>
                                        </p:tav>
                                      </p:tavLst>
                                    </p:anim>
                                    <p:anim calcmode="lin" valueType="num">
                                      <p:cBhvr additive="base">
                                        <p:cTn id="20" dur="500" fill="hold"/>
                                        <p:tgtEl>
                                          <p:spTgt spid="10249"/>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246"/>
                                        </p:tgtEl>
                                        <p:attrNameLst>
                                          <p:attrName>style.visibility</p:attrName>
                                        </p:attrNameLst>
                                      </p:cBhvr>
                                      <p:to>
                                        <p:strVal val="visible"/>
                                      </p:to>
                                    </p:set>
                                    <p:anim calcmode="lin" valueType="num">
                                      <p:cBhvr additive="base">
                                        <p:cTn id="25" dur="500" fill="hold"/>
                                        <p:tgtEl>
                                          <p:spTgt spid="10246"/>
                                        </p:tgtEl>
                                        <p:attrNameLst>
                                          <p:attrName>ppt_x</p:attrName>
                                        </p:attrNameLst>
                                      </p:cBhvr>
                                      <p:tavLst>
                                        <p:tav tm="0">
                                          <p:val>
                                            <p:strVal val="#ppt_x"/>
                                          </p:val>
                                        </p:tav>
                                        <p:tav tm="100000">
                                          <p:val>
                                            <p:strVal val="#ppt_x"/>
                                          </p:val>
                                        </p:tav>
                                      </p:tavLst>
                                    </p:anim>
                                    <p:anim calcmode="lin" valueType="num">
                                      <p:cBhvr additive="base">
                                        <p:cTn id="26" dur="500" fill="hold"/>
                                        <p:tgtEl>
                                          <p:spTgt spid="10246"/>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247"/>
                                        </p:tgtEl>
                                        <p:attrNameLst>
                                          <p:attrName>style.visibility</p:attrName>
                                        </p:attrNameLst>
                                      </p:cBhvr>
                                      <p:to>
                                        <p:strVal val="visible"/>
                                      </p:to>
                                    </p:set>
                                    <p:anim calcmode="lin" valueType="num">
                                      <p:cBhvr additive="base">
                                        <p:cTn id="31" dur="500" fill="hold"/>
                                        <p:tgtEl>
                                          <p:spTgt spid="10247"/>
                                        </p:tgtEl>
                                        <p:attrNameLst>
                                          <p:attrName>ppt_x</p:attrName>
                                        </p:attrNameLst>
                                      </p:cBhvr>
                                      <p:tavLst>
                                        <p:tav tm="0">
                                          <p:val>
                                            <p:strVal val="#ppt_x"/>
                                          </p:val>
                                        </p:tav>
                                        <p:tav tm="100000">
                                          <p:val>
                                            <p:strVal val="#ppt_x"/>
                                          </p:val>
                                        </p:tav>
                                      </p:tavLst>
                                    </p:anim>
                                    <p:anim calcmode="lin" valueType="num">
                                      <p:cBhvr additive="base">
                                        <p:cTn id="32" dur="500" fill="hold"/>
                                        <p:tgtEl>
                                          <p:spTgt spid="102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5" grpId="0"/>
      <p:bldP spid="10246" grpId="0"/>
      <p:bldP spid="10247" grpId="0"/>
      <p:bldP spid="10248" grpId="0"/>
      <p:bldP spid="10249"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Title 1"/>
          <p:cNvSpPr>
            <a:spLocks noGrp="1"/>
          </p:cNvSpPr>
          <p:nvPr>
            <p:ph type="title"/>
          </p:nvPr>
        </p:nvSpPr>
        <p:spPr/>
        <p:txBody>
          <a:bodyPr/>
          <a:lstStyle/>
          <a:p>
            <a:r>
              <a:rPr lang="en-US" altLang="en-US"/>
              <a:t>Some Important Sets</a:t>
            </a:r>
          </a:p>
        </p:txBody>
      </p:sp>
      <p:sp>
        <p:nvSpPr>
          <p:cNvPr id="216067" name="Content Placeholder 2"/>
          <p:cNvSpPr>
            <a:spLocks noGrp="1"/>
          </p:cNvSpPr>
          <p:nvPr>
            <p:ph idx="1"/>
          </p:nvPr>
        </p:nvSpPr>
        <p:spPr/>
        <p:txBody>
          <a:bodyPr/>
          <a:lstStyle/>
          <a:p>
            <a:pPr>
              <a:buFont typeface="Wingdings" panose="05000000000000000000" pitchFamily="2" charset="2"/>
              <a:buNone/>
            </a:pPr>
            <a:r>
              <a:rPr lang="en-US" altLang="en-US" b="1">
                <a:latin typeface="Cambria Math" panose="02040503050406030204" pitchFamily="18" charset="0"/>
                <a:ea typeface="Cambria Math" panose="02040503050406030204" pitchFamily="18" charset="0"/>
                <a:cs typeface="Cambria Math" panose="02040503050406030204" pitchFamily="18" charset="0"/>
              </a:rPr>
              <a:t>N</a:t>
            </a:r>
            <a:r>
              <a:rPr lang="en-US" altLang="en-US"/>
              <a:t> = </a:t>
            </a:r>
            <a:r>
              <a:rPr lang="en-US" altLang="en-US" i="1"/>
              <a:t>natural numbers </a:t>
            </a:r>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{0,1,2,3….}</a:t>
            </a:r>
          </a:p>
          <a:p>
            <a:pPr>
              <a:buFont typeface="Wingdings" panose="05000000000000000000" pitchFamily="2" charset="2"/>
              <a:buNone/>
            </a:pPr>
            <a:r>
              <a:rPr lang="en-US" altLang="en-US" b="1">
                <a:latin typeface="Cambria Math" panose="02040503050406030204" pitchFamily="18" charset="0"/>
                <a:ea typeface="Cambria Math" panose="02040503050406030204" pitchFamily="18" charset="0"/>
                <a:cs typeface="Cambria Math" panose="02040503050406030204" pitchFamily="18" charset="0"/>
              </a:rPr>
              <a:t>Z</a:t>
            </a:r>
            <a:r>
              <a:rPr lang="en-US" altLang="en-US"/>
              <a:t> = </a:t>
            </a:r>
            <a:r>
              <a:rPr lang="en-US" altLang="en-US" i="1"/>
              <a:t>integers</a:t>
            </a:r>
            <a:r>
              <a:rPr lang="en-US" altLang="en-US"/>
              <a:t> = </a:t>
            </a:r>
            <a:r>
              <a:rPr lang="en-US" altLang="en-US">
                <a:latin typeface="Cambria Math" panose="02040503050406030204" pitchFamily="18" charset="0"/>
                <a:ea typeface="Cambria Math" panose="02040503050406030204" pitchFamily="18" charset="0"/>
                <a:cs typeface="Cambria Math" panose="02040503050406030204" pitchFamily="18" charset="0"/>
              </a:rPr>
              <a:t>{…,-3,-2,-1,0,1,2,3,…}</a:t>
            </a:r>
          </a:p>
          <a:p>
            <a:pPr>
              <a:buFont typeface="Wingdings" panose="05000000000000000000" pitchFamily="2" charset="2"/>
              <a:buNone/>
            </a:pPr>
            <a:r>
              <a:rPr lang="en-US" altLang="en-US" b="1">
                <a:latin typeface="Cambria Math" panose="02040503050406030204" pitchFamily="18" charset="0"/>
                <a:ea typeface="Cambria Math" panose="02040503050406030204" pitchFamily="18" charset="0"/>
                <a:cs typeface="Cambria Math" panose="02040503050406030204" pitchFamily="18" charset="0"/>
              </a:rPr>
              <a:t>Z⁺</a:t>
            </a:r>
            <a:r>
              <a:rPr lang="en-US" altLang="en-US"/>
              <a:t> = </a:t>
            </a:r>
            <a:r>
              <a:rPr lang="en-US" altLang="en-US" i="1"/>
              <a:t>positive integers </a:t>
            </a:r>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{1,2,3,…..}</a:t>
            </a:r>
          </a:p>
          <a:p>
            <a:pPr>
              <a:buFont typeface="Wingdings" panose="05000000000000000000" pitchFamily="2" charset="2"/>
              <a:buNone/>
            </a:pPr>
            <a:r>
              <a:rPr lang="en-US" altLang="en-US" b="1">
                <a:latin typeface="Cambria Math" panose="02040503050406030204" pitchFamily="18" charset="0"/>
                <a:ea typeface="Cambria Math" panose="02040503050406030204" pitchFamily="18" charset="0"/>
                <a:cs typeface="Cambria Math" panose="02040503050406030204" pitchFamily="18" charset="0"/>
              </a:rPr>
              <a:t>R</a:t>
            </a:r>
            <a:r>
              <a:rPr lang="en-US" altLang="en-US"/>
              <a:t> = set of </a:t>
            </a:r>
            <a:r>
              <a:rPr lang="en-US" altLang="en-US" i="1"/>
              <a:t>real numbers</a:t>
            </a:r>
          </a:p>
          <a:p>
            <a:pPr>
              <a:buFont typeface="Wingdings" panose="05000000000000000000" pitchFamily="2" charset="2"/>
              <a:buNone/>
            </a:pPr>
            <a:r>
              <a:rPr lang="en-US" altLang="en-US" b="1">
                <a:latin typeface="Cambria Math" panose="02040503050406030204" pitchFamily="18" charset="0"/>
                <a:ea typeface="Cambria Math" panose="02040503050406030204" pitchFamily="18" charset="0"/>
                <a:cs typeface="Cambria Math" panose="02040503050406030204" pitchFamily="18" charset="0"/>
              </a:rPr>
              <a:t>R</a:t>
            </a:r>
            <a:r>
              <a:rPr lang="en-US" altLang="en-US" b="1" baseline="30000">
                <a:latin typeface="Cambria Math" panose="02040503050406030204" pitchFamily="18" charset="0"/>
                <a:ea typeface="Cambria Math" panose="02040503050406030204" pitchFamily="18" charset="0"/>
                <a:cs typeface="Cambria Math" panose="02040503050406030204" pitchFamily="18" charset="0"/>
              </a:rPr>
              <a:t>+</a:t>
            </a:r>
            <a:r>
              <a:rPr lang="en-US" altLang="en-US"/>
              <a:t> = set of </a:t>
            </a:r>
            <a:r>
              <a:rPr lang="en-US" altLang="en-US" i="1"/>
              <a:t>positive real numbers</a:t>
            </a:r>
          </a:p>
          <a:p>
            <a:pPr>
              <a:buFont typeface="Wingdings" panose="05000000000000000000" pitchFamily="2" charset="2"/>
              <a:buNone/>
            </a:pPr>
            <a:r>
              <a:rPr lang="en-US" altLang="en-US" b="1">
                <a:latin typeface="Cambria Math" panose="02040503050406030204" pitchFamily="18" charset="0"/>
                <a:ea typeface="Cambria Math" panose="02040503050406030204" pitchFamily="18" charset="0"/>
                <a:cs typeface="Cambria Math" panose="02040503050406030204" pitchFamily="18" charset="0"/>
              </a:rPr>
              <a:t>C</a:t>
            </a:r>
            <a:r>
              <a:rPr lang="en-US" altLang="en-US"/>
              <a:t> =  set of </a:t>
            </a:r>
            <a:r>
              <a:rPr lang="en-US" altLang="en-US" i="1"/>
              <a:t>complex numbers</a:t>
            </a:r>
            <a:r>
              <a:rPr lang="en-US" altLang="en-US"/>
              <a:t>.</a:t>
            </a:r>
          </a:p>
          <a:p>
            <a:pPr>
              <a:buFont typeface="Wingdings" panose="05000000000000000000" pitchFamily="2" charset="2"/>
              <a:buNone/>
            </a:pPr>
            <a:r>
              <a:rPr lang="en-US" altLang="en-US" b="1"/>
              <a:t>Q</a:t>
            </a:r>
            <a:r>
              <a:rPr lang="en-US" altLang="en-US"/>
              <a:t> = set of rational numbers</a:t>
            </a:r>
          </a:p>
          <a:p>
            <a:endParaRPr lang="en-US" altLang="en-US">
              <a:latin typeface="Cambria Math" panose="02040503050406030204" pitchFamily="18" charset="0"/>
              <a:ea typeface="Cambria Math" panose="02040503050406030204" pitchFamily="18" charset="0"/>
              <a:cs typeface="Cambria Math" panose="02040503050406030204" pitchFamily="18" charset="0"/>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Title 1"/>
          <p:cNvSpPr>
            <a:spLocks noGrp="1"/>
          </p:cNvSpPr>
          <p:nvPr>
            <p:ph type="title"/>
          </p:nvPr>
        </p:nvSpPr>
        <p:spPr/>
        <p:txBody>
          <a:bodyPr/>
          <a:lstStyle/>
          <a:p>
            <a:r>
              <a:rPr lang="en-US" altLang="en-US"/>
              <a:t>Set-Builder Notation</a:t>
            </a:r>
          </a:p>
        </p:txBody>
      </p:sp>
      <p:sp>
        <p:nvSpPr>
          <p:cNvPr id="3" name="Content Placeholder 2"/>
          <p:cNvSpPr>
            <a:spLocks noGrp="1"/>
          </p:cNvSpPr>
          <p:nvPr>
            <p:ph idx="1"/>
          </p:nvPr>
        </p:nvSpPr>
        <p:spPr/>
        <p:txBody>
          <a:bodyPr>
            <a:normAutofit/>
          </a:bodyPr>
          <a:lstStyle/>
          <a:p>
            <a:pPr>
              <a:lnSpc>
                <a:spcPct val="80000"/>
              </a:lnSpc>
            </a:pPr>
            <a:r>
              <a:rPr lang="en-US" altLang="en-US" sz="2700"/>
              <a:t>Specify the property or properties that all members must satisfy:</a:t>
            </a:r>
          </a:p>
          <a:p>
            <a:pPr>
              <a:lnSpc>
                <a:spcPct val="80000"/>
              </a:lnSpc>
              <a:buFont typeface="Wingdings" panose="05000000000000000000" pitchFamily="2" charset="2"/>
              <a:buNone/>
            </a:pPr>
            <a:r>
              <a:rPr lang="en-US" altLang="en-US" sz="2700"/>
              <a:t>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S</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ea typeface="Cambria Math" panose="02040503050406030204" pitchFamily="18" charset="0"/>
                <a:cs typeface="Cambria Math" panose="02040503050406030204" pitchFamily="18" charset="0"/>
              </a:rPr>
              <a:t>x</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70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 is a positive integer less than 100}</a:t>
            </a:r>
          </a:p>
          <a:p>
            <a:pPr>
              <a:lnSpc>
                <a:spcPct val="80000"/>
              </a:lnSpc>
              <a:buFont typeface="Wingdings" panose="05000000000000000000" pitchFamily="2" charset="2"/>
              <a:buNone/>
            </a:pPr>
            <a:r>
              <a:rPr lang="en-US" altLang="en-US" sz="270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O</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 is an odd positive integer less than 10}</a:t>
            </a:r>
          </a:p>
          <a:p>
            <a:pPr>
              <a:lnSpc>
                <a:spcPct val="80000"/>
              </a:lnSpc>
              <a:buFont typeface="Wingdings" panose="05000000000000000000" pitchFamily="2" charset="2"/>
              <a:buNone/>
            </a:pPr>
            <a:r>
              <a:rPr lang="en-US" altLang="en-US" sz="2700" b="1">
                <a:latin typeface="Cambria Math" panose="02040503050406030204" pitchFamily="18" charset="0"/>
                <a:ea typeface="Cambria Math" panose="02040503050406030204" pitchFamily="18" charset="0"/>
                <a:cs typeface="Cambria Math" panose="02040503050406030204" pitchFamily="18" charset="0"/>
              </a:rPr>
              <a:t>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O</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b="1">
                <a:latin typeface="Cambria Math" panose="02040503050406030204" pitchFamily="18" charset="0"/>
                <a:ea typeface="Cambria Math" panose="02040503050406030204" pitchFamily="18" charset="0"/>
                <a:cs typeface="Cambria Math" panose="02040503050406030204" pitchFamily="18" charset="0"/>
              </a:rPr>
              <a:t> Z⁺</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ea typeface="Cambria Math" panose="02040503050406030204" pitchFamily="18" charset="0"/>
                <a:cs typeface="Cambria Math" panose="02040503050406030204" pitchFamily="18" charset="0"/>
              </a:rPr>
              <a:t>x</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700">
                <a:latin typeface="Cambria Math" panose="02040503050406030204" pitchFamily="18" charset="0"/>
                <a:ea typeface="Cambria Math" panose="02040503050406030204" pitchFamily="18" charset="0"/>
                <a:cs typeface="Cambria Math" panose="02040503050406030204" pitchFamily="18" charset="0"/>
              </a:rPr>
              <a:t>is odd and </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 &lt; 10}</a:t>
            </a:r>
          </a:p>
          <a:p>
            <a:pPr>
              <a:lnSpc>
                <a:spcPct val="80000"/>
              </a:lnSpc>
            </a:pPr>
            <a:r>
              <a:rPr lang="en-US" altLang="en-US" sz="2700"/>
              <a:t>A predicate may be used: </a:t>
            </a:r>
          </a:p>
          <a:p>
            <a:pPr>
              <a:lnSpc>
                <a:spcPct val="80000"/>
              </a:lnSpc>
              <a:buFont typeface="Wingdings" panose="05000000000000000000" pitchFamily="2" charset="2"/>
              <a:buNone/>
            </a:pPr>
            <a:r>
              <a:rPr lang="en-US" altLang="en-US" sz="2700"/>
              <a:t>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S</a:t>
            </a:r>
            <a:r>
              <a:rPr lang="en-US" altLang="en-US" sz="2700" b="1" i="1">
                <a:latin typeface="Cambria Math" panose="02040503050406030204" pitchFamily="18" charset="0"/>
                <a:ea typeface="Cambria Math" panose="02040503050406030204" pitchFamily="18" charset="0"/>
                <a:cs typeface="Cambria Math" panose="02040503050406030204" pitchFamily="18" charset="0"/>
              </a:rPr>
              <a:t>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r>
              <a:rPr lang="en-US" altLang="en-US" sz="2700" i="1">
                <a:ea typeface="Cambria Math" panose="02040503050406030204" pitchFamily="18" charset="0"/>
                <a:cs typeface="Cambria Math" panose="02040503050406030204" pitchFamily="18" charset="0"/>
              </a:rPr>
              <a:t>x</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700">
                <a:latin typeface="Cambria Math" panose="02040503050406030204" pitchFamily="18" charset="0"/>
                <a:ea typeface="Cambria Math" panose="02040503050406030204" pitchFamily="18" charset="0"/>
                <a:cs typeface="Cambria Math" panose="02040503050406030204" pitchFamily="18" charset="0"/>
              </a:rPr>
              <a:t>| P(</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p>
          <a:p>
            <a:pPr>
              <a:lnSpc>
                <a:spcPct val="80000"/>
              </a:lnSpc>
            </a:pPr>
            <a:r>
              <a:rPr lang="en-US" altLang="en-US" sz="2700"/>
              <a:t>Example: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S</a:t>
            </a:r>
            <a:r>
              <a:rPr lang="en-US" altLang="en-US" sz="2700" b="1" i="1">
                <a:latin typeface="Cambria Math" panose="02040503050406030204" pitchFamily="18" charset="0"/>
                <a:ea typeface="Cambria Math" panose="02040503050406030204" pitchFamily="18" charset="0"/>
                <a:cs typeface="Cambria Math" panose="02040503050406030204" pitchFamily="18" charset="0"/>
              </a:rPr>
              <a:t>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r>
              <a:rPr lang="en-US" altLang="en-US" sz="2700" i="1">
                <a:ea typeface="Cambria Math" panose="02040503050406030204" pitchFamily="18" charset="0"/>
                <a:cs typeface="Cambria Math" panose="02040503050406030204" pitchFamily="18" charset="0"/>
              </a:rPr>
              <a:t>x</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700">
                <a:latin typeface="Cambria Math" panose="02040503050406030204" pitchFamily="18" charset="0"/>
                <a:ea typeface="Cambria Math" panose="02040503050406030204" pitchFamily="18" charset="0"/>
                <a:cs typeface="Cambria Math" panose="02040503050406030204" pitchFamily="18" charset="0"/>
              </a:rPr>
              <a:t>Prime(</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p>
          <a:p>
            <a:pPr>
              <a:lnSpc>
                <a:spcPct val="80000"/>
              </a:lnSpc>
            </a:pPr>
            <a:r>
              <a:rPr lang="en-US" altLang="en-US" sz="2700">
                <a:ea typeface="Cambria Math" panose="02040503050406030204" pitchFamily="18" charset="0"/>
                <a:cs typeface="Cambria Math" panose="02040503050406030204" pitchFamily="18" charset="0"/>
              </a:rPr>
              <a:t>Positive rational numbers</a:t>
            </a:r>
            <a:r>
              <a:rPr lang="en-US" altLang="en-US" sz="2700" i="1">
                <a:ea typeface="Cambria Math" panose="02040503050406030204" pitchFamily="18" charset="0"/>
                <a:cs typeface="Cambria Math" panose="02040503050406030204" pitchFamily="18" charset="0"/>
              </a:rPr>
              <a:t>:</a:t>
            </a:r>
          </a:p>
          <a:p>
            <a:pPr>
              <a:lnSpc>
                <a:spcPct val="80000"/>
              </a:lnSpc>
              <a:buFont typeface="Wingdings" panose="05000000000000000000" pitchFamily="2" charset="2"/>
              <a:buNone/>
            </a:pPr>
            <a:r>
              <a:rPr lang="en-US" altLang="en-US" sz="2700" i="1">
                <a:ea typeface="Cambria Math" panose="02040503050406030204" pitchFamily="18" charset="0"/>
                <a:cs typeface="Cambria Math" panose="02040503050406030204" pitchFamily="18" charset="0"/>
              </a:rPr>
              <a:t>        </a:t>
            </a:r>
            <a:r>
              <a:rPr lang="en-US" altLang="en-US" sz="2700" b="1">
                <a:latin typeface="Cambria Math" panose="02040503050406030204" pitchFamily="18" charset="0"/>
                <a:ea typeface="Cambria Math" panose="02040503050406030204" pitchFamily="18" charset="0"/>
                <a:cs typeface="Cambria Math" panose="02040503050406030204" pitchFamily="18" charset="0"/>
              </a:rPr>
              <a:t>Q</a:t>
            </a:r>
            <a:r>
              <a:rPr lang="en-US" altLang="en-US" sz="2700" b="1" baseline="30000">
                <a:latin typeface="Cambria Math" panose="02040503050406030204" pitchFamily="18" charset="0"/>
                <a:ea typeface="Cambria Math" panose="02040503050406030204" pitchFamily="18" charset="0"/>
                <a:cs typeface="Cambria Math" panose="02040503050406030204" pitchFamily="18" charset="0"/>
              </a:rPr>
              <a:t>+</a:t>
            </a:r>
            <a:r>
              <a:rPr lang="en-US" altLang="en-US" sz="2700" baseline="3000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b="1">
                <a:ea typeface="Cambria Math" panose="02040503050406030204" pitchFamily="18" charset="0"/>
                <a:cs typeface="Cambria Math" panose="02040503050406030204" pitchFamily="18" charset="0"/>
              </a:rPr>
              <a:t>R</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p</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q</a:t>
            </a:r>
            <a:r>
              <a:rPr lang="en-US" altLang="en-US" sz="2700">
                <a:latin typeface="Cambria Math" panose="02040503050406030204" pitchFamily="18" charset="0"/>
                <a:ea typeface="Cambria Math" panose="02040503050406030204" pitchFamily="18" charset="0"/>
                <a:cs typeface="Cambria Math" panose="02040503050406030204" pitchFamily="18" charset="0"/>
              </a:rPr>
              <a:t>, for some positive integers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p</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q</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p>
          <a:p>
            <a:pPr>
              <a:lnSpc>
                <a:spcPct val="80000"/>
              </a:lnSpc>
            </a:pPr>
            <a:endParaRPr lang="en-US" altLang="en-US" sz="2700" i="1">
              <a:latin typeface="Cambria Math" panose="02040503050406030204" pitchFamily="18" charset="0"/>
              <a:ea typeface="Cambria Math" panose="02040503050406030204" pitchFamily="18" charset="0"/>
              <a:cs typeface="Cambria Math" panose="02040503050406030204" pitchFamily="18" charset="0"/>
            </a:endParaRPr>
          </a:p>
          <a:p>
            <a:pPr>
              <a:lnSpc>
                <a:spcPct val="80000"/>
              </a:lnSpc>
              <a:buFont typeface="Wingdings" panose="05000000000000000000" pitchFamily="2" charset="2"/>
              <a:buNone/>
            </a:pPr>
            <a:endParaRPr lang="en-US" altLang="en-US" sz="2700"/>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Title 1"/>
          <p:cNvSpPr>
            <a:spLocks noGrp="1"/>
          </p:cNvSpPr>
          <p:nvPr>
            <p:ph type="title"/>
          </p:nvPr>
        </p:nvSpPr>
        <p:spPr/>
        <p:txBody>
          <a:bodyPr/>
          <a:lstStyle/>
          <a:p>
            <a:r>
              <a:rPr lang="en-US" altLang="en-US"/>
              <a:t>Universal Set and Empty Set</a:t>
            </a:r>
          </a:p>
        </p:txBody>
      </p:sp>
      <p:sp>
        <p:nvSpPr>
          <p:cNvPr id="218115" name="Content Placeholder 2"/>
          <p:cNvSpPr>
            <a:spLocks noGrp="1"/>
          </p:cNvSpPr>
          <p:nvPr>
            <p:ph idx="1"/>
          </p:nvPr>
        </p:nvSpPr>
        <p:spPr/>
        <p:txBody>
          <a:bodyPr/>
          <a:lstStyle/>
          <a:p>
            <a:r>
              <a:rPr lang="en-US" altLang="en-US"/>
              <a:t>The </a:t>
            </a:r>
            <a:r>
              <a:rPr lang="en-US" altLang="en-US" i="1"/>
              <a:t>universal set</a:t>
            </a:r>
            <a:r>
              <a:rPr lang="en-US" altLang="en-US"/>
              <a:t> </a:t>
            </a:r>
            <a:r>
              <a:rPr lang="en-US" altLang="en-US" i="1"/>
              <a:t>U </a:t>
            </a:r>
            <a:r>
              <a:rPr lang="en-US" altLang="en-US"/>
              <a:t>is the set containing everything currently under consideration. </a:t>
            </a:r>
            <a:endParaRPr lang="en-US" altLang="en-US" i="1"/>
          </a:p>
          <a:p>
            <a:pPr lvl="1"/>
            <a:r>
              <a:rPr lang="en-US" altLang="en-US"/>
              <a:t>Sometimes implicit</a:t>
            </a:r>
          </a:p>
          <a:p>
            <a:pPr lvl="1"/>
            <a:r>
              <a:rPr lang="en-US" altLang="en-US"/>
              <a:t>Sometimes explicitly stated.</a:t>
            </a:r>
          </a:p>
          <a:p>
            <a:pPr lvl="1"/>
            <a:r>
              <a:rPr lang="en-US" altLang="en-US"/>
              <a:t>Contents depend on the context.</a:t>
            </a:r>
          </a:p>
          <a:p>
            <a:r>
              <a:rPr lang="en-US" altLang="en-US"/>
              <a:t>The empty set is the set with no</a:t>
            </a:r>
          </a:p>
          <a:p>
            <a:pPr>
              <a:buFont typeface="Wingdings" panose="05000000000000000000" pitchFamily="2" charset="2"/>
              <a:buNone/>
            </a:pPr>
            <a:r>
              <a:rPr lang="en-US" altLang="en-US"/>
              <a:t>      elements. Symbolized </a:t>
            </a:r>
            <a:r>
              <a:rPr lang="en-US" altLang="en-US">
                <a:latin typeface="Cambria Math" panose="02040503050406030204" pitchFamily="18" charset="0"/>
                <a:ea typeface="Cambria Math" panose="02040503050406030204" pitchFamily="18" charset="0"/>
                <a:cs typeface="Cambria Math" panose="02040503050406030204" pitchFamily="18" charset="0"/>
              </a:rPr>
              <a:t>∅, but</a:t>
            </a:r>
          </a:p>
          <a:p>
            <a:pPr>
              <a:buFont typeface="Wingdings" panose="05000000000000000000" pitchFamily="2" charset="2"/>
              <a:buNone/>
            </a:pP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a:t>{} also used.</a:t>
            </a:r>
            <a:endParaRPr lang="en-US" altLang="en-US">
              <a:ea typeface="Cambria Math" panose="02040503050406030204" pitchFamily="18" charset="0"/>
              <a:cs typeface="Cambria Math" panose="02040503050406030204" pitchFamily="18" charset="0"/>
            </a:endParaRPr>
          </a:p>
        </p:txBody>
      </p:sp>
      <p:sp>
        <p:nvSpPr>
          <p:cNvPr id="4" name="Rectangle 3"/>
          <p:cNvSpPr/>
          <p:nvPr/>
        </p:nvSpPr>
        <p:spPr>
          <a:xfrm>
            <a:off x="7010400" y="3559175"/>
            <a:ext cx="1981200" cy="1676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 name="Oval 4"/>
          <p:cNvSpPr/>
          <p:nvPr/>
        </p:nvSpPr>
        <p:spPr>
          <a:xfrm>
            <a:off x="7467600" y="4078288"/>
            <a:ext cx="76200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8118" name="TextBox 5"/>
          <p:cNvSpPr txBox="1">
            <a:spLocks noChangeArrowheads="1"/>
          </p:cNvSpPr>
          <p:nvPr/>
        </p:nvSpPr>
        <p:spPr bwMode="auto">
          <a:xfrm>
            <a:off x="7696200" y="3657600"/>
            <a:ext cx="457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U</a:t>
            </a:r>
          </a:p>
        </p:txBody>
      </p:sp>
      <p:sp>
        <p:nvSpPr>
          <p:cNvPr id="218119" name="TextBox 6"/>
          <p:cNvSpPr txBox="1">
            <a:spLocks noChangeArrowheads="1"/>
          </p:cNvSpPr>
          <p:nvPr/>
        </p:nvSpPr>
        <p:spPr bwMode="auto">
          <a:xfrm>
            <a:off x="6248400" y="2895600"/>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Venn Diagram</a:t>
            </a:r>
          </a:p>
        </p:txBody>
      </p:sp>
      <p:sp>
        <p:nvSpPr>
          <p:cNvPr id="218120" name="TextBox 9"/>
          <p:cNvSpPr txBox="1">
            <a:spLocks noChangeArrowheads="1"/>
          </p:cNvSpPr>
          <p:nvPr/>
        </p:nvSpPr>
        <p:spPr bwMode="auto">
          <a:xfrm>
            <a:off x="7315200" y="4103688"/>
            <a:ext cx="1828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   a e i</a:t>
            </a:r>
          </a:p>
          <a:p>
            <a:r>
              <a:rPr lang="en-US" altLang="en-US"/>
              <a:t>    o u</a:t>
            </a:r>
          </a:p>
        </p:txBody>
      </p:sp>
      <p:sp>
        <p:nvSpPr>
          <p:cNvPr id="218121" name="TextBox 10"/>
          <p:cNvSpPr txBox="1">
            <a:spLocks noChangeArrowheads="1"/>
          </p:cNvSpPr>
          <p:nvPr/>
        </p:nvSpPr>
        <p:spPr bwMode="auto">
          <a:xfrm>
            <a:off x="7086600" y="4271963"/>
            <a:ext cx="457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V</a:t>
            </a:r>
          </a:p>
        </p:txBody>
      </p:sp>
      <p:pic>
        <p:nvPicPr>
          <p:cNvPr id="218122" name="Picture 12" descr="0204.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5486400"/>
            <a:ext cx="893763"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8123" name="TextBox 13"/>
          <p:cNvSpPr txBox="1">
            <a:spLocks noChangeArrowheads="1"/>
          </p:cNvSpPr>
          <p:nvPr/>
        </p:nvSpPr>
        <p:spPr bwMode="auto">
          <a:xfrm>
            <a:off x="5943600" y="5638800"/>
            <a:ext cx="2819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John Venn (1834-1923)</a:t>
            </a:r>
          </a:p>
          <a:p>
            <a:r>
              <a:rPr lang="en-US" altLang="en-US"/>
              <a:t>Cambridge, UK</a:t>
            </a: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Title 1"/>
          <p:cNvSpPr>
            <a:spLocks noGrp="1"/>
          </p:cNvSpPr>
          <p:nvPr>
            <p:ph type="title"/>
          </p:nvPr>
        </p:nvSpPr>
        <p:spPr/>
        <p:txBody>
          <a:bodyPr/>
          <a:lstStyle/>
          <a:p>
            <a:r>
              <a:rPr lang="en-US" altLang="en-US"/>
              <a:t>Some things to remember</a:t>
            </a:r>
          </a:p>
        </p:txBody>
      </p:sp>
      <p:sp>
        <p:nvSpPr>
          <p:cNvPr id="219139" name="Content Placeholder 2"/>
          <p:cNvSpPr>
            <a:spLocks noGrp="1"/>
          </p:cNvSpPr>
          <p:nvPr>
            <p:ph idx="1"/>
          </p:nvPr>
        </p:nvSpPr>
        <p:spPr/>
        <p:txBody>
          <a:bodyPr/>
          <a:lstStyle/>
          <a:p>
            <a:r>
              <a:rPr lang="en-US" altLang="en-US"/>
              <a:t>Sets can be elements of sets.</a:t>
            </a:r>
          </a:p>
          <a:p>
            <a:pPr>
              <a:buFont typeface="Wingdings" panose="05000000000000000000" pitchFamily="2" charset="2"/>
              <a:buNone/>
            </a:pPr>
            <a:r>
              <a:rPr lang="en-US" altLang="en-US">
                <a:latin typeface="Cambria Math" panose="02040503050406030204" pitchFamily="18" charset="0"/>
                <a:ea typeface="Cambria Math" panose="02040503050406030204" pitchFamily="18" charset="0"/>
                <a:cs typeface="Cambria Math" panose="02040503050406030204" pitchFamily="18" charset="0"/>
              </a:rPr>
              <a:t>         {{1,2,3},</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b,c</a:t>
            </a:r>
            <a:r>
              <a:rPr lang="en-US" altLang="en-US">
                <a:latin typeface="Cambria Math" panose="02040503050406030204" pitchFamily="18" charset="0"/>
                <a:ea typeface="Cambria Math" panose="02040503050406030204" pitchFamily="18" charset="0"/>
                <a:cs typeface="Cambria Math" panose="02040503050406030204" pitchFamily="18" charset="0"/>
              </a:rPr>
              <a:t>}}</a:t>
            </a:r>
          </a:p>
          <a:p>
            <a:pPr>
              <a:buFont typeface="Wingdings" panose="05000000000000000000" pitchFamily="2" charset="2"/>
              <a:buNone/>
            </a:pP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b="1">
                <a:latin typeface="Cambria Math" panose="02040503050406030204" pitchFamily="18" charset="0"/>
                <a:ea typeface="Cambria Math" panose="02040503050406030204" pitchFamily="18" charset="0"/>
                <a:cs typeface="Cambria Math" panose="02040503050406030204" pitchFamily="18" charset="0"/>
              </a:rPr>
              <a:t>N</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b="1">
                <a:latin typeface="Cambria Math" panose="02040503050406030204" pitchFamily="18" charset="0"/>
                <a:ea typeface="Cambria Math" panose="02040503050406030204" pitchFamily="18" charset="0"/>
                <a:cs typeface="Cambria Math" panose="02040503050406030204" pitchFamily="18" charset="0"/>
              </a:rPr>
              <a:t>Z</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b="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b="1">
                <a:latin typeface="Cambria Math" panose="02040503050406030204" pitchFamily="18" charset="0"/>
                <a:ea typeface="Cambria Math" panose="02040503050406030204" pitchFamily="18" charset="0"/>
                <a:cs typeface="Cambria Math" panose="02040503050406030204" pitchFamily="18" charset="0"/>
              </a:rPr>
              <a:t>R</a:t>
            </a:r>
            <a:r>
              <a:rPr lang="en-US" altLang="en-US">
                <a:latin typeface="Cambria Math" panose="02040503050406030204" pitchFamily="18" charset="0"/>
                <a:ea typeface="Cambria Math" panose="02040503050406030204" pitchFamily="18" charset="0"/>
                <a:cs typeface="Cambria Math" panose="02040503050406030204" pitchFamily="18" charset="0"/>
              </a:rPr>
              <a:t>}</a:t>
            </a:r>
          </a:p>
          <a:p>
            <a:r>
              <a:rPr lang="en-US" altLang="en-US"/>
              <a:t>The empty set is different from a set containing the empty set.</a:t>
            </a:r>
          </a:p>
          <a:p>
            <a:pPr>
              <a:buFont typeface="Wingdings" panose="05000000000000000000" pitchFamily="2" charset="2"/>
              <a:buNone/>
            </a:pPr>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 { ∅ } </a:t>
            </a:r>
            <a:endParaRPr lang="en-US" altLang="en-US"/>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Title 1"/>
          <p:cNvSpPr>
            <a:spLocks noGrp="1"/>
          </p:cNvSpPr>
          <p:nvPr>
            <p:ph type="title"/>
          </p:nvPr>
        </p:nvSpPr>
        <p:spPr/>
        <p:txBody>
          <a:bodyPr/>
          <a:lstStyle/>
          <a:p>
            <a:r>
              <a:rPr lang="en-US" altLang="en-US"/>
              <a:t>Set Equality</a:t>
            </a:r>
          </a:p>
        </p:txBody>
      </p:sp>
      <p:sp>
        <p:nvSpPr>
          <p:cNvPr id="220163" name="Content Placeholder 2"/>
          <p:cNvSpPr>
            <a:spLocks noGrp="1"/>
          </p:cNvSpPr>
          <p:nvPr>
            <p:ph idx="1"/>
          </p:nvPr>
        </p:nvSpPr>
        <p:spPr/>
        <p:txBody>
          <a:bodyPr/>
          <a:lstStyle/>
          <a:p>
            <a:pPr>
              <a:buFont typeface="Wingdings" panose="05000000000000000000" pitchFamily="2" charset="2"/>
              <a:buNone/>
            </a:pPr>
            <a:r>
              <a:rPr lang="en-US" altLang="en-US" b="1"/>
              <a:t>   Definition</a:t>
            </a:r>
            <a:r>
              <a:rPr lang="en-US" altLang="en-US"/>
              <a:t>: Two sets are </a:t>
            </a:r>
            <a:r>
              <a:rPr lang="en-US" altLang="en-US" i="1"/>
              <a:t>equal</a:t>
            </a:r>
            <a:r>
              <a:rPr lang="en-US" altLang="en-US"/>
              <a:t> if and only if they have the same elements. </a:t>
            </a:r>
          </a:p>
          <a:p>
            <a:pPr lvl="1"/>
            <a:r>
              <a:rPr lang="en-US" altLang="en-US"/>
              <a:t>Therefore if A and B are sets, then A and B are equal if and only if                                         . </a:t>
            </a:r>
          </a:p>
          <a:p>
            <a:pPr lvl="1"/>
            <a:r>
              <a:rPr lang="en-US" altLang="en-US"/>
              <a:t>We write </a:t>
            </a:r>
            <a:r>
              <a:rPr lang="en-US" altLang="en-US" i="1"/>
              <a:t>A</a:t>
            </a:r>
            <a:r>
              <a:rPr lang="en-US" altLang="en-US"/>
              <a:t> = </a:t>
            </a:r>
            <a:r>
              <a:rPr lang="en-US" altLang="en-US" i="1"/>
              <a:t>B</a:t>
            </a:r>
            <a:r>
              <a:rPr lang="en-US" altLang="en-US"/>
              <a:t> if </a:t>
            </a:r>
            <a:r>
              <a:rPr lang="en-US" altLang="en-US" i="1"/>
              <a:t>A</a:t>
            </a:r>
            <a:r>
              <a:rPr lang="en-US" altLang="en-US"/>
              <a:t> and </a:t>
            </a:r>
            <a:r>
              <a:rPr lang="en-US" altLang="en-US" i="1"/>
              <a:t>B</a:t>
            </a:r>
            <a:r>
              <a:rPr lang="en-US" altLang="en-US"/>
              <a:t> are equal sets.</a:t>
            </a:r>
          </a:p>
          <a:p>
            <a:pPr>
              <a:buFont typeface="Wingdings" panose="05000000000000000000" pitchFamily="2" charset="2"/>
              <a:buNone/>
            </a:pPr>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{1,3,5}   = {3, 5, 1}</a:t>
            </a:r>
          </a:p>
          <a:p>
            <a:pPr>
              <a:buFont typeface="Wingdings" panose="05000000000000000000" pitchFamily="2" charset="2"/>
              <a:buNone/>
            </a:pPr>
            <a:r>
              <a:rPr lang="en-US" altLang="en-US">
                <a:latin typeface="Cambria Math" panose="02040503050406030204" pitchFamily="18" charset="0"/>
                <a:ea typeface="Cambria Math" panose="02040503050406030204" pitchFamily="18" charset="0"/>
                <a:cs typeface="Cambria Math" panose="02040503050406030204" pitchFamily="18" charset="0"/>
              </a:rPr>
              <a:t>                  {1,5,5,5,3,3,1} = {1,3,5}</a:t>
            </a:r>
          </a:p>
        </p:txBody>
      </p:sp>
      <p:pic>
        <p:nvPicPr>
          <p:cNvPr id="220164" name="Picture 3" descr="addin_tmp.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4572000" y="3200400"/>
            <a:ext cx="323215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Title 1"/>
          <p:cNvSpPr>
            <a:spLocks noGrp="1"/>
          </p:cNvSpPr>
          <p:nvPr>
            <p:ph type="title"/>
          </p:nvPr>
        </p:nvSpPr>
        <p:spPr/>
        <p:txBody>
          <a:bodyPr/>
          <a:lstStyle/>
          <a:p>
            <a:r>
              <a:rPr lang="en-US" altLang="en-US"/>
              <a:t>Subsets</a:t>
            </a:r>
          </a:p>
        </p:txBody>
      </p:sp>
      <p:sp>
        <p:nvSpPr>
          <p:cNvPr id="3" name="Content Placeholder 2"/>
          <p:cNvSpPr>
            <a:spLocks noGrp="1"/>
          </p:cNvSpPr>
          <p:nvPr>
            <p:ph idx="1"/>
          </p:nvPr>
        </p:nvSpPr>
        <p:spPr/>
        <p:txBody>
          <a:bodyPr>
            <a:normAutofit/>
          </a:bodyPr>
          <a:lstStyle/>
          <a:p>
            <a:pPr>
              <a:lnSpc>
                <a:spcPct val="90000"/>
              </a:lnSpc>
              <a:buFont typeface="Wingdings" panose="05000000000000000000" pitchFamily="2" charset="2"/>
              <a:buNone/>
            </a:pPr>
            <a:r>
              <a:rPr lang="en-US" altLang="en-US" b="1"/>
              <a:t>   Definition</a:t>
            </a:r>
            <a:r>
              <a:rPr lang="en-US" altLang="en-US"/>
              <a:t>:  The set </a:t>
            </a:r>
            <a:r>
              <a:rPr lang="en-US" altLang="en-US" i="1"/>
              <a:t>A</a:t>
            </a:r>
            <a:r>
              <a:rPr lang="en-US" altLang="en-US"/>
              <a:t> is a </a:t>
            </a:r>
            <a:r>
              <a:rPr lang="en-US" altLang="en-US" i="1"/>
              <a:t>subset</a:t>
            </a:r>
            <a:r>
              <a:rPr lang="en-US" altLang="en-US"/>
              <a:t> of </a:t>
            </a:r>
            <a:r>
              <a:rPr lang="en-US" altLang="en-US" i="1"/>
              <a:t>B</a:t>
            </a:r>
            <a:r>
              <a:rPr lang="en-US" altLang="en-US"/>
              <a:t>, if and only if every element of </a:t>
            </a:r>
            <a:r>
              <a:rPr lang="en-US" altLang="en-US" i="1"/>
              <a:t>A</a:t>
            </a:r>
            <a:r>
              <a:rPr lang="en-US" altLang="en-US"/>
              <a:t> is also an element of </a:t>
            </a:r>
            <a:r>
              <a:rPr lang="en-US" altLang="en-US" i="1"/>
              <a:t>B</a:t>
            </a:r>
            <a:r>
              <a:rPr lang="en-US" altLang="en-US"/>
              <a:t>.  </a:t>
            </a:r>
          </a:p>
          <a:p>
            <a:pPr lvl="1">
              <a:lnSpc>
                <a:spcPct val="90000"/>
              </a:lnSpc>
            </a:pPr>
            <a:r>
              <a:rPr lang="en-US" altLang="en-US"/>
              <a:t>The notation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B</a:t>
            </a:r>
            <a:r>
              <a:rPr lang="en-US" altLang="en-US">
                <a:latin typeface="Cambria Math" panose="02040503050406030204" pitchFamily="18" charset="0"/>
                <a:ea typeface="Cambria Math" panose="02040503050406030204" pitchFamily="18" charset="0"/>
                <a:cs typeface="Cambria Math" panose="02040503050406030204" pitchFamily="18" charset="0"/>
              </a:rPr>
              <a:t>  is used to indicate that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is a subset of the set </a:t>
            </a:r>
            <a:r>
              <a:rPr lang="en-US" altLang="en-US" i="1">
                <a:latin typeface="Cambria Math" panose="02040503050406030204" pitchFamily="18" charset="0"/>
                <a:ea typeface="Cambria Math" panose="02040503050406030204" pitchFamily="18" charset="0"/>
                <a:cs typeface="Cambria Math" panose="02040503050406030204" pitchFamily="18" charset="0"/>
              </a:rPr>
              <a:t>B</a:t>
            </a:r>
            <a:r>
              <a:rPr lang="en-US" altLang="en-US">
                <a:latin typeface="Cambria Math" panose="02040503050406030204" pitchFamily="18" charset="0"/>
                <a:ea typeface="Cambria Math" panose="02040503050406030204" pitchFamily="18" charset="0"/>
                <a:cs typeface="Cambria Math" panose="02040503050406030204" pitchFamily="18" charset="0"/>
              </a:rPr>
              <a:t>. </a:t>
            </a:r>
          </a:p>
          <a:p>
            <a:pPr lvl="1">
              <a:lnSpc>
                <a:spcPct val="90000"/>
              </a:lnSpc>
            </a:pP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B</a:t>
            </a:r>
            <a:r>
              <a:rPr lang="en-US" altLang="en-US">
                <a:latin typeface="Cambria Math" panose="02040503050406030204" pitchFamily="18" charset="0"/>
                <a:ea typeface="Cambria Math" panose="02040503050406030204" pitchFamily="18" charset="0"/>
                <a:cs typeface="Cambria Math" panose="02040503050406030204" pitchFamily="18" charset="0"/>
              </a:rPr>
              <a:t>   holds if and only if                                            </a:t>
            </a:r>
            <a:r>
              <a:rPr lang="en-US" altLang="en-US"/>
              <a:t>is true. </a:t>
            </a:r>
          </a:p>
          <a:p>
            <a:pPr marL="1123950" lvl="2" indent="-457200">
              <a:lnSpc>
                <a:spcPct val="90000"/>
              </a:lnSpc>
              <a:buFont typeface="Arial" panose="020B0604020202020204" pitchFamily="34" charset="0"/>
              <a:buAutoNum type="arabicPeriod"/>
            </a:pPr>
            <a:r>
              <a:rPr lang="en-US" altLang="en-US"/>
              <a:t>Because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a:latin typeface="MS Reference Sans Serif" panose="020B0604030504040204" pitchFamily="34" charset="0"/>
                <a:ea typeface="Cambria Math" panose="02040503050406030204" pitchFamily="18" charset="0"/>
                <a:cs typeface="Cambria Math" panose="02040503050406030204" pitchFamily="18" charset="0"/>
              </a:rPr>
              <a:t>  </a:t>
            </a:r>
            <a:r>
              <a:rPr lang="en-US" altLang="en-US"/>
              <a:t>is  always false, </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S</a:t>
            </a:r>
            <a:r>
              <a:rPr lang="en-US" altLang="en-US"/>
              <a:t> ,for every  set </a:t>
            </a:r>
            <a:r>
              <a:rPr lang="en-US" altLang="en-US" i="1"/>
              <a:t>S</a:t>
            </a:r>
            <a:r>
              <a:rPr lang="en-US" altLang="en-US"/>
              <a:t>.     </a:t>
            </a:r>
            <a:endParaRPr lang="en-US" altLang="en-US" b="1"/>
          </a:p>
          <a:p>
            <a:pPr marL="1123950" lvl="2" indent="-457200">
              <a:lnSpc>
                <a:spcPct val="90000"/>
              </a:lnSpc>
              <a:buFont typeface="Arial" panose="020B0604020202020204" pitchFamily="34" charset="0"/>
              <a:buAutoNum type="arabicPeriod"/>
            </a:pPr>
            <a:r>
              <a:rPr lang="en-US" altLang="en-US"/>
              <a:t> Because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S</a:t>
            </a:r>
            <a:r>
              <a:rPr lang="en-US" altLang="en-US">
                <a:latin typeface="MS Reference Sans Serif" panose="020B0604030504040204" pitchFamily="34"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 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S</a:t>
            </a:r>
            <a:r>
              <a:rPr lang="en-US" altLang="en-US">
                <a:latin typeface="MS Reference Sans Serif" panose="020B0604030504040204" pitchFamily="34"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S</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S</a:t>
            </a:r>
            <a:r>
              <a:rPr lang="en-US" altLang="en-US"/>
              <a:t>, for every  set </a:t>
            </a:r>
            <a:r>
              <a:rPr lang="en-US" altLang="en-US" i="1"/>
              <a:t>S</a:t>
            </a:r>
            <a:r>
              <a:rPr lang="en-US" altLang="en-US"/>
              <a:t>. </a:t>
            </a:r>
          </a:p>
        </p:txBody>
      </p:sp>
      <p:pic>
        <p:nvPicPr>
          <p:cNvPr id="222212" name="Picture 6"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3657600"/>
            <a:ext cx="2693988"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Showing a Set is or is not a Subset of Another Set</a:t>
            </a:r>
          </a:p>
        </p:txBody>
      </p:sp>
      <p:sp>
        <p:nvSpPr>
          <p:cNvPr id="3" name="Content Placeholder 2"/>
          <p:cNvSpPr>
            <a:spLocks noGrp="1"/>
          </p:cNvSpPr>
          <p:nvPr>
            <p:ph idx="1"/>
          </p:nvPr>
        </p:nvSpPr>
        <p:spPr/>
        <p:txBody>
          <a:bodyPr>
            <a:normAutofit/>
          </a:bodyPr>
          <a:lstStyle/>
          <a:p>
            <a:pPr>
              <a:lnSpc>
                <a:spcPct val="80000"/>
              </a:lnSpc>
            </a:pPr>
            <a:r>
              <a:rPr lang="en-US" altLang="en-US" sz="2700" b="1">
                <a:ea typeface="Cambria Math" panose="02040503050406030204" pitchFamily="18" charset="0"/>
                <a:cs typeface="Cambria Math" panose="02040503050406030204" pitchFamily="18" charset="0"/>
              </a:rPr>
              <a:t>Showing  that A is a Subset of B</a:t>
            </a:r>
            <a:r>
              <a:rPr lang="en-US" altLang="en-US" sz="2700">
                <a:ea typeface="Cambria Math" panose="02040503050406030204" pitchFamily="18" charset="0"/>
                <a:cs typeface="Cambria Math" panose="02040503050406030204" pitchFamily="18" charset="0"/>
              </a:rPr>
              <a:t>: To </a:t>
            </a:r>
            <a:r>
              <a:rPr lang="en-US" altLang="en-US" sz="2700">
                <a:latin typeface="Cambria Math" panose="02040503050406030204" pitchFamily="18" charset="0"/>
                <a:ea typeface="Cambria Math" panose="02040503050406030204" pitchFamily="18" charset="0"/>
                <a:cs typeface="Cambria Math" panose="02040503050406030204" pitchFamily="18" charset="0"/>
              </a:rPr>
              <a:t>show that </a:t>
            </a:r>
            <a:r>
              <a:rPr lang="en-US" altLang="en-US" sz="2700" i="1">
                <a:ea typeface="Cambria Math" panose="02040503050406030204" pitchFamily="18" charset="0"/>
                <a:cs typeface="Cambria Math" panose="02040503050406030204" pitchFamily="18" charset="0"/>
              </a:rPr>
              <a:t>A</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ea typeface="Cambria Math" panose="02040503050406030204" pitchFamily="18" charset="0"/>
                <a:cs typeface="Cambria Math" panose="02040503050406030204" pitchFamily="18" charset="0"/>
              </a:rPr>
              <a:t>B</a:t>
            </a:r>
            <a:r>
              <a:rPr lang="en-US" altLang="en-US" sz="2700">
                <a:latin typeface="Cambria Math" panose="02040503050406030204" pitchFamily="18" charset="0"/>
                <a:ea typeface="Cambria Math" panose="02040503050406030204" pitchFamily="18" charset="0"/>
                <a:cs typeface="Cambria Math" panose="02040503050406030204" pitchFamily="18" charset="0"/>
              </a:rPr>
              <a:t>, show that if </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 belongs to </a:t>
            </a:r>
            <a:r>
              <a:rPr lang="en-US" altLang="en-US" sz="2700" i="1">
                <a:ea typeface="Cambria Math" panose="02040503050406030204" pitchFamily="18" charset="0"/>
                <a:cs typeface="Cambria Math" panose="02040503050406030204" pitchFamily="18" charset="0"/>
              </a:rPr>
              <a:t>A,</a:t>
            </a:r>
            <a:r>
              <a:rPr lang="en-US" altLang="en-US" sz="2700">
                <a:latin typeface="Cambria Math" panose="02040503050406030204" pitchFamily="18" charset="0"/>
                <a:ea typeface="Cambria Math" panose="02040503050406030204" pitchFamily="18" charset="0"/>
                <a:cs typeface="Cambria Math" panose="02040503050406030204" pitchFamily="18" charset="0"/>
              </a:rPr>
              <a:t> then </a:t>
            </a:r>
            <a:r>
              <a:rPr lang="en-US" altLang="en-US" sz="2700">
                <a:ea typeface="Cambria Math" panose="02040503050406030204" pitchFamily="18" charset="0"/>
                <a:cs typeface="Cambria Math" panose="02040503050406030204" pitchFamily="18" charset="0"/>
              </a:rPr>
              <a:t>x </a:t>
            </a:r>
            <a:r>
              <a:rPr lang="en-US" altLang="en-US" sz="2700">
                <a:latin typeface="Cambria Math" panose="02040503050406030204" pitchFamily="18" charset="0"/>
                <a:ea typeface="Cambria Math" panose="02040503050406030204" pitchFamily="18" charset="0"/>
                <a:cs typeface="Cambria Math" panose="02040503050406030204" pitchFamily="18" charset="0"/>
              </a:rPr>
              <a:t>also belongs to </a:t>
            </a:r>
            <a:r>
              <a:rPr lang="en-US" altLang="en-US" sz="2700" i="1">
                <a:ea typeface="Cambria Math" panose="02040503050406030204" pitchFamily="18" charset="0"/>
                <a:cs typeface="Cambria Math" panose="02040503050406030204" pitchFamily="18" charset="0"/>
              </a:rPr>
              <a:t>B</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endParaRPr lang="en-US" altLang="en-US" sz="2700" b="1">
              <a:latin typeface="Cambria Math" panose="02040503050406030204" pitchFamily="18" charset="0"/>
              <a:ea typeface="Cambria Math" panose="02040503050406030204" pitchFamily="18" charset="0"/>
              <a:cs typeface="Cambria Math" panose="02040503050406030204" pitchFamily="18" charset="0"/>
            </a:endParaRPr>
          </a:p>
          <a:p>
            <a:pPr>
              <a:lnSpc>
                <a:spcPct val="80000"/>
              </a:lnSpc>
            </a:pPr>
            <a:r>
              <a:rPr lang="en-US" altLang="en-US" sz="2700" b="1">
                <a:ea typeface="Cambria Math" panose="02040503050406030204" pitchFamily="18" charset="0"/>
                <a:cs typeface="Cambria Math" panose="02040503050406030204" pitchFamily="18" charset="0"/>
              </a:rPr>
              <a:t>Showing that A is not a Subset of B</a:t>
            </a:r>
            <a:r>
              <a:rPr lang="en-US" altLang="en-US" sz="270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a:t>To show that </a:t>
            </a:r>
            <a:r>
              <a:rPr lang="en-US" altLang="en-US" sz="2700" i="1"/>
              <a:t>A</a:t>
            </a:r>
            <a:r>
              <a:rPr lang="en-US" altLang="en-US" sz="2700"/>
              <a:t> is not a subset of </a:t>
            </a:r>
            <a:r>
              <a:rPr lang="en-US" altLang="en-US" sz="2700" i="1"/>
              <a:t>B</a:t>
            </a:r>
            <a:r>
              <a:rPr lang="en-US" altLang="en-US" sz="2700"/>
              <a:t>, </a:t>
            </a:r>
            <a:r>
              <a:rPr lang="en-US" altLang="en-US" sz="2700" i="1">
                <a:ea typeface="Cambria Math" panose="02040503050406030204" pitchFamily="18" charset="0"/>
                <a:cs typeface="Cambria Math" panose="02040503050406030204" pitchFamily="18" charset="0"/>
              </a:rPr>
              <a:t>A</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ea typeface="Cambria Math" panose="02040503050406030204" pitchFamily="18" charset="0"/>
                <a:cs typeface="Cambria Math" panose="02040503050406030204" pitchFamily="18" charset="0"/>
              </a:rPr>
              <a:t>B</a:t>
            </a:r>
            <a:r>
              <a:rPr lang="en-US" altLang="en-US" sz="2700" b="1">
                <a:latin typeface="Cambria Math" panose="02040503050406030204" pitchFamily="18" charset="0"/>
                <a:ea typeface="Cambria Math" panose="02040503050406030204" pitchFamily="18" charset="0"/>
                <a:cs typeface="Cambria Math" panose="02040503050406030204" pitchFamily="18" charset="0"/>
              </a:rPr>
              <a:t>,</a:t>
            </a:r>
            <a:r>
              <a:rPr lang="en-US" altLang="en-US" sz="2700"/>
              <a:t>  find an element </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ea typeface="Cambria Math" panose="02040503050406030204" pitchFamily="18" charset="0"/>
                <a:cs typeface="Cambria Math" panose="02040503050406030204" pitchFamily="18" charset="0"/>
              </a:rPr>
              <a:t>A</a:t>
            </a:r>
            <a:r>
              <a:rPr lang="en-US" altLang="en-US" sz="2700">
                <a:latin typeface="Cambria Math" panose="02040503050406030204" pitchFamily="18" charset="0"/>
                <a:ea typeface="Cambria Math" panose="02040503050406030204" pitchFamily="18" charset="0"/>
                <a:cs typeface="Cambria Math" panose="02040503050406030204" pitchFamily="18" charset="0"/>
              </a:rPr>
              <a:t> with </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ea typeface="Cambria Math" panose="02040503050406030204" pitchFamily="18" charset="0"/>
                <a:cs typeface="Cambria Math" panose="02040503050406030204" pitchFamily="18" charset="0"/>
              </a:rPr>
              <a:t>B</a:t>
            </a:r>
            <a:r>
              <a:rPr lang="en-US" altLang="en-US" sz="2700" b="1">
                <a:latin typeface="Cambria Math" panose="02040503050406030204" pitchFamily="18" charset="0"/>
                <a:ea typeface="Cambria Math" panose="02040503050406030204" pitchFamily="18" charset="0"/>
                <a:cs typeface="Cambria Math" panose="02040503050406030204" pitchFamily="18" charset="0"/>
              </a:rPr>
              <a:t>.</a:t>
            </a:r>
            <a:r>
              <a:rPr lang="en-US" altLang="en-US" sz="270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a:ea typeface="Cambria Math" panose="02040503050406030204" pitchFamily="18" charset="0"/>
                <a:cs typeface="Cambria Math" panose="02040503050406030204" pitchFamily="18" charset="0"/>
              </a:rPr>
              <a:t>(</a:t>
            </a:r>
            <a:r>
              <a:rPr lang="en-US" altLang="en-US" sz="2700">
                <a:latin typeface="Cambria Math" panose="02040503050406030204" pitchFamily="18" charset="0"/>
                <a:ea typeface="Cambria Math" panose="02040503050406030204" pitchFamily="18" charset="0"/>
                <a:cs typeface="Cambria Math" panose="02040503050406030204" pitchFamily="18" charset="0"/>
              </a:rPr>
              <a:t>Such an </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 is a counterexample to the claim that </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ea typeface="Cambria Math" panose="02040503050406030204" pitchFamily="18" charset="0"/>
                <a:cs typeface="Cambria Math" panose="02040503050406030204" pitchFamily="18" charset="0"/>
              </a:rPr>
              <a:t>A</a:t>
            </a:r>
            <a:r>
              <a:rPr lang="en-US" altLang="en-US" sz="2700">
                <a:latin typeface="Cambria Math" panose="02040503050406030204" pitchFamily="18" charset="0"/>
                <a:ea typeface="Cambria Math" panose="02040503050406030204" pitchFamily="18" charset="0"/>
                <a:cs typeface="Cambria Math" panose="02040503050406030204" pitchFamily="18" charset="0"/>
              </a:rPr>
              <a:t> implies </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ea typeface="Cambria Math" panose="02040503050406030204" pitchFamily="18" charset="0"/>
                <a:cs typeface="Cambria Math" panose="02040503050406030204" pitchFamily="18" charset="0"/>
              </a:rPr>
              <a:t>B</a:t>
            </a:r>
            <a:r>
              <a:rPr lang="en-US" altLang="en-US" sz="2700">
                <a:ea typeface="Cambria Math" panose="02040503050406030204" pitchFamily="18" charset="0"/>
                <a:cs typeface="Cambria Math" panose="02040503050406030204" pitchFamily="18" charset="0"/>
              </a:rPr>
              <a:t>.)</a:t>
            </a:r>
          </a:p>
          <a:p>
            <a:pPr>
              <a:lnSpc>
                <a:spcPct val="80000"/>
              </a:lnSpc>
              <a:buFont typeface="Wingdings" panose="05000000000000000000" pitchFamily="2" charset="2"/>
              <a:buNone/>
            </a:pPr>
            <a:r>
              <a:rPr lang="en-US" altLang="en-US" sz="2700" b="1">
                <a:latin typeface="Cambria Math" panose="02040503050406030204" pitchFamily="18" charset="0"/>
                <a:ea typeface="Cambria Math" panose="02040503050406030204" pitchFamily="18" charset="0"/>
                <a:cs typeface="Cambria Math" panose="02040503050406030204" pitchFamily="18" charset="0"/>
              </a:rPr>
              <a:t>    </a:t>
            </a:r>
            <a:r>
              <a:rPr lang="en-US" altLang="en-US" sz="2700" b="1">
                <a:ea typeface="Cambria Math" panose="02040503050406030204" pitchFamily="18" charset="0"/>
                <a:cs typeface="Cambria Math" panose="02040503050406030204" pitchFamily="18" charset="0"/>
              </a:rPr>
              <a:t>Examples</a:t>
            </a:r>
            <a:r>
              <a:rPr lang="en-US" altLang="en-US" sz="2700">
                <a:ea typeface="Cambria Math" panose="02040503050406030204" pitchFamily="18" charset="0"/>
                <a:cs typeface="Cambria Math" panose="02040503050406030204" pitchFamily="18" charset="0"/>
              </a:rPr>
              <a:t>:</a:t>
            </a:r>
            <a:r>
              <a:rPr lang="en-US" altLang="en-US" sz="2700" b="1">
                <a:ea typeface="Cambria Math" panose="02040503050406030204" pitchFamily="18" charset="0"/>
                <a:cs typeface="Cambria Math" panose="02040503050406030204" pitchFamily="18" charset="0"/>
              </a:rPr>
              <a:t> </a:t>
            </a:r>
          </a:p>
          <a:p>
            <a:pPr marL="849313" lvl="1" indent="-457200">
              <a:lnSpc>
                <a:spcPct val="80000"/>
              </a:lnSpc>
              <a:buFont typeface="Arial" panose="020B0604020202020204" pitchFamily="34" charset="0"/>
              <a:buAutoNum type="arabicPeriod"/>
            </a:pPr>
            <a:r>
              <a:rPr lang="en-US" altLang="en-US" sz="2300">
                <a:latin typeface="Cambria Math" panose="02040503050406030204" pitchFamily="18" charset="0"/>
                <a:ea typeface="Cambria Math" panose="02040503050406030204" pitchFamily="18" charset="0"/>
                <a:cs typeface="Cambria Math" panose="02040503050406030204" pitchFamily="18" charset="0"/>
              </a:rPr>
              <a:t>The set of all computer science majors at your school is a subset of all students at your school.</a:t>
            </a:r>
          </a:p>
          <a:p>
            <a:pPr marL="849313" lvl="1" indent="-457200">
              <a:lnSpc>
                <a:spcPct val="80000"/>
              </a:lnSpc>
              <a:buFont typeface="Arial" panose="020B0604020202020204" pitchFamily="34" charset="0"/>
              <a:buAutoNum type="arabicPeriod"/>
            </a:pPr>
            <a:r>
              <a:rPr lang="en-US" altLang="en-US" sz="2300">
                <a:latin typeface="Cambria Math" panose="02040503050406030204" pitchFamily="18" charset="0"/>
                <a:ea typeface="Cambria Math" panose="02040503050406030204" pitchFamily="18" charset="0"/>
                <a:cs typeface="Cambria Math" panose="02040503050406030204" pitchFamily="18" charset="0"/>
              </a:rPr>
              <a:t>The set of integers with squares less than 100 is not a subset of the set of nonnegative integers.</a:t>
            </a:r>
          </a:p>
          <a:p>
            <a:pPr>
              <a:lnSpc>
                <a:spcPct val="80000"/>
              </a:lnSpc>
            </a:pPr>
            <a:endParaRPr lang="en-US" altLang="en-US" sz="2700" b="1">
              <a:latin typeface="Cambria Math" panose="02040503050406030204" pitchFamily="18" charset="0"/>
              <a:ea typeface="Cambria Math" panose="02040503050406030204" pitchFamily="18" charset="0"/>
              <a:cs typeface="Cambria Math" panose="02040503050406030204" pitchFamily="18" charset="0"/>
            </a:endParaRPr>
          </a:p>
          <a:p>
            <a:pPr>
              <a:lnSpc>
                <a:spcPct val="80000"/>
              </a:lnSpc>
            </a:pPr>
            <a:endParaRPr lang="en-US" altLang="en-US" sz="2700"/>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Title 1"/>
          <p:cNvSpPr>
            <a:spLocks noGrp="1"/>
          </p:cNvSpPr>
          <p:nvPr>
            <p:ph type="title"/>
          </p:nvPr>
        </p:nvSpPr>
        <p:spPr/>
        <p:txBody>
          <a:bodyPr/>
          <a:lstStyle/>
          <a:p>
            <a:r>
              <a:rPr lang="en-US" altLang="en-US"/>
              <a:t>Another look at Equality of Sets</a:t>
            </a:r>
          </a:p>
        </p:txBody>
      </p:sp>
      <p:sp>
        <p:nvSpPr>
          <p:cNvPr id="224259" name="Content Placeholder 2"/>
          <p:cNvSpPr>
            <a:spLocks noGrp="1"/>
          </p:cNvSpPr>
          <p:nvPr>
            <p:ph idx="1"/>
          </p:nvPr>
        </p:nvSpPr>
        <p:spPr/>
        <p:txBody>
          <a:bodyPr/>
          <a:lstStyle/>
          <a:p>
            <a:r>
              <a:rPr lang="en-US" altLang="en-US"/>
              <a:t>Recall that two sets </a:t>
            </a:r>
            <a:r>
              <a:rPr lang="en-US" altLang="en-US" i="1"/>
              <a:t>A</a:t>
            </a:r>
            <a:r>
              <a:rPr lang="en-US" altLang="en-US"/>
              <a:t> and </a:t>
            </a:r>
            <a:r>
              <a:rPr lang="en-US" altLang="en-US" i="1"/>
              <a:t>B</a:t>
            </a:r>
            <a:r>
              <a:rPr lang="en-US" altLang="en-US"/>
              <a:t> are </a:t>
            </a:r>
            <a:r>
              <a:rPr lang="en-US" altLang="en-US" i="1"/>
              <a:t>equal</a:t>
            </a:r>
            <a:r>
              <a:rPr lang="en-US" altLang="en-US"/>
              <a:t>, denoted by         </a:t>
            </a:r>
            <a:r>
              <a:rPr lang="en-US" altLang="en-US" i="1"/>
              <a:t>A</a:t>
            </a:r>
            <a:r>
              <a:rPr lang="en-US" altLang="en-US"/>
              <a:t> = </a:t>
            </a:r>
            <a:r>
              <a:rPr lang="en-US" altLang="en-US" i="1"/>
              <a:t>B</a:t>
            </a:r>
            <a:r>
              <a:rPr lang="en-US" altLang="en-US"/>
              <a:t>, iff</a:t>
            </a:r>
          </a:p>
          <a:p>
            <a:pPr>
              <a:buFont typeface="Wingdings" panose="05000000000000000000" pitchFamily="2" charset="2"/>
              <a:buNone/>
            </a:pPr>
            <a:endParaRPr lang="en-US" altLang="en-US"/>
          </a:p>
          <a:p>
            <a:r>
              <a:rPr lang="en-US" altLang="en-US"/>
              <a:t>Using logical equivalences we have that </a:t>
            </a:r>
            <a:r>
              <a:rPr lang="en-US" altLang="en-US" i="1"/>
              <a:t>A</a:t>
            </a:r>
            <a:r>
              <a:rPr lang="en-US" altLang="en-US"/>
              <a:t> = </a:t>
            </a:r>
            <a:r>
              <a:rPr lang="en-US" altLang="en-US" i="1"/>
              <a:t>B</a:t>
            </a:r>
            <a:r>
              <a:rPr lang="en-US" altLang="en-US"/>
              <a:t> iff</a:t>
            </a:r>
          </a:p>
          <a:p>
            <a:pPr>
              <a:buFont typeface="Wingdings" panose="05000000000000000000" pitchFamily="2" charset="2"/>
              <a:buNone/>
            </a:pPr>
            <a:endParaRPr lang="en-US" altLang="en-US"/>
          </a:p>
          <a:p>
            <a:endParaRPr lang="en-US" altLang="en-US"/>
          </a:p>
          <a:p>
            <a:r>
              <a:rPr lang="en-US" altLang="en-US"/>
              <a:t> This is equivalent to</a:t>
            </a:r>
          </a:p>
          <a:p>
            <a:pPr>
              <a:buFont typeface="Wingdings" panose="05000000000000000000" pitchFamily="2" charset="2"/>
              <a:buNone/>
            </a:pPr>
            <a:r>
              <a:rPr lang="en-US" altLang="en-US"/>
              <a:t>                     </a:t>
            </a:r>
            <a:r>
              <a:rPr lang="en-US" altLang="en-US" i="1">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B</a:t>
            </a:r>
            <a:r>
              <a:rPr lang="en-US" altLang="en-US"/>
              <a:t>        and      </a:t>
            </a:r>
            <a:r>
              <a:rPr lang="en-US" altLang="en-US" i="1">
                <a:ea typeface="Cambria Math" panose="02040503050406030204" pitchFamily="18" charset="0"/>
                <a:cs typeface="Cambria Math" panose="02040503050406030204" pitchFamily="18" charset="0"/>
              </a:rPr>
              <a:t>B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a:t>
            </a:r>
            <a:endParaRPr lang="en-US" altLang="en-US"/>
          </a:p>
        </p:txBody>
      </p:sp>
      <p:pic>
        <p:nvPicPr>
          <p:cNvPr id="224260" name="Picture 5" descr="addin_tmp.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914400" y="4191000"/>
            <a:ext cx="6700838"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1" name="Picture 7" descr="addin_tmp.png"/>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362200" y="2667000"/>
            <a:ext cx="323215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Title 1"/>
          <p:cNvSpPr>
            <a:spLocks noGrp="1"/>
          </p:cNvSpPr>
          <p:nvPr>
            <p:ph type="title"/>
          </p:nvPr>
        </p:nvSpPr>
        <p:spPr/>
        <p:txBody>
          <a:bodyPr/>
          <a:lstStyle/>
          <a:p>
            <a:r>
              <a:rPr lang="en-US" altLang="en-US"/>
              <a:t>Proper Subsets</a:t>
            </a:r>
          </a:p>
        </p:txBody>
      </p:sp>
      <p:sp>
        <p:nvSpPr>
          <p:cNvPr id="225283" name="Content Placeholder 2"/>
          <p:cNvSpPr>
            <a:spLocks noGrp="1"/>
          </p:cNvSpPr>
          <p:nvPr>
            <p:ph idx="1"/>
          </p:nvPr>
        </p:nvSpPr>
        <p:spPr/>
        <p:txBody>
          <a:bodyPr/>
          <a:lstStyle/>
          <a:p>
            <a:pPr>
              <a:buFont typeface="Wingdings" panose="05000000000000000000" pitchFamily="2" charset="2"/>
              <a:buNone/>
            </a:pPr>
            <a:r>
              <a:rPr lang="en-US" altLang="en-US" b="1"/>
              <a:t>  Definition</a:t>
            </a:r>
            <a:r>
              <a:rPr lang="en-US" altLang="en-US"/>
              <a:t>: If </a:t>
            </a:r>
            <a:r>
              <a:rPr lang="en-US" altLang="en-US" i="1">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B</a:t>
            </a:r>
            <a:r>
              <a:rPr lang="en-US" altLang="en-US"/>
              <a:t>, but </a:t>
            </a:r>
            <a:r>
              <a:rPr lang="en-US" altLang="en-US" i="1">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ea typeface="Cambria Math" panose="02040503050406030204" pitchFamily="18" charset="0"/>
                <a:cs typeface="Cambria Math" panose="02040503050406030204" pitchFamily="18" charset="0"/>
              </a:rPr>
              <a:t>B</a:t>
            </a:r>
            <a:r>
              <a:rPr lang="en-US" altLang="en-US"/>
              <a:t>, then we say </a:t>
            </a:r>
            <a:r>
              <a:rPr lang="en-US" altLang="en-US" i="1"/>
              <a:t>A</a:t>
            </a:r>
            <a:r>
              <a:rPr lang="en-US" altLang="en-US"/>
              <a:t> is a </a:t>
            </a:r>
            <a:r>
              <a:rPr lang="en-US" altLang="en-US" i="1"/>
              <a:t>proper subset </a:t>
            </a:r>
            <a:r>
              <a:rPr lang="en-US" altLang="en-US"/>
              <a:t>of </a:t>
            </a:r>
            <a:r>
              <a:rPr lang="en-US" altLang="en-US" i="1"/>
              <a:t>B</a:t>
            </a:r>
            <a:r>
              <a:rPr lang="en-US" altLang="en-US"/>
              <a:t>, denoted by </a:t>
            </a:r>
            <a:r>
              <a:rPr lang="en-US" altLang="en-US" i="1">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B</a:t>
            </a:r>
            <a:r>
              <a:rPr lang="en-US" altLang="en-US">
                <a:latin typeface="Cambria Math" panose="02040503050406030204" pitchFamily="18" charset="0"/>
                <a:ea typeface="Cambria Math" panose="02040503050406030204" pitchFamily="18" charset="0"/>
                <a:cs typeface="Cambria Math" panose="02040503050406030204" pitchFamily="18" charset="0"/>
              </a:rPr>
              <a:t>. If </a:t>
            </a:r>
            <a:r>
              <a:rPr lang="en-US" altLang="en-US" i="1">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B</a:t>
            </a:r>
            <a:r>
              <a:rPr lang="en-US" altLang="en-US">
                <a:ea typeface="Cambria Math" panose="02040503050406030204" pitchFamily="18" charset="0"/>
                <a:cs typeface="Cambria Math" panose="02040503050406030204" pitchFamily="18" charset="0"/>
              </a:rPr>
              <a:t>, then</a:t>
            </a:r>
          </a:p>
          <a:p>
            <a:pPr>
              <a:buFont typeface="Wingdings" panose="05000000000000000000" pitchFamily="2" charset="2"/>
              <a:buNone/>
            </a:pPr>
            <a:endParaRPr lang="en-US" altLang="en-US" b="1">
              <a:latin typeface="Cambria Math" panose="02040503050406030204" pitchFamily="18" charset="0"/>
              <a:ea typeface="Cambria Math" panose="02040503050406030204" pitchFamily="18" charset="0"/>
              <a:cs typeface="Cambria Math" panose="02040503050406030204" pitchFamily="18" charset="0"/>
            </a:endParaRPr>
          </a:p>
          <a:p>
            <a:pPr>
              <a:buFont typeface="Wingdings" panose="05000000000000000000" pitchFamily="2" charset="2"/>
              <a:buNone/>
            </a:pPr>
            <a:endParaRPr lang="en-US" altLang="en-US" b="1">
              <a:latin typeface="Cambria Math" panose="02040503050406030204" pitchFamily="18" charset="0"/>
              <a:ea typeface="Cambria Math" panose="02040503050406030204" pitchFamily="18" charset="0"/>
              <a:cs typeface="Cambria Math" panose="02040503050406030204" pitchFamily="18" charset="0"/>
            </a:endParaRPr>
          </a:p>
          <a:p>
            <a:pPr>
              <a:buFont typeface="Wingdings" panose="05000000000000000000" pitchFamily="2" charset="2"/>
              <a:buNone/>
            </a:pPr>
            <a:r>
              <a:rPr lang="en-US" altLang="en-US" b="1">
                <a:latin typeface="Cambria Math" panose="02040503050406030204" pitchFamily="18"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is true. </a:t>
            </a:r>
            <a:endParaRPr lang="en-US" altLang="en-US"/>
          </a:p>
          <a:p>
            <a:endParaRPr lang="en-US" altLang="en-US"/>
          </a:p>
          <a:p>
            <a:pPr>
              <a:buFont typeface="Wingdings" panose="05000000000000000000" pitchFamily="2" charset="2"/>
              <a:buNone/>
            </a:pPr>
            <a:r>
              <a:rPr lang="en-US" altLang="en-US"/>
              <a:t>Venn Diagram</a:t>
            </a:r>
          </a:p>
        </p:txBody>
      </p:sp>
      <p:pic>
        <p:nvPicPr>
          <p:cNvPr id="225284" name="Picture 6"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143000" y="3200400"/>
            <a:ext cx="6754813"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3505200" y="4116388"/>
            <a:ext cx="3962400" cy="1828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5286" name="TextBox 8"/>
          <p:cNvSpPr txBox="1">
            <a:spLocks noChangeArrowheads="1"/>
          </p:cNvSpPr>
          <p:nvPr/>
        </p:nvSpPr>
        <p:spPr bwMode="auto">
          <a:xfrm>
            <a:off x="6477000" y="4495800"/>
            <a:ext cx="609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U</a:t>
            </a:r>
          </a:p>
        </p:txBody>
      </p:sp>
      <p:sp>
        <p:nvSpPr>
          <p:cNvPr id="10" name="Oval 9"/>
          <p:cNvSpPr/>
          <p:nvPr/>
        </p:nvSpPr>
        <p:spPr>
          <a:xfrm>
            <a:off x="4724400" y="4494213"/>
            <a:ext cx="1219200" cy="1295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Oval 10"/>
          <p:cNvSpPr/>
          <p:nvPr/>
        </p:nvSpPr>
        <p:spPr>
          <a:xfrm>
            <a:off x="5072063" y="5094288"/>
            <a:ext cx="457200" cy="381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5289" name="TextBox 11"/>
          <p:cNvSpPr txBox="1">
            <a:spLocks noChangeArrowheads="1"/>
          </p:cNvSpPr>
          <p:nvPr/>
        </p:nvSpPr>
        <p:spPr bwMode="auto">
          <a:xfrm>
            <a:off x="5143500" y="4735513"/>
            <a:ext cx="609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B</a:t>
            </a:r>
          </a:p>
        </p:txBody>
      </p:sp>
      <p:sp>
        <p:nvSpPr>
          <p:cNvPr id="225290" name="TextBox 12"/>
          <p:cNvSpPr txBox="1">
            <a:spLocks noChangeArrowheads="1"/>
          </p:cNvSpPr>
          <p:nvPr/>
        </p:nvSpPr>
        <p:spPr bwMode="auto">
          <a:xfrm>
            <a:off x="5118100" y="5105400"/>
            <a:ext cx="609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A</a:t>
            </a: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Title 1"/>
          <p:cNvSpPr>
            <a:spLocks noGrp="1"/>
          </p:cNvSpPr>
          <p:nvPr>
            <p:ph type="title"/>
          </p:nvPr>
        </p:nvSpPr>
        <p:spPr/>
        <p:txBody>
          <a:bodyPr/>
          <a:lstStyle/>
          <a:p>
            <a:r>
              <a:rPr lang="en-US" altLang="en-US"/>
              <a:t>Set Cardinality</a:t>
            </a:r>
          </a:p>
        </p:txBody>
      </p:sp>
      <p:sp>
        <p:nvSpPr>
          <p:cNvPr id="3" name="Content Placeholder 2"/>
          <p:cNvSpPr>
            <a:spLocks noGrp="1"/>
          </p:cNvSpPr>
          <p:nvPr>
            <p:ph idx="1"/>
          </p:nvPr>
        </p:nvSpPr>
        <p:spPr/>
        <p:txBody>
          <a:bodyPr>
            <a:normAutofit fontScale="77500" lnSpcReduction="20000"/>
          </a:bodyPr>
          <a:lstStyle/>
          <a:p>
            <a:pPr>
              <a:buFont typeface="Wingdings" panose="05000000000000000000" pitchFamily="2" charset="2"/>
              <a:buNone/>
              <a:defRPr/>
            </a:pPr>
            <a:r>
              <a:rPr lang="en-US" b="1" dirty="0"/>
              <a:t>   Definition</a:t>
            </a:r>
            <a:r>
              <a:rPr lang="en-US" dirty="0"/>
              <a:t>:</a:t>
            </a:r>
            <a:r>
              <a:rPr lang="en-US" b="1" dirty="0"/>
              <a:t> </a:t>
            </a:r>
            <a:r>
              <a:rPr lang="en-US" dirty="0"/>
              <a:t>If there are exactly n distinct elements in </a:t>
            </a:r>
            <a:r>
              <a:rPr lang="en-US" i="1" dirty="0"/>
              <a:t>S </a:t>
            </a:r>
            <a:r>
              <a:rPr lang="en-US" dirty="0"/>
              <a:t>where </a:t>
            </a:r>
            <a:r>
              <a:rPr lang="en-US" i="1" dirty="0"/>
              <a:t>n</a:t>
            </a:r>
            <a:r>
              <a:rPr lang="en-US" dirty="0"/>
              <a:t> is a nonnegative integer, we say that </a:t>
            </a:r>
            <a:r>
              <a:rPr lang="en-US" i="1" dirty="0"/>
              <a:t>S</a:t>
            </a:r>
            <a:r>
              <a:rPr lang="en-US" dirty="0"/>
              <a:t> is </a:t>
            </a:r>
            <a:r>
              <a:rPr lang="en-US" i="1" dirty="0"/>
              <a:t>finite</a:t>
            </a:r>
            <a:r>
              <a:rPr lang="en-US" dirty="0"/>
              <a:t>. Otherwise it is </a:t>
            </a:r>
            <a:r>
              <a:rPr lang="en-US" i="1" dirty="0"/>
              <a:t>infinite</a:t>
            </a:r>
            <a:r>
              <a:rPr lang="en-US" dirty="0"/>
              <a:t>. </a:t>
            </a:r>
          </a:p>
          <a:p>
            <a:pPr>
              <a:buFont typeface="Wingdings" panose="05000000000000000000" pitchFamily="2" charset="2"/>
              <a:buNone/>
              <a:defRPr/>
            </a:pPr>
            <a:r>
              <a:rPr lang="en-US" b="1" dirty="0"/>
              <a:t>   Definition</a:t>
            </a:r>
            <a:r>
              <a:rPr lang="en-US" dirty="0"/>
              <a:t>:</a:t>
            </a:r>
            <a:r>
              <a:rPr lang="en-US" b="1" dirty="0"/>
              <a:t> </a:t>
            </a:r>
            <a:r>
              <a:rPr lang="en-US" dirty="0"/>
              <a:t>The  </a:t>
            </a:r>
            <a:r>
              <a:rPr lang="en-US" i="1" dirty="0"/>
              <a:t>cardinality</a:t>
            </a:r>
            <a:r>
              <a:rPr lang="en-US" dirty="0"/>
              <a:t> of  a finite set </a:t>
            </a:r>
            <a:r>
              <a:rPr lang="en-US" i="1" dirty="0"/>
              <a:t>A, </a:t>
            </a:r>
            <a:r>
              <a:rPr lang="en-US" dirty="0"/>
              <a:t>denoted by |</a:t>
            </a:r>
            <a:r>
              <a:rPr lang="en-US" i="1" dirty="0"/>
              <a:t>A</a:t>
            </a:r>
            <a:r>
              <a:rPr lang="en-US" dirty="0"/>
              <a:t>|,  is the number of (distinct) elements of </a:t>
            </a:r>
            <a:r>
              <a:rPr lang="en-US" i="1" dirty="0"/>
              <a:t>A</a:t>
            </a:r>
            <a:r>
              <a:rPr lang="en-US" dirty="0"/>
              <a:t>. </a:t>
            </a:r>
          </a:p>
          <a:p>
            <a:pPr>
              <a:buFont typeface="Wingdings" panose="05000000000000000000" pitchFamily="2" charset="2"/>
              <a:buNone/>
              <a:defRPr/>
            </a:pPr>
            <a:r>
              <a:rPr lang="en-US" dirty="0"/>
              <a:t>   </a:t>
            </a:r>
            <a:r>
              <a:rPr lang="en-US" b="1" dirty="0"/>
              <a:t>Examples</a:t>
            </a:r>
            <a:r>
              <a:rPr lang="en-US" dirty="0"/>
              <a:t>:</a:t>
            </a:r>
          </a:p>
          <a:p>
            <a:pPr marL="514350" indent="-514350">
              <a:buFont typeface="+mj-lt"/>
              <a:buAutoNum type="arabicPeriod"/>
              <a:defRPr/>
            </a:pPr>
            <a:r>
              <a:rPr lang="en-US" dirty="0"/>
              <a:t>|ø| = </a:t>
            </a:r>
            <a:r>
              <a:rPr lang="en-US" dirty="0">
                <a:latin typeface="Cambria Math" pitchFamily="18" charset="0"/>
                <a:ea typeface="Cambria Math" pitchFamily="18" charset="0"/>
              </a:rPr>
              <a:t>0</a:t>
            </a:r>
          </a:p>
          <a:p>
            <a:pPr marL="514350" indent="-514350">
              <a:buFont typeface="+mj-lt"/>
              <a:buAutoNum type="arabicPeriod"/>
              <a:defRPr/>
            </a:pPr>
            <a:r>
              <a:rPr lang="en-US" dirty="0"/>
              <a:t>Let S be the letters of the English alphabet. Then |</a:t>
            </a:r>
            <a:r>
              <a:rPr lang="en-US" i="1" dirty="0"/>
              <a:t>S</a:t>
            </a:r>
            <a:r>
              <a:rPr lang="en-US" dirty="0"/>
              <a:t>| = </a:t>
            </a:r>
            <a:r>
              <a:rPr lang="en-US" dirty="0">
                <a:latin typeface="Cambria Math" pitchFamily="18" charset="0"/>
                <a:ea typeface="Cambria Math" pitchFamily="18" charset="0"/>
              </a:rPr>
              <a:t>26</a:t>
            </a:r>
          </a:p>
          <a:p>
            <a:pPr marL="514350" indent="-514350">
              <a:buFont typeface="+mj-lt"/>
              <a:buAutoNum type="arabicPeriod"/>
              <a:defRPr/>
            </a:pPr>
            <a:r>
              <a:rPr lang="en-US" dirty="0"/>
              <a:t>|{</a:t>
            </a:r>
            <a:r>
              <a:rPr lang="en-US" dirty="0">
                <a:latin typeface="Cambria Math" pitchFamily="18" charset="0"/>
                <a:ea typeface="Cambria Math" pitchFamily="18" charset="0"/>
              </a:rPr>
              <a:t>1,2,3</a:t>
            </a:r>
            <a:r>
              <a:rPr lang="en-US" dirty="0"/>
              <a:t>}| = </a:t>
            </a:r>
            <a:r>
              <a:rPr lang="en-US" dirty="0">
                <a:latin typeface="Cambria Math" pitchFamily="18" charset="0"/>
                <a:ea typeface="Cambria Math" pitchFamily="18" charset="0"/>
              </a:rPr>
              <a:t>3</a:t>
            </a:r>
          </a:p>
          <a:p>
            <a:pPr marL="514350" indent="-514350">
              <a:buFont typeface="+mj-lt"/>
              <a:buAutoNum type="arabicPeriod"/>
              <a:defRPr/>
            </a:pPr>
            <a:r>
              <a:rPr lang="en-US" dirty="0"/>
              <a:t>|{ø}| = </a:t>
            </a:r>
            <a:r>
              <a:rPr lang="en-US" dirty="0">
                <a:latin typeface="Cambria Math" pitchFamily="18" charset="0"/>
                <a:ea typeface="Cambria Math" pitchFamily="18" charset="0"/>
              </a:rPr>
              <a:t>1</a:t>
            </a:r>
          </a:p>
          <a:p>
            <a:pPr marL="514350" indent="-514350">
              <a:buFont typeface="+mj-lt"/>
              <a:buAutoNum type="arabicPeriod"/>
              <a:defRPr/>
            </a:pPr>
            <a:r>
              <a:rPr lang="en-US" dirty="0"/>
              <a:t>The set of integers is infinite.</a:t>
            </a:r>
          </a:p>
          <a:p>
            <a:pPr>
              <a:buFont typeface="Wingdings" panose="05000000000000000000" pitchFamily="2" charset="2"/>
              <a:buNone/>
              <a:defRPr/>
            </a:pP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noChangeArrowheads="1"/>
          </p:cNvSpPr>
          <p:nvPr>
            <p:ph type="title"/>
          </p:nvPr>
        </p:nvSpPr>
        <p:spPr/>
        <p:txBody>
          <a:bodyPr/>
          <a:lstStyle/>
          <a:p>
            <a:r>
              <a:rPr lang="en-US" altLang="en-US" sz="3200">
                <a:solidFill>
                  <a:srgbClr val="FF0000"/>
                </a:solidFill>
              </a:rPr>
              <a:t>Discrete Mathematics</a:t>
            </a:r>
          </a:p>
        </p:txBody>
      </p:sp>
      <p:sp>
        <p:nvSpPr>
          <p:cNvPr id="6147" name="Content Placeholder 2"/>
          <p:cNvSpPr>
            <a:spLocks noGrp="1" noChangeArrowheads="1"/>
          </p:cNvSpPr>
          <p:nvPr>
            <p:ph idx="1"/>
          </p:nvPr>
        </p:nvSpPr>
        <p:spPr/>
        <p:txBody>
          <a:bodyPr/>
          <a:lstStyle/>
          <a:p>
            <a:endParaRPr lang="en-US" altLang="en-US" sz="2600"/>
          </a:p>
          <a:p>
            <a:r>
              <a:rPr lang="en-US" altLang="en-US" sz="2600"/>
              <a:t>How to think (and argument) mathematically.</a:t>
            </a:r>
          </a:p>
          <a:p>
            <a:endParaRPr lang="en-US" altLang="en-US" sz="2600"/>
          </a:p>
          <a:p>
            <a:r>
              <a:rPr lang="en-US" altLang="en-US" sz="2600"/>
              <a:t>Learn mathematical facts and their applications.</a:t>
            </a:r>
          </a:p>
          <a:p>
            <a:endParaRPr lang="en-US" altLang="en-US" sz="2600"/>
          </a:p>
          <a:p>
            <a:r>
              <a:rPr lang="en-GB" altLang="en-US" sz="2600" b="1"/>
              <a:t>Discrete mathematics</a:t>
            </a:r>
            <a:r>
              <a:rPr lang="en-GB" altLang="en-US" sz="2600"/>
              <a:t> is the mathematical study of </a:t>
            </a:r>
            <a:r>
              <a:rPr lang="en-US" altLang="en-US" sz="2600"/>
              <a:t>properties, and relationships among </a:t>
            </a:r>
            <a:r>
              <a:rPr lang="en-GB" altLang="en-US" sz="2600"/>
              <a:t>discrete objects.</a:t>
            </a:r>
            <a:endParaRPr lang="en-US" altLang="en-US" sz="2600"/>
          </a:p>
          <a:p>
            <a:r>
              <a:rPr lang="en-US" altLang="en-US" sz="2600" b="1"/>
              <a:t>Discrete mathematics </a:t>
            </a:r>
            <a:r>
              <a:rPr lang="en-US" altLang="en-US" sz="2600"/>
              <a:t>is the study of mathematical </a:t>
            </a:r>
            <a:r>
              <a:rPr lang="en-US" altLang="en-US" sz="2600" b="1"/>
              <a:t>structures</a:t>
            </a:r>
            <a:r>
              <a:rPr lang="en-US" altLang="en-US" sz="2600"/>
              <a:t> that are fundamentally discrete rather than continuous.</a:t>
            </a:r>
          </a:p>
          <a:p>
            <a:endParaRPr lang="en-US" altLang="en-US" sz="2800"/>
          </a:p>
          <a:p>
            <a:endParaRPr lang="en-US" altLang="en-US" sz="2800"/>
          </a:p>
        </p:txBody>
      </p:sp>
      <p:sp>
        <p:nvSpPr>
          <p:cNvPr id="4" name="Rectangle 3"/>
          <p:cNvSpPr/>
          <p:nvPr/>
        </p:nvSpPr>
        <p:spPr>
          <a:xfrm>
            <a:off x="690563" y="1393825"/>
            <a:ext cx="7762875" cy="708025"/>
          </a:xfrm>
          <a:prstGeom prst="rect">
            <a:avLst/>
          </a:prstGeom>
        </p:spPr>
        <p:txBody>
          <a:bodyPr>
            <a:spAutoFit/>
          </a:bodyPr>
          <a:lstStyle/>
          <a:p>
            <a:pPr>
              <a:defRPr/>
            </a:pPr>
            <a:r>
              <a:rPr lang="en-US" sz="2000" dirty="0">
                <a:solidFill>
                  <a:schemeClr val="accent1">
                    <a:lumMod val="75000"/>
                  </a:schemeClr>
                </a:solidFill>
                <a:latin typeface="Abadi" panose="020B0604020202020204" pitchFamily="34" charset="0"/>
              </a:rPr>
              <a:t>Discrete mathematics </a:t>
            </a:r>
            <a:r>
              <a:rPr lang="en-US" sz="2000" dirty="0">
                <a:latin typeface="Abadi" panose="020B0604020202020204" pitchFamily="34" charset="0"/>
              </a:rPr>
              <a:t>is the part of mathematics devoted to the study of discrete objects </a:t>
            </a:r>
            <a:r>
              <a:rPr lang="en-US" sz="2000" dirty="0">
                <a:solidFill>
                  <a:schemeClr val="accent1">
                    <a:lumMod val="75000"/>
                  </a:schemeClr>
                </a:solidFill>
                <a:latin typeface="Abadi" panose="020B0604020202020204" pitchFamily="34" charset="0"/>
              </a:rPr>
              <a:t>(Kenneth H. Rosen, 7th edition).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noChangeArrowheads="1"/>
          </p:cNvSpPr>
          <p:nvPr>
            <p:ph type="title"/>
          </p:nvPr>
        </p:nvSpPr>
        <p:spPr/>
        <p:txBody>
          <a:bodyPr/>
          <a:lstStyle/>
          <a:p>
            <a:endParaRPr lang="en-US" altLang="en-US"/>
          </a:p>
        </p:txBody>
      </p:sp>
      <p:pic>
        <p:nvPicPr>
          <p:cNvPr id="31747"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b="21249"/>
          <a:stretch>
            <a:fillRect/>
          </a:stretch>
        </p:blipFill>
        <p:spPr>
          <a:xfrm>
            <a:off x="228600" y="0"/>
            <a:ext cx="8199438" cy="4800600"/>
          </a:xfrm>
        </p:spPr>
      </p:pic>
      <p:sp>
        <p:nvSpPr>
          <p:cNvPr id="3174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FBB0BEDB-A591-4670-86A7-A6431A4B399A}" type="slidenum">
              <a:rPr lang="en-US" altLang="en-US" sz="1000" smtClean="0"/>
              <a:pPr>
                <a:spcBef>
                  <a:spcPct val="0"/>
                </a:spcBef>
                <a:buClrTx/>
                <a:buFontTx/>
                <a:buNone/>
              </a:pPr>
              <a:t>20</a:t>
            </a:fld>
            <a:endParaRPr lang="en-US" altLang="en-US" sz="1000"/>
          </a:p>
        </p:txBody>
      </p:sp>
      <p:pic>
        <p:nvPicPr>
          <p:cNvPr id="31749" name="Picture 5" descr="Screen Clippi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9925" y="4800600"/>
            <a:ext cx="7316788"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Title 1"/>
          <p:cNvSpPr>
            <a:spLocks noGrp="1"/>
          </p:cNvSpPr>
          <p:nvPr>
            <p:ph type="title"/>
          </p:nvPr>
        </p:nvSpPr>
        <p:spPr/>
        <p:txBody>
          <a:bodyPr/>
          <a:lstStyle/>
          <a:p>
            <a:r>
              <a:rPr lang="en-US" altLang="en-US"/>
              <a:t>Power Sets</a:t>
            </a:r>
          </a:p>
        </p:txBody>
      </p:sp>
      <p:sp>
        <p:nvSpPr>
          <p:cNvPr id="227331" name="Content Placeholder 2"/>
          <p:cNvSpPr>
            <a:spLocks noGrp="1"/>
          </p:cNvSpPr>
          <p:nvPr>
            <p:ph idx="1"/>
          </p:nvPr>
        </p:nvSpPr>
        <p:spPr/>
        <p:txBody>
          <a:bodyPr/>
          <a:lstStyle/>
          <a:p>
            <a:pPr>
              <a:buFont typeface="Wingdings" panose="05000000000000000000" pitchFamily="2" charset="2"/>
              <a:buNone/>
            </a:pPr>
            <a:r>
              <a:rPr lang="en-US" altLang="en-US" b="1"/>
              <a:t>   Definition</a:t>
            </a:r>
            <a:r>
              <a:rPr lang="en-US" altLang="en-US"/>
              <a:t>: The set of all subsets of a set </a:t>
            </a:r>
            <a:r>
              <a:rPr lang="en-US" altLang="en-US" i="1"/>
              <a:t>A</a:t>
            </a:r>
            <a:r>
              <a:rPr lang="en-US" altLang="en-US"/>
              <a:t>, denoted P</a:t>
            </a:r>
            <a:r>
              <a:rPr lang="en-US" altLang="en-US" b="1"/>
              <a:t>(</a:t>
            </a:r>
            <a:r>
              <a:rPr lang="en-US" altLang="en-US" i="1"/>
              <a:t>A</a:t>
            </a:r>
            <a:r>
              <a:rPr lang="en-US" altLang="en-US" b="1"/>
              <a:t>)</a:t>
            </a:r>
            <a:r>
              <a:rPr lang="en-US" altLang="en-US"/>
              <a:t>, is called the </a:t>
            </a:r>
            <a:r>
              <a:rPr lang="en-US" altLang="en-US" i="1"/>
              <a:t>power set </a:t>
            </a:r>
            <a:r>
              <a:rPr lang="en-US" altLang="en-US"/>
              <a:t>of </a:t>
            </a:r>
            <a:r>
              <a:rPr lang="en-US" altLang="en-US" i="1"/>
              <a:t>A</a:t>
            </a:r>
            <a:r>
              <a:rPr lang="en-US" altLang="en-US"/>
              <a:t>.</a:t>
            </a:r>
          </a:p>
          <a:p>
            <a:pPr>
              <a:buFont typeface="Wingdings" panose="05000000000000000000" pitchFamily="2" charset="2"/>
              <a:buNone/>
            </a:pPr>
            <a:r>
              <a:rPr lang="en-US" altLang="en-US"/>
              <a:t>   </a:t>
            </a:r>
            <a:r>
              <a:rPr lang="en-US" altLang="en-US" b="1"/>
              <a:t>Example</a:t>
            </a:r>
            <a:r>
              <a:rPr lang="en-US" altLang="en-US"/>
              <a:t>: If </a:t>
            </a:r>
            <a:r>
              <a:rPr lang="en-US" altLang="en-US" i="1"/>
              <a:t>A</a:t>
            </a:r>
            <a:r>
              <a:rPr lang="en-US" altLang="en-US"/>
              <a:t> = {a,b} then </a:t>
            </a:r>
          </a:p>
          <a:p>
            <a:pPr>
              <a:buFont typeface="Wingdings" panose="05000000000000000000" pitchFamily="2" charset="2"/>
              <a:buNone/>
            </a:pPr>
            <a:r>
              <a:rPr lang="en-US" altLang="en-US"/>
              <a:t>              </a:t>
            </a:r>
            <a:r>
              <a:rPr lang="en-US" altLang="en-US">
                <a:latin typeface="Brush Script MT" panose="03060802040406070304" pitchFamily="66" charset="0"/>
              </a:rPr>
              <a:t>P</a:t>
            </a:r>
            <a:r>
              <a:rPr lang="en-US" altLang="en-US"/>
              <a:t>(A) = {ø, {a},{b},{a,b}}</a:t>
            </a:r>
          </a:p>
          <a:p>
            <a:pPr>
              <a:buFont typeface="Wingdings" panose="05000000000000000000" pitchFamily="2" charset="2"/>
              <a:buNone/>
            </a:pPr>
            <a:endParaRPr lang="en-US" altLang="en-US"/>
          </a:p>
          <a:p>
            <a:r>
              <a:rPr lang="en-US" altLang="en-US"/>
              <a:t>If a set has </a:t>
            </a:r>
            <a:r>
              <a:rPr lang="en-US" altLang="en-US" i="1"/>
              <a:t>n</a:t>
            </a:r>
            <a:r>
              <a:rPr lang="en-US" altLang="en-US"/>
              <a:t> elements, then the cardinality of the power set is </a:t>
            </a:r>
            <a:r>
              <a:rPr lang="en-US" altLang="en-US">
                <a:latin typeface="Cambria Math" panose="02040503050406030204" pitchFamily="18" charset="0"/>
                <a:ea typeface="Cambria Math" panose="02040503050406030204" pitchFamily="18" charset="0"/>
                <a:cs typeface="Cambria Math" panose="02040503050406030204" pitchFamily="18" charset="0"/>
              </a:rPr>
              <a:t>2</a:t>
            </a:r>
            <a:r>
              <a:rPr lang="en-US" altLang="en-US" i="1"/>
              <a:t>ⁿ</a:t>
            </a:r>
            <a:r>
              <a:rPr lang="en-US" altLang="en-US"/>
              <a:t>. (In Chapters 5 and 6, we will discuss different ways to show this.)</a:t>
            </a: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altLang="en-US"/>
              <a:t>Tuples</a:t>
            </a:r>
          </a:p>
        </p:txBody>
      </p:sp>
      <p:sp>
        <p:nvSpPr>
          <p:cNvPr id="228355" name="Content Placeholder 2"/>
          <p:cNvSpPr>
            <a:spLocks noGrp="1"/>
          </p:cNvSpPr>
          <p:nvPr>
            <p:ph idx="1"/>
          </p:nvPr>
        </p:nvSpPr>
        <p:spPr/>
        <p:txBody>
          <a:bodyPr/>
          <a:lstStyle/>
          <a:p>
            <a:r>
              <a:rPr lang="en-US" altLang="en-US"/>
              <a:t>The </a:t>
            </a:r>
            <a:r>
              <a:rPr lang="en-US" altLang="en-US" i="1"/>
              <a:t>ordered n-tuple </a:t>
            </a:r>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(a</a:t>
            </a:r>
            <a:r>
              <a:rPr lang="en-US" altLang="en-US" baseline="-25000">
                <a:latin typeface="Cambria Math" panose="02040503050406030204" pitchFamily="18" charset="0"/>
                <a:ea typeface="Cambria Math" panose="02040503050406030204" pitchFamily="18" charset="0"/>
                <a:cs typeface="Cambria Math" panose="02040503050406030204" pitchFamily="18" charset="0"/>
              </a:rPr>
              <a:t>1</a:t>
            </a:r>
            <a:r>
              <a:rPr lang="en-US" altLang="en-US">
                <a:latin typeface="Cambria Math" panose="02040503050406030204" pitchFamily="18" charset="0"/>
                <a:ea typeface="Cambria Math" panose="02040503050406030204" pitchFamily="18" charset="0"/>
                <a:cs typeface="Cambria Math" panose="02040503050406030204" pitchFamily="18" charset="0"/>
              </a:rPr>
              <a:t>,a</a:t>
            </a:r>
            <a:r>
              <a:rPr lang="en-US" altLang="en-US" baseline="-25000">
                <a:latin typeface="Cambria Math" panose="02040503050406030204" pitchFamily="18" charset="0"/>
                <a:ea typeface="Cambria Math" panose="02040503050406030204" pitchFamily="18" charset="0"/>
                <a:cs typeface="Cambria Math" panose="02040503050406030204" pitchFamily="18" charset="0"/>
              </a:rPr>
              <a:t>2</a:t>
            </a:r>
            <a:r>
              <a:rPr lang="en-US" altLang="en-US">
                <a:latin typeface="Cambria Math" panose="02040503050406030204" pitchFamily="18" charset="0"/>
                <a:ea typeface="Cambria Math" panose="02040503050406030204" pitchFamily="18" charset="0"/>
                <a:cs typeface="Cambria Math" panose="02040503050406030204" pitchFamily="18" charset="0"/>
              </a:rPr>
              <a:t>,…..,a</a:t>
            </a:r>
            <a:r>
              <a:rPr lang="en-US" altLang="en-US" i="1" baseline="-25000">
                <a:latin typeface="Cambria Math" panose="02040503050406030204" pitchFamily="18" charset="0"/>
                <a:ea typeface="Cambria Math" panose="02040503050406030204" pitchFamily="18" charset="0"/>
                <a:cs typeface="Cambria Math" panose="02040503050406030204" pitchFamily="18" charset="0"/>
              </a:rPr>
              <a:t>n</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a:t>  is the ordered collection that has  </a:t>
            </a:r>
            <a:r>
              <a:rPr lang="en-US" altLang="en-US">
                <a:latin typeface="Cambria Math" panose="02040503050406030204" pitchFamily="18" charset="0"/>
                <a:ea typeface="Cambria Math" panose="02040503050406030204" pitchFamily="18" charset="0"/>
                <a:cs typeface="Cambria Math" panose="02040503050406030204" pitchFamily="18" charset="0"/>
              </a:rPr>
              <a:t>a</a:t>
            </a:r>
            <a:r>
              <a:rPr lang="en-US" altLang="en-US" baseline="-25000">
                <a:latin typeface="Cambria Math" panose="02040503050406030204" pitchFamily="18" charset="0"/>
                <a:ea typeface="Cambria Math" panose="02040503050406030204" pitchFamily="18" charset="0"/>
                <a:cs typeface="Cambria Math" panose="02040503050406030204" pitchFamily="18" charset="0"/>
              </a:rPr>
              <a:t>1</a:t>
            </a:r>
            <a:r>
              <a:rPr lang="en-US" altLang="en-US"/>
              <a:t> as its first element and  </a:t>
            </a:r>
            <a:r>
              <a:rPr lang="en-US" altLang="en-US">
                <a:latin typeface="Cambria Math" panose="02040503050406030204" pitchFamily="18" charset="0"/>
                <a:ea typeface="Cambria Math" panose="02040503050406030204" pitchFamily="18" charset="0"/>
                <a:cs typeface="Cambria Math" panose="02040503050406030204" pitchFamily="18" charset="0"/>
              </a:rPr>
              <a:t>a</a:t>
            </a:r>
            <a:r>
              <a:rPr lang="en-US" altLang="en-US" baseline="-25000">
                <a:latin typeface="Cambria Math" panose="02040503050406030204" pitchFamily="18" charset="0"/>
                <a:ea typeface="Cambria Math" panose="02040503050406030204" pitchFamily="18" charset="0"/>
                <a:cs typeface="Cambria Math" panose="02040503050406030204" pitchFamily="18" charset="0"/>
              </a:rPr>
              <a:t>2</a:t>
            </a:r>
            <a:r>
              <a:rPr lang="en-US" altLang="en-US"/>
              <a:t>  as its second element and so on until </a:t>
            </a:r>
            <a:r>
              <a:rPr lang="en-US" altLang="en-US">
                <a:latin typeface="Cambria Math" panose="02040503050406030204" pitchFamily="18" charset="0"/>
                <a:ea typeface="Cambria Math" panose="02040503050406030204" pitchFamily="18" charset="0"/>
                <a:cs typeface="Cambria Math" panose="02040503050406030204" pitchFamily="18" charset="0"/>
              </a:rPr>
              <a:t>a</a:t>
            </a:r>
            <a:r>
              <a:rPr lang="en-US" altLang="en-US" i="1" baseline="-25000">
                <a:latin typeface="Cambria Math" panose="02040503050406030204" pitchFamily="18" charset="0"/>
                <a:ea typeface="Cambria Math" panose="02040503050406030204" pitchFamily="18" charset="0"/>
                <a:cs typeface="Cambria Math" panose="02040503050406030204" pitchFamily="18" charset="0"/>
              </a:rPr>
              <a:t>n</a:t>
            </a:r>
            <a:r>
              <a:rPr lang="en-US" altLang="en-US"/>
              <a:t>  as its last element.</a:t>
            </a:r>
          </a:p>
          <a:p>
            <a:r>
              <a:rPr lang="en-US" altLang="en-US"/>
              <a:t>Two n-tuples are equal if and only if their corresponding elements are equal.</a:t>
            </a:r>
          </a:p>
          <a:p>
            <a:r>
              <a:rPr lang="en-US" altLang="en-US"/>
              <a:t>2-tuples are called </a:t>
            </a:r>
            <a:r>
              <a:rPr lang="en-US" altLang="en-US" i="1"/>
              <a:t>ordered pairs</a:t>
            </a:r>
            <a:r>
              <a:rPr lang="en-US" altLang="en-US"/>
              <a:t>.</a:t>
            </a:r>
          </a:p>
          <a:p>
            <a:r>
              <a:rPr lang="en-US" altLang="en-US"/>
              <a:t>The ordered pairs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b</a:t>
            </a:r>
            <a:r>
              <a:rPr lang="en-US" altLang="en-US"/>
              <a:t>) and (</a:t>
            </a:r>
            <a:r>
              <a:rPr lang="en-US" altLang="en-US" i="1">
                <a:latin typeface="Cambria Math" panose="02040503050406030204" pitchFamily="18" charset="0"/>
                <a:ea typeface="Cambria Math" panose="02040503050406030204" pitchFamily="18" charset="0"/>
                <a:cs typeface="Cambria Math" panose="02040503050406030204" pitchFamily="18" charset="0"/>
              </a:rPr>
              <a:t>c,d</a:t>
            </a:r>
            <a:r>
              <a:rPr lang="en-US" altLang="en-US"/>
              <a:t>) are equal if and only if </a:t>
            </a:r>
            <a:r>
              <a:rPr lang="en-US" altLang="en-US" i="1">
                <a:latin typeface="Cambria Math" panose="02040503050406030204" pitchFamily="18" charset="0"/>
                <a:ea typeface="Cambria Math" panose="02040503050406030204" pitchFamily="18" charset="0"/>
                <a:cs typeface="Cambria Math" panose="02040503050406030204" pitchFamily="18" charset="0"/>
              </a:rPr>
              <a:t>a = c </a:t>
            </a:r>
            <a:r>
              <a:rPr lang="en-US" altLang="en-US"/>
              <a:t>and </a:t>
            </a:r>
            <a:r>
              <a:rPr lang="en-US" altLang="en-US" i="1">
                <a:latin typeface="Cambria Math" panose="02040503050406030204" pitchFamily="18" charset="0"/>
                <a:ea typeface="Cambria Math" panose="02040503050406030204" pitchFamily="18" charset="0"/>
                <a:cs typeface="Cambria Math" panose="02040503050406030204" pitchFamily="18" charset="0"/>
              </a:rPr>
              <a:t>b = d</a:t>
            </a:r>
            <a:r>
              <a:rPr lang="en-US" altLang="en-US"/>
              <a:t>.</a:t>
            </a:r>
          </a:p>
          <a:p>
            <a:endParaRPr lang="en-US" altLang="en-US"/>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Title 1"/>
          <p:cNvSpPr>
            <a:spLocks noGrp="1"/>
          </p:cNvSpPr>
          <p:nvPr>
            <p:ph type="title"/>
          </p:nvPr>
        </p:nvSpPr>
        <p:spPr/>
        <p:txBody>
          <a:bodyPr/>
          <a:lstStyle/>
          <a:p>
            <a:r>
              <a:rPr lang="en-US" altLang="en-US"/>
              <a:t>Cartesian Product</a:t>
            </a:r>
          </a:p>
        </p:txBody>
      </p:sp>
      <p:sp>
        <p:nvSpPr>
          <p:cNvPr id="3" name="Content Placeholder 2"/>
          <p:cNvSpPr>
            <a:spLocks noGrp="1"/>
          </p:cNvSpPr>
          <p:nvPr>
            <p:ph idx="1"/>
          </p:nvPr>
        </p:nvSpPr>
        <p:spPr>
          <a:xfrm>
            <a:off x="457200" y="1905000"/>
            <a:ext cx="8229600" cy="4648200"/>
          </a:xfrm>
        </p:spPr>
        <p:txBody>
          <a:bodyPr>
            <a:normAutofit/>
          </a:bodyPr>
          <a:lstStyle/>
          <a:p>
            <a:pPr>
              <a:lnSpc>
                <a:spcPct val="80000"/>
              </a:lnSpc>
              <a:buFont typeface="Wingdings" panose="05000000000000000000" pitchFamily="2" charset="2"/>
              <a:buNone/>
            </a:pPr>
            <a:r>
              <a:rPr lang="en-US" altLang="en-US" sz="2500" b="1">
                <a:ea typeface="Cambria Math" panose="02040503050406030204" pitchFamily="18" charset="0"/>
                <a:cs typeface="Cambria Math" panose="02040503050406030204" pitchFamily="18" charset="0"/>
              </a:rPr>
              <a:t>   Definition</a:t>
            </a:r>
            <a:r>
              <a:rPr lang="en-US" altLang="en-US" sz="2500">
                <a:ea typeface="Cambria Math" panose="02040503050406030204" pitchFamily="18" charset="0"/>
                <a:cs typeface="Cambria Math" panose="02040503050406030204" pitchFamily="18" charset="0"/>
              </a:rPr>
              <a:t>:  The </a:t>
            </a:r>
            <a:r>
              <a:rPr lang="en-US" altLang="en-US" sz="2500" i="1">
                <a:ea typeface="Cambria Math" panose="02040503050406030204" pitchFamily="18" charset="0"/>
                <a:cs typeface="Cambria Math" panose="02040503050406030204" pitchFamily="18" charset="0"/>
              </a:rPr>
              <a:t>Cartesian Product </a:t>
            </a:r>
            <a:r>
              <a:rPr lang="en-US" altLang="en-US" sz="2500">
                <a:ea typeface="Cambria Math" panose="02040503050406030204" pitchFamily="18" charset="0"/>
                <a:cs typeface="Cambria Math" panose="02040503050406030204" pitchFamily="18" charset="0"/>
              </a:rPr>
              <a:t>of two sets </a:t>
            </a:r>
            <a:r>
              <a:rPr lang="en-US" altLang="en-US" sz="2500" i="1">
                <a:ea typeface="Cambria Math" panose="02040503050406030204" pitchFamily="18" charset="0"/>
                <a:cs typeface="Cambria Math" panose="02040503050406030204" pitchFamily="18" charset="0"/>
              </a:rPr>
              <a:t>A</a:t>
            </a:r>
            <a:r>
              <a:rPr lang="en-US" altLang="en-US" sz="2500" b="1">
                <a:ea typeface="Cambria Math" panose="02040503050406030204" pitchFamily="18" charset="0"/>
                <a:cs typeface="Cambria Math" panose="02040503050406030204" pitchFamily="18" charset="0"/>
              </a:rPr>
              <a:t> </a:t>
            </a:r>
            <a:r>
              <a:rPr lang="en-US" altLang="en-US" sz="2500">
                <a:ea typeface="Cambria Math" panose="02040503050406030204" pitchFamily="18" charset="0"/>
                <a:cs typeface="Cambria Math" panose="02040503050406030204" pitchFamily="18" charset="0"/>
              </a:rPr>
              <a:t>and </a:t>
            </a:r>
            <a:r>
              <a:rPr lang="en-US" altLang="en-US" sz="2500" i="1">
                <a:ea typeface="Cambria Math" panose="02040503050406030204" pitchFamily="18" charset="0"/>
                <a:cs typeface="Cambria Math" panose="02040503050406030204" pitchFamily="18" charset="0"/>
              </a:rPr>
              <a:t>B</a:t>
            </a:r>
            <a:r>
              <a:rPr lang="en-US" altLang="en-US" sz="2500">
                <a:ea typeface="Cambria Math" panose="02040503050406030204" pitchFamily="18" charset="0"/>
                <a:cs typeface="Cambria Math" panose="02040503050406030204" pitchFamily="18" charset="0"/>
              </a:rPr>
              <a:t>, denoted by   </a:t>
            </a:r>
            <a:r>
              <a:rPr lang="en-US" altLang="en-US" sz="2500" i="1">
                <a:ea typeface="Cambria Math" panose="02040503050406030204" pitchFamily="18" charset="0"/>
                <a:cs typeface="Cambria Math" panose="02040503050406030204" pitchFamily="18" charset="0"/>
              </a:rPr>
              <a:t>A</a:t>
            </a:r>
            <a:r>
              <a:rPr lang="en-US" altLang="en-US" sz="2500">
                <a:ea typeface="Cambria Math" panose="02040503050406030204" pitchFamily="18" charset="0"/>
                <a:cs typeface="Cambria Math" panose="02040503050406030204" pitchFamily="18" charset="0"/>
              </a:rPr>
              <a:t> × </a:t>
            </a:r>
            <a:r>
              <a:rPr lang="en-US" altLang="en-US" sz="2500" i="1">
                <a:ea typeface="Cambria Math" panose="02040503050406030204" pitchFamily="18" charset="0"/>
                <a:cs typeface="Cambria Math" panose="02040503050406030204" pitchFamily="18" charset="0"/>
              </a:rPr>
              <a:t>B</a:t>
            </a:r>
            <a:r>
              <a:rPr lang="en-US" altLang="en-US" sz="2500">
                <a:ea typeface="Cambria Math" panose="02040503050406030204" pitchFamily="18" charset="0"/>
                <a:cs typeface="Cambria Math" panose="02040503050406030204" pitchFamily="18" charset="0"/>
              </a:rPr>
              <a:t> is the set of ordered pairs (a,b) where    </a:t>
            </a:r>
            <a:r>
              <a:rPr lang="en-US" altLang="en-US" sz="2500" i="1">
                <a:ea typeface="Cambria Math" panose="02040503050406030204" pitchFamily="18" charset="0"/>
                <a:cs typeface="Cambria Math" panose="02040503050406030204" pitchFamily="18" charset="0"/>
              </a:rPr>
              <a:t>a </a:t>
            </a:r>
            <a:r>
              <a:rPr lang="en-US" altLang="en-US" sz="2500">
                <a:ea typeface="Cambria Math" panose="02040503050406030204" pitchFamily="18" charset="0"/>
                <a:cs typeface="Cambria Math" panose="02040503050406030204" pitchFamily="18" charset="0"/>
              </a:rPr>
              <a:t>∈ </a:t>
            </a:r>
            <a:r>
              <a:rPr lang="en-US" altLang="en-US" sz="2500" i="1">
                <a:ea typeface="Cambria Math" panose="02040503050406030204" pitchFamily="18" charset="0"/>
                <a:cs typeface="Cambria Math" panose="02040503050406030204" pitchFamily="18" charset="0"/>
              </a:rPr>
              <a:t>A</a:t>
            </a:r>
            <a:r>
              <a:rPr lang="en-US" altLang="en-US" sz="2500">
                <a:ea typeface="Cambria Math" panose="02040503050406030204" pitchFamily="18" charset="0"/>
                <a:cs typeface="Cambria Math" panose="02040503050406030204" pitchFamily="18" charset="0"/>
              </a:rPr>
              <a:t>   and </a:t>
            </a:r>
            <a:r>
              <a:rPr lang="en-US" altLang="en-US" sz="2500" i="1">
                <a:ea typeface="Cambria Math" panose="02040503050406030204" pitchFamily="18" charset="0"/>
                <a:cs typeface="Cambria Math" panose="02040503050406030204" pitchFamily="18" charset="0"/>
              </a:rPr>
              <a:t>b </a:t>
            </a:r>
            <a:r>
              <a:rPr lang="en-US" altLang="en-US" sz="2500">
                <a:ea typeface="Cambria Math" panose="02040503050406030204" pitchFamily="18" charset="0"/>
                <a:cs typeface="Cambria Math" panose="02040503050406030204" pitchFamily="18" charset="0"/>
              </a:rPr>
              <a:t>∈ </a:t>
            </a:r>
            <a:r>
              <a:rPr lang="en-US" altLang="en-US" sz="2500" i="1">
                <a:ea typeface="Cambria Math" panose="02040503050406030204" pitchFamily="18" charset="0"/>
                <a:cs typeface="Cambria Math" panose="02040503050406030204" pitchFamily="18" charset="0"/>
              </a:rPr>
              <a:t>B</a:t>
            </a:r>
            <a:r>
              <a:rPr lang="en-US" altLang="en-US" sz="2500">
                <a:ea typeface="Cambria Math" panose="02040503050406030204" pitchFamily="18" charset="0"/>
                <a:cs typeface="Cambria Math" panose="02040503050406030204" pitchFamily="18" charset="0"/>
              </a:rPr>
              <a:t> .</a:t>
            </a:r>
          </a:p>
          <a:p>
            <a:pPr>
              <a:lnSpc>
                <a:spcPct val="80000"/>
              </a:lnSpc>
              <a:buFont typeface="Wingdings" panose="05000000000000000000" pitchFamily="2" charset="2"/>
              <a:buNone/>
            </a:pPr>
            <a:endParaRPr lang="en-US" altLang="en-US" sz="2500">
              <a:ea typeface="Cambria Math" panose="02040503050406030204" pitchFamily="18" charset="0"/>
              <a:cs typeface="Cambria Math" panose="02040503050406030204" pitchFamily="18" charset="0"/>
            </a:endParaRPr>
          </a:p>
          <a:p>
            <a:pPr>
              <a:lnSpc>
                <a:spcPct val="80000"/>
              </a:lnSpc>
              <a:buFont typeface="Wingdings" panose="05000000000000000000" pitchFamily="2" charset="2"/>
              <a:buNone/>
            </a:pPr>
            <a:r>
              <a:rPr lang="en-US" altLang="en-US" sz="2500" b="1">
                <a:ea typeface="Cambria Math" panose="02040503050406030204" pitchFamily="18" charset="0"/>
                <a:cs typeface="Cambria Math" panose="02040503050406030204" pitchFamily="18" charset="0"/>
              </a:rPr>
              <a:t>   Example</a:t>
            </a:r>
            <a:r>
              <a:rPr lang="en-US" altLang="en-US" sz="2500">
                <a:ea typeface="Cambria Math" panose="02040503050406030204" pitchFamily="18" charset="0"/>
                <a:cs typeface="Cambria Math" panose="02040503050406030204" pitchFamily="18" charset="0"/>
              </a:rPr>
              <a:t>:</a:t>
            </a:r>
          </a:p>
          <a:p>
            <a:pPr>
              <a:lnSpc>
                <a:spcPct val="80000"/>
              </a:lnSpc>
              <a:buFont typeface="Wingdings" panose="05000000000000000000" pitchFamily="2" charset="2"/>
              <a:buNone/>
            </a:pPr>
            <a:r>
              <a:rPr lang="en-US" altLang="en-US" sz="2500">
                <a:ea typeface="Cambria Math" panose="02040503050406030204" pitchFamily="18" charset="0"/>
                <a:cs typeface="Cambria Math" panose="02040503050406030204" pitchFamily="18" charset="0"/>
              </a:rPr>
              <a:t>   </a:t>
            </a:r>
            <a:r>
              <a:rPr lang="en-US" altLang="en-US" sz="2500" i="1">
                <a:ea typeface="Cambria Math" panose="02040503050406030204" pitchFamily="18" charset="0"/>
                <a:cs typeface="Cambria Math" panose="02040503050406030204" pitchFamily="18" charset="0"/>
              </a:rPr>
              <a:t>A</a:t>
            </a:r>
            <a:r>
              <a:rPr lang="en-US" altLang="en-US" sz="2500">
                <a:ea typeface="Cambria Math" panose="02040503050406030204" pitchFamily="18" charset="0"/>
                <a:cs typeface="Cambria Math" panose="02040503050406030204" pitchFamily="18" charset="0"/>
              </a:rPr>
              <a:t> = {</a:t>
            </a:r>
            <a:r>
              <a:rPr lang="en-US" altLang="en-US" sz="2500" i="1">
                <a:ea typeface="Cambria Math" panose="02040503050406030204" pitchFamily="18" charset="0"/>
                <a:cs typeface="Cambria Math" panose="02040503050406030204" pitchFamily="18" charset="0"/>
              </a:rPr>
              <a:t>a,b</a:t>
            </a:r>
            <a:r>
              <a:rPr lang="en-US" altLang="en-US" sz="2500">
                <a:ea typeface="Cambria Math" panose="02040503050406030204" pitchFamily="18" charset="0"/>
                <a:cs typeface="Cambria Math" panose="02040503050406030204" pitchFamily="18" charset="0"/>
              </a:rPr>
              <a:t>}   </a:t>
            </a:r>
            <a:r>
              <a:rPr lang="en-US" altLang="en-US" sz="2500" i="1">
                <a:ea typeface="Cambria Math" panose="02040503050406030204" pitchFamily="18" charset="0"/>
                <a:cs typeface="Cambria Math" panose="02040503050406030204" pitchFamily="18" charset="0"/>
              </a:rPr>
              <a:t>B</a:t>
            </a:r>
            <a:r>
              <a:rPr lang="en-US" altLang="en-US" sz="2500">
                <a:ea typeface="Cambria Math" panose="02040503050406030204" pitchFamily="18" charset="0"/>
                <a:cs typeface="Cambria Math" panose="02040503050406030204" pitchFamily="18" charset="0"/>
              </a:rPr>
              <a:t> = {1,2,3}</a:t>
            </a:r>
          </a:p>
          <a:p>
            <a:pPr>
              <a:lnSpc>
                <a:spcPct val="80000"/>
              </a:lnSpc>
              <a:buFont typeface="Wingdings" panose="05000000000000000000" pitchFamily="2" charset="2"/>
              <a:buNone/>
            </a:pPr>
            <a:r>
              <a:rPr lang="en-US" altLang="en-US" sz="2500">
                <a:ea typeface="Cambria Math" panose="02040503050406030204" pitchFamily="18" charset="0"/>
                <a:cs typeface="Cambria Math" panose="02040503050406030204" pitchFamily="18" charset="0"/>
              </a:rPr>
              <a:t>   </a:t>
            </a:r>
            <a:r>
              <a:rPr lang="en-US" altLang="en-US" sz="2500" i="1">
                <a:ea typeface="Cambria Math" panose="02040503050406030204" pitchFamily="18" charset="0"/>
                <a:cs typeface="Cambria Math" panose="02040503050406030204" pitchFamily="18" charset="0"/>
              </a:rPr>
              <a:t>A</a:t>
            </a:r>
            <a:r>
              <a:rPr lang="en-US" altLang="en-US" sz="2500">
                <a:ea typeface="Cambria Math" panose="02040503050406030204" pitchFamily="18" charset="0"/>
                <a:cs typeface="Cambria Math" panose="02040503050406030204" pitchFamily="18" charset="0"/>
              </a:rPr>
              <a:t> × </a:t>
            </a:r>
            <a:r>
              <a:rPr lang="en-US" altLang="en-US" sz="2500" i="1">
                <a:ea typeface="Cambria Math" panose="02040503050406030204" pitchFamily="18" charset="0"/>
                <a:cs typeface="Cambria Math" panose="02040503050406030204" pitchFamily="18" charset="0"/>
              </a:rPr>
              <a:t>B</a:t>
            </a:r>
            <a:r>
              <a:rPr lang="en-US" altLang="en-US" sz="2500">
                <a:ea typeface="Cambria Math" panose="02040503050406030204" pitchFamily="18" charset="0"/>
                <a:cs typeface="Cambria Math" panose="02040503050406030204" pitchFamily="18" charset="0"/>
              </a:rPr>
              <a:t> = {(</a:t>
            </a:r>
            <a:r>
              <a:rPr lang="en-US" altLang="en-US" sz="2500" i="1">
                <a:ea typeface="Cambria Math" panose="02040503050406030204" pitchFamily="18" charset="0"/>
                <a:cs typeface="Cambria Math" panose="02040503050406030204" pitchFamily="18" charset="0"/>
              </a:rPr>
              <a:t>a</a:t>
            </a:r>
            <a:r>
              <a:rPr lang="en-US" altLang="en-US" sz="2500">
                <a:ea typeface="Cambria Math" panose="02040503050406030204" pitchFamily="18" charset="0"/>
                <a:cs typeface="Cambria Math" panose="02040503050406030204" pitchFamily="18" charset="0"/>
              </a:rPr>
              <a:t>,1),(</a:t>
            </a:r>
            <a:r>
              <a:rPr lang="en-US" altLang="en-US" sz="2500" i="1">
                <a:ea typeface="Cambria Math" panose="02040503050406030204" pitchFamily="18" charset="0"/>
                <a:cs typeface="Cambria Math" panose="02040503050406030204" pitchFamily="18" charset="0"/>
              </a:rPr>
              <a:t>a</a:t>
            </a:r>
            <a:r>
              <a:rPr lang="en-US" altLang="en-US" sz="2500">
                <a:ea typeface="Cambria Math" panose="02040503050406030204" pitchFamily="18" charset="0"/>
                <a:cs typeface="Cambria Math" panose="02040503050406030204" pitchFamily="18" charset="0"/>
              </a:rPr>
              <a:t>,2),(</a:t>
            </a:r>
            <a:r>
              <a:rPr lang="en-US" altLang="en-US" sz="2500" i="1">
                <a:ea typeface="Cambria Math" panose="02040503050406030204" pitchFamily="18" charset="0"/>
                <a:cs typeface="Cambria Math" panose="02040503050406030204" pitchFamily="18" charset="0"/>
              </a:rPr>
              <a:t>a</a:t>
            </a:r>
            <a:r>
              <a:rPr lang="en-US" altLang="en-US" sz="2500">
                <a:ea typeface="Cambria Math" panose="02040503050406030204" pitchFamily="18" charset="0"/>
                <a:cs typeface="Cambria Math" panose="02040503050406030204" pitchFamily="18" charset="0"/>
              </a:rPr>
              <a:t>,3), (</a:t>
            </a:r>
            <a:r>
              <a:rPr lang="en-US" altLang="en-US" sz="2500" i="1">
                <a:ea typeface="Cambria Math" panose="02040503050406030204" pitchFamily="18" charset="0"/>
                <a:cs typeface="Cambria Math" panose="02040503050406030204" pitchFamily="18" charset="0"/>
              </a:rPr>
              <a:t>b</a:t>
            </a:r>
            <a:r>
              <a:rPr lang="en-US" altLang="en-US" sz="2500">
                <a:ea typeface="Cambria Math" panose="02040503050406030204" pitchFamily="18" charset="0"/>
                <a:cs typeface="Cambria Math" panose="02040503050406030204" pitchFamily="18" charset="0"/>
              </a:rPr>
              <a:t>,1),(</a:t>
            </a:r>
            <a:r>
              <a:rPr lang="en-US" altLang="en-US" sz="2500" i="1">
                <a:ea typeface="Cambria Math" panose="02040503050406030204" pitchFamily="18" charset="0"/>
                <a:cs typeface="Cambria Math" panose="02040503050406030204" pitchFamily="18" charset="0"/>
              </a:rPr>
              <a:t>b,</a:t>
            </a:r>
            <a:r>
              <a:rPr lang="en-US" altLang="en-US" sz="2500">
                <a:ea typeface="Cambria Math" panose="02040503050406030204" pitchFamily="18" charset="0"/>
                <a:cs typeface="Cambria Math" panose="02040503050406030204" pitchFamily="18" charset="0"/>
              </a:rPr>
              <a:t>2),(</a:t>
            </a:r>
            <a:r>
              <a:rPr lang="en-US" altLang="en-US" sz="2500" i="1">
                <a:ea typeface="Cambria Math" panose="02040503050406030204" pitchFamily="18" charset="0"/>
                <a:cs typeface="Cambria Math" panose="02040503050406030204" pitchFamily="18" charset="0"/>
              </a:rPr>
              <a:t>b,</a:t>
            </a:r>
            <a:r>
              <a:rPr lang="en-US" altLang="en-US" sz="2500">
                <a:ea typeface="Cambria Math" panose="02040503050406030204" pitchFamily="18" charset="0"/>
                <a:cs typeface="Cambria Math" panose="02040503050406030204" pitchFamily="18" charset="0"/>
              </a:rPr>
              <a:t>3)}</a:t>
            </a:r>
          </a:p>
          <a:p>
            <a:pPr>
              <a:lnSpc>
                <a:spcPct val="80000"/>
              </a:lnSpc>
              <a:buFont typeface="Wingdings" panose="05000000000000000000" pitchFamily="2" charset="2"/>
              <a:buNone/>
            </a:pPr>
            <a:endParaRPr lang="en-US" altLang="en-US" sz="2500">
              <a:ea typeface="Cambria Math" panose="02040503050406030204" pitchFamily="18" charset="0"/>
              <a:cs typeface="Cambria Math" panose="02040503050406030204" pitchFamily="18" charset="0"/>
            </a:endParaRPr>
          </a:p>
          <a:p>
            <a:pPr>
              <a:lnSpc>
                <a:spcPct val="80000"/>
              </a:lnSpc>
            </a:pPr>
            <a:r>
              <a:rPr lang="en-US" altLang="en-US" sz="2500" b="1">
                <a:ea typeface="Cambria Math" panose="02040503050406030204" pitchFamily="18" charset="0"/>
                <a:cs typeface="Cambria Math" panose="02040503050406030204" pitchFamily="18" charset="0"/>
              </a:rPr>
              <a:t>Definition</a:t>
            </a:r>
            <a:r>
              <a:rPr lang="en-US" altLang="en-US" sz="2500">
                <a:ea typeface="Cambria Math" panose="02040503050406030204" pitchFamily="18" charset="0"/>
                <a:cs typeface="Cambria Math" panose="02040503050406030204" pitchFamily="18" charset="0"/>
              </a:rPr>
              <a:t>: A subset </a:t>
            </a:r>
            <a:r>
              <a:rPr lang="en-US" altLang="en-US" sz="2500" i="1">
                <a:ea typeface="Cambria Math" panose="02040503050406030204" pitchFamily="18" charset="0"/>
                <a:cs typeface="Cambria Math" panose="02040503050406030204" pitchFamily="18" charset="0"/>
              </a:rPr>
              <a:t>R</a:t>
            </a:r>
            <a:r>
              <a:rPr lang="en-US" altLang="en-US" sz="2500">
                <a:ea typeface="Cambria Math" panose="02040503050406030204" pitchFamily="18" charset="0"/>
                <a:cs typeface="Cambria Math" panose="02040503050406030204" pitchFamily="18" charset="0"/>
              </a:rPr>
              <a:t> of the Cartesian product</a:t>
            </a:r>
            <a:r>
              <a:rPr lang="en-US" altLang="en-US" sz="2500" b="1">
                <a:ea typeface="Cambria Math" panose="02040503050406030204" pitchFamily="18" charset="0"/>
                <a:cs typeface="Cambria Math" panose="02040503050406030204" pitchFamily="18" charset="0"/>
              </a:rPr>
              <a:t> </a:t>
            </a:r>
            <a:r>
              <a:rPr lang="en-US" altLang="en-US" sz="2500" i="1">
                <a:ea typeface="Cambria Math" panose="02040503050406030204" pitchFamily="18" charset="0"/>
                <a:cs typeface="Cambria Math" panose="02040503050406030204" pitchFamily="18" charset="0"/>
              </a:rPr>
              <a:t>A</a:t>
            </a:r>
            <a:r>
              <a:rPr lang="en-US" altLang="en-US" sz="2500">
                <a:ea typeface="Cambria Math" panose="02040503050406030204" pitchFamily="18" charset="0"/>
                <a:cs typeface="Cambria Math" panose="02040503050406030204" pitchFamily="18" charset="0"/>
              </a:rPr>
              <a:t> × </a:t>
            </a:r>
            <a:r>
              <a:rPr lang="en-US" altLang="en-US" sz="2500" i="1">
                <a:ea typeface="Cambria Math" panose="02040503050406030204" pitchFamily="18" charset="0"/>
                <a:cs typeface="Cambria Math" panose="02040503050406030204" pitchFamily="18" charset="0"/>
              </a:rPr>
              <a:t>B</a:t>
            </a:r>
            <a:r>
              <a:rPr lang="en-US" altLang="en-US" sz="2500">
                <a:ea typeface="Cambria Math" panose="02040503050406030204" pitchFamily="18" charset="0"/>
                <a:cs typeface="Cambria Math" panose="02040503050406030204" pitchFamily="18" charset="0"/>
              </a:rPr>
              <a:t> is called a </a:t>
            </a:r>
            <a:r>
              <a:rPr lang="en-US" altLang="en-US" sz="2500" i="1">
                <a:ea typeface="Cambria Math" panose="02040503050406030204" pitchFamily="18" charset="0"/>
                <a:cs typeface="Cambria Math" panose="02040503050406030204" pitchFamily="18" charset="0"/>
              </a:rPr>
              <a:t>relation </a:t>
            </a:r>
            <a:r>
              <a:rPr lang="en-US" altLang="en-US" sz="2500">
                <a:ea typeface="Cambria Math" panose="02040503050406030204" pitchFamily="18" charset="0"/>
                <a:cs typeface="Cambria Math" panose="02040503050406030204" pitchFamily="18" charset="0"/>
              </a:rPr>
              <a:t>from the set A to the set B. (Relations will be covered in depth in Chapter </a:t>
            </a:r>
            <a:r>
              <a:rPr lang="en-US" altLang="en-US" sz="2500">
                <a:latin typeface="Cambria Math" panose="02040503050406030204" pitchFamily="18" charset="0"/>
                <a:ea typeface="Cambria Math" panose="02040503050406030204" pitchFamily="18" charset="0"/>
                <a:cs typeface="Cambria Math" panose="02040503050406030204" pitchFamily="18" charset="0"/>
              </a:rPr>
              <a:t>9</a:t>
            </a:r>
            <a:r>
              <a:rPr lang="en-US" altLang="en-US" sz="2500">
                <a:ea typeface="Cambria Math" panose="02040503050406030204" pitchFamily="18" charset="0"/>
                <a:cs typeface="Cambria Math" panose="02040503050406030204" pitchFamily="18" charset="0"/>
              </a:rPr>
              <a:t>. )</a:t>
            </a:r>
          </a:p>
          <a:p>
            <a:pPr>
              <a:lnSpc>
                <a:spcPct val="80000"/>
              </a:lnSpc>
            </a:pPr>
            <a:endParaRPr lang="en-US" altLang="en-US" sz="1800"/>
          </a:p>
          <a:p>
            <a:pPr>
              <a:lnSpc>
                <a:spcPct val="80000"/>
              </a:lnSpc>
              <a:buFont typeface="Wingdings" panose="05000000000000000000" pitchFamily="2" charset="2"/>
              <a:buNone/>
            </a:pPr>
            <a:r>
              <a:rPr lang="en-US" altLang="en-US" sz="1800"/>
              <a:t>   </a:t>
            </a:r>
            <a:endParaRPr lang="en-US" altLang="en-US" sz="1800" i="1"/>
          </a:p>
        </p:txBody>
      </p:sp>
      <p:pic>
        <p:nvPicPr>
          <p:cNvPr id="229380" name="Picture 7"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3124200" y="2895600"/>
            <a:ext cx="514350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9381" name="Picture 4" descr="0206.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381000"/>
            <a:ext cx="898525" cy="104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9382" name="TextBox 5"/>
          <p:cNvSpPr txBox="1">
            <a:spLocks noChangeArrowheads="1"/>
          </p:cNvSpPr>
          <p:nvPr/>
        </p:nvSpPr>
        <p:spPr bwMode="auto">
          <a:xfrm>
            <a:off x="6400800" y="533400"/>
            <a:ext cx="1752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Ren</a:t>
            </a:r>
            <a:r>
              <a:rPr lang="en-US" altLang="en-US">
                <a:latin typeface="Cambria Math" panose="02040503050406030204" pitchFamily="18" charset="0"/>
                <a:ea typeface="Cambria Math" panose="02040503050406030204" pitchFamily="18" charset="0"/>
                <a:cs typeface="Cambria Math" panose="02040503050406030204" pitchFamily="18" charset="0"/>
              </a:rPr>
              <a:t>é Descartes (1596-1650)</a:t>
            </a: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Title 1"/>
          <p:cNvSpPr>
            <a:spLocks noGrp="1"/>
          </p:cNvSpPr>
          <p:nvPr>
            <p:ph type="title"/>
          </p:nvPr>
        </p:nvSpPr>
        <p:spPr/>
        <p:txBody>
          <a:bodyPr/>
          <a:lstStyle/>
          <a:p>
            <a:r>
              <a:rPr lang="en-US" altLang="en-US"/>
              <a:t>Cartesian Product </a:t>
            </a:r>
          </a:p>
        </p:txBody>
      </p:sp>
      <p:sp>
        <p:nvSpPr>
          <p:cNvPr id="3" name="Content Placeholder 2"/>
          <p:cNvSpPr>
            <a:spLocks noGrp="1"/>
          </p:cNvSpPr>
          <p:nvPr>
            <p:ph idx="1"/>
          </p:nvPr>
        </p:nvSpPr>
        <p:spPr/>
        <p:txBody>
          <a:bodyPr>
            <a:normAutofit/>
          </a:bodyPr>
          <a:lstStyle/>
          <a:p>
            <a:pPr>
              <a:lnSpc>
                <a:spcPct val="80000"/>
              </a:lnSpc>
              <a:buFont typeface="Wingdings" panose="05000000000000000000" pitchFamily="2" charset="2"/>
              <a:buNone/>
            </a:pPr>
            <a:r>
              <a:rPr lang="en-US" altLang="en-US" sz="2700"/>
              <a:t>   </a:t>
            </a:r>
            <a:r>
              <a:rPr lang="en-US" altLang="en-US" sz="2700" b="1"/>
              <a:t>Definition</a:t>
            </a:r>
            <a:r>
              <a:rPr lang="en-US" altLang="en-US" sz="2700"/>
              <a:t>: The cartesian products of the sets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700" baseline="-25000">
                <a:latin typeface="Cambria Math" panose="02040503050406030204" pitchFamily="18" charset="0"/>
                <a:ea typeface="Cambria Math" panose="02040503050406030204" pitchFamily="18" charset="0"/>
                <a:cs typeface="Cambria Math" panose="02040503050406030204" pitchFamily="18" charset="0"/>
              </a:rPr>
              <a:t>1</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700" baseline="-25000">
                <a:latin typeface="Cambria Math" panose="02040503050406030204" pitchFamily="18" charset="0"/>
                <a:ea typeface="Cambria Math" panose="02040503050406030204" pitchFamily="18" charset="0"/>
                <a:cs typeface="Cambria Math" panose="02040503050406030204" pitchFamily="18" charset="0"/>
              </a:rPr>
              <a:t>2</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700" i="1" baseline="-25000">
                <a:latin typeface="Cambria Math" panose="02040503050406030204" pitchFamily="18" charset="0"/>
                <a:ea typeface="Cambria Math" panose="02040503050406030204" pitchFamily="18" charset="0"/>
                <a:cs typeface="Cambria Math" panose="02040503050406030204" pitchFamily="18" charset="0"/>
              </a:rPr>
              <a:t>n</a:t>
            </a:r>
            <a:r>
              <a:rPr lang="en-US" altLang="en-US" sz="2700"/>
              <a:t>, denoted by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700" baseline="-25000">
                <a:latin typeface="Cambria Math" panose="02040503050406030204" pitchFamily="18" charset="0"/>
                <a:ea typeface="Cambria Math" panose="02040503050406030204" pitchFamily="18" charset="0"/>
                <a:cs typeface="Cambria Math" panose="02040503050406030204" pitchFamily="18" charset="0"/>
              </a:rPr>
              <a:t>1</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700" baseline="-25000">
                <a:latin typeface="Cambria Math" panose="02040503050406030204" pitchFamily="18" charset="0"/>
                <a:ea typeface="Cambria Math" panose="02040503050406030204" pitchFamily="18" charset="0"/>
                <a:cs typeface="Cambria Math" panose="02040503050406030204" pitchFamily="18" charset="0"/>
              </a:rPr>
              <a:t>2 </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r>
              <a:rPr lang="en-US" altLang="en-US" sz="2700" b="1" baseline="-2500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700" i="1" baseline="-25000">
                <a:latin typeface="Cambria Math" panose="02040503050406030204" pitchFamily="18" charset="0"/>
                <a:ea typeface="Cambria Math" panose="02040503050406030204" pitchFamily="18" charset="0"/>
                <a:cs typeface="Cambria Math" panose="02040503050406030204" pitchFamily="18" charset="0"/>
              </a:rPr>
              <a:t>n</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a:t>is the set of ordered           </a:t>
            </a:r>
            <a:r>
              <a:rPr lang="en-US" altLang="en-US" sz="2700" i="1"/>
              <a:t>n</a:t>
            </a:r>
            <a:r>
              <a:rPr lang="en-US" altLang="en-US" sz="2700"/>
              <a:t>-tuples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700" baseline="-25000">
                <a:latin typeface="Cambria Math" panose="02040503050406030204" pitchFamily="18" charset="0"/>
                <a:ea typeface="Cambria Math" panose="02040503050406030204" pitchFamily="18" charset="0"/>
                <a:cs typeface="Cambria Math" panose="02040503050406030204" pitchFamily="18" charset="0"/>
              </a:rPr>
              <a:t>1</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700" baseline="-25000">
                <a:latin typeface="Cambria Math" panose="02040503050406030204" pitchFamily="18" charset="0"/>
                <a:ea typeface="Cambria Math" panose="02040503050406030204" pitchFamily="18" charset="0"/>
                <a:cs typeface="Cambria Math" panose="02040503050406030204" pitchFamily="18" charset="0"/>
              </a:rPr>
              <a:t>2</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700" i="1" baseline="-25000">
                <a:latin typeface="Cambria Math" panose="02040503050406030204" pitchFamily="18" charset="0"/>
                <a:ea typeface="Cambria Math" panose="02040503050406030204" pitchFamily="18" charset="0"/>
                <a:cs typeface="Cambria Math" panose="02040503050406030204" pitchFamily="18" charset="0"/>
              </a:rPr>
              <a:t>n</a:t>
            </a:r>
            <a:r>
              <a:rPr lang="en-US" altLang="en-US" sz="2700"/>
              <a:t>)  where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700" i="1" baseline="-25000">
                <a:latin typeface="Cambria Math" panose="02040503050406030204" pitchFamily="18" charset="0"/>
                <a:ea typeface="Cambria Math" panose="02040503050406030204" pitchFamily="18" charset="0"/>
                <a:cs typeface="Cambria Math" panose="02040503050406030204" pitchFamily="18" charset="0"/>
              </a:rPr>
              <a:t>i</a:t>
            </a:r>
            <a:r>
              <a:rPr lang="en-US" altLang="en-US" sz="2700"/>
              <a:t>   belongs to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700" baseline="-25000">
                <a:latin typeface="Cambria Math" panose="02040503050406030204" pitchFamily="18" charset="0"/>
                <a:ea typeface="Cambria Math" panose="02040503050406030204" pitchFamily="18" charset="0"/>
                <a:cs typeface="Cambria Math" panose="02040503050406030204" pitchFamily="18" charset="0"/>
              </a:rPr>
              <a:t>i</a:t>
            </a:r>
            <a:r>
              <a:rPr lang="en-US" altLang="en-US" sz="2700"/>
              <a:t>                   for </a:t>
            </a:r>
            <a:r>
              <a:rPr lang="en-US" altLang="en-US" sz="2700" i="1"/>
              <a:t>i</a:t>
            </a:r>
            <a:r>
              <a:rPr lang="en-US" altLang="en-US" sz="2700"/>
              <a:t> = </a:t>
            </a:r>
            <a:r>
              <a:rPr lang="en-US" altLang="en-US" sz="2700">
                <a:latin typeface="Cambria Math" panose="02040503050406030204" pitchFamily="18" charset="0"/>
                <a:ea typeface="Cambria Math" panose="02040503050406030204" pitchFamily="18" charset="0"/>
                <a:cs typeface="Cambria Math" panose="02040503050406030204" pitchFamily="18" charset="0"/>
              </a:rPr>
              <a:t>1</a:t>
            </a:r>
            <a:r>
              <a:rPr lang="en-US" altLang="en-US" sz="2700"/>
              <a:t>, …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n</a:t>
            </a:r>
            <a:r>
              <a:rPr lang="en-US" altLang="en-US" sz="2700"/>
              <a:t>. </a:t>
            </a:r>
          </a:p>
          <a:p>
            <a:pPr>
              <a:lnSpc>
                <a:spcPct val="80000"/>
              </a:lnSpc>
            </a:pPr>
            <a:endParaRPr lang="en-US" altLang="en-US" sz="2700"/>
          </a:p>
          <a:p>
            <a:pPr>
              <a:lnSpc>
                <a:spcPct val="80000"/>
              </a:lnSpc>
            </a:pPr>
            <a:endParaRPr lang="en-US" altLang="en-US" sz="2700"/>
          </a:p>
          <a:p>
            <a:pPr>
              <a:lnSpc>
                <a:spcPct val="80000"/>
              </a:lnSpc>
            </a:pPr>
            <a:endParaRPr lang="en-US" altLang="en-US" sz="2700"/>
          </a:p>
          <a:p>
            <a:pPr>
              <a:lnSpc>
                <a:spcPct val="80000"/>
              </a:lnSpc>
              <a:buFont typeface="Wingdings" panose="05000000000000000000" pitchFamily="2" charset="2"/>
              <a:buNone/>
            </a:pPr>
            <a:r>
              <a:rPr lang="en-US" altLang="en-US" sz="2700" b="1"/>
              <a:t>  Example</a:t>
            </a:r>
            <a:r>
              <a:rPr lang="en-US" altLang="en-US" sz="2700"/>
              <a:t>: What is </a:t>
            </a:r>
            <a:r>
              <a:rPr lang="en-US" altLang="en-US" sz="2700" i="1"/>
              <a:t>A</a:t>
            </a:r>
            <a:r>
              <a:rPr lang="en-US" altLang="en-US" sz="270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b="1"/>
              <a:t> </a:t>
            </a:r>
            <a:r>
              <a:rPr lang="en-US" altLang="en-US" sz="2700" i="1"/>
              <a:t>B</a:t>
            </a:r>
            <a:r>
              <a:rPr lang="en-US" altLang="en-US" sz="2700" b="1"/>
              <a:t> </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r>
              <a:rPr lang="en-US" altLang="en-US" sz="2700" b="1"/>
              <a:t> </a:t>
            </a:r>
            <a:r>
              <a:rPr lang="en-US" altLang="en-US" sz="2700"/>
              <a:t>C</a:t>
            </a:r>
            <a:r>
              <a:rPr lang="en-US" altLang="en-US" sz="2700" b="1"/>
              <a:t> </a:t>
            </a:r>
            <a:r>
              <a:rPr lang="en-US" altLang="en-US" sz="2700"/>
              <a:t>where </a:t>
            </a:r>
            <a:r>
              <a:rPr lang="en-US" altLang="en-US" sz="2700" i="1"/>
              <a:t>A</a:t>
            </a:r>
            <a:r>
              <a:rPr lang="en-US" altLang="en-US" sz="2700"/>
              <a:t> = {0,1}, </a:t>
            </a:r>
            <a:r>
              <a:rPr lang="en-US" altLang="en-US" sz="2700" i="1"/>
              <a:t>B</a:t>
            </a:r>
            <a:r>
              <a:rPr lang="en-US" altLang="en-US" sz="2700"/>
              <a:t> = {1,2} and    </a:t>
            </a:r>
            <a:r>
              <a:rPr lang="en-US" altLang="en-US" sz="2700" i="1"/>
              <a:t>C</a:t>
            </a:r>
            <a:r>
              <a:rPr lang="en-US" altLang="en-US" sz="2700"/>
              <a:t> = {0,1,2}</a:t>
            </a:r>
            <a:endParaRPr lang="en-US" altLang="en-US" sz="2700" b="1"/>
          </a:p>
          <a:p>
            <a:pPr>
              <a:lnSpc>
                <a:spcPct val="80000"/>
              </a:lnSpc>
              <a:buFont typeface="Wingdings" panose="05000000000000000000" pitchFamily="2" charset="2"/>
              <a:buNone/>
            </a:pPr>
            <a:r>
              <a:rPr lang="en-US" altLang="en-US" sz="2700" b="1"/>
              <a:t>  Solution: </a:t>
            </a:r>
            <a:r>
              <a:rPr lang="en-US" altLang="en-US" sz="2700" i="1"/>
              <a:t>A</a:t>
            </a:r>
            <a:r>
              <a:rPr lang="en-US" altLang="en-US" sz="270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b="1"/>
              <a:t> </a:t>
            </a:r>
            <a:r>
              <a:rPr lang="en-US" altLang="en-US" sz="2700" i="1"/>
              <a:t>B</a:t>
            </a:r>
            <a:r>
              <a:rPr lang="en-US" altLang="en-US" sz="2700" b="1"/>
              <a:t> </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r>
              <a:rPr lang="en-US" altLang="en-US" sz="2700" b="1"/>
              <a:t> </a:t>
            </a:r>
            <a:r>
              <a:rPr lang="en-US" altLang="en-US" sz="2700"/>
              <a:t>C</a:t>
            </a:r>
            <a:r>
              <a:rPr lang="en-US" altLang="en-US" sz="2700" b="1"/>
              <a:t> = </a:t>
            </a:r>
            <a:r>
              <a:rPr lang="en-US" altLang="en-US" sz="2700"/>
              <a:t>{(0,1,0), (0,1,1), (0,1,2),(0,2,0), (0,2,1), (0,2,2),(1,1,0), (1,1,1), (1,1,2), (1,2,0), (1,2,1), (1,1,2)}</a:t>
            </a:r>
            <a:endParaRPr lang="en-US" altLang="en-US" sz="2700" b="1"/>
          </a:p>
          <a:p>
            <a:pPr>
              <a:lnSpc>
                <a:spcPct val="80000"/>
              </a:lnSpc>
            </a:pPr>
            <a:endParaRPr lang="en-US" altLang="en-US" sz="2700"/>
          </a:p>
          <a:p>
            <a:pPr>
              <a:lnSpc>
                <a:spcPct val="80000"/>
              </a:lnSpc>
            </a:pPr>
            <a:endParaRPr lang="en-US" altLang="en-US" sz="2700"/>
          </a:p>
          <a:p>
            <a:pPr>
              <a:lnSpc>
                <a:spcPct val="80000"/>
              </a:lnSpc>
            </a:pPr>
            <a:endParaRPr lang="en-US" altLang="en-US" sz="2700"/>
          </a:p>
          <a:p>
            <a:pPr>
              <a:lnSpc>
                <a:spcPct val="80000"/>
              </a:lnSpc>
            </a:pPr>
            <a:endParaRPr lang="en-US" altLang="en-US" sz="2700"/>
          </a:p>
          <a:p>
            <a:pPr>
              <a:lnSpc>
                <a:spcPct val="80000"/>
              </a:lnSpc>
            </a:pPr>
            <a:endParaRPr lang="en-US" altLang="en-US" sz="2700"/>
          </a:p>
          <a:p>
            <a:pPr>
              <a:lnSpc>
                <a:spcPct val="80000"/>
              </a:lnSpc>
            </a:pPr>
            <a:endParaRPr lang="en-US" altLang="en-US" sz="2700"/>
          </a:p>
        </p:txBody>
      </p:sp>
      <p:pic>
        <p:nvPicPr>
          <p:cNvPr id="230404" name="Picture 5"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3429000"/>
            <a:ext cx="6386513"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itle 1"/>
          <p:cNvSpPr>
            <a:spLocks noGrp="1"/>
          </p:cNvSpPr>
          <p:nvPr>
            <p:ph type="title"/>
          </p:nvPr>
        </p:nvSpPr>
        <p:spPr/>
        <p:txBody>
          <a:bodyPr/>
          <a:lstStyle/>
          <a:p>
            <a:r>
              <a:rPr lang="en-US" altLang="en-US"/>
              <a:t>Truth Sets of Quantifiers</a:t>
            </a:r>
          </a:p>
        </p:txBody>
      </p:sp>
      <p:sp>
        <p:nvSpPr>
          <p:cNvPr id="3" name="Content Placeholder 2"/>
          <p:cNvSpPr>
            <a:spLocks noGrp="1"/>
          </p:cNvSpPr>
          <p:nvPr>
            <p:ph idx="1"/>
          </p:nvPr>
        </p:nvSpPr>
        <p:spPr/>
        <p:txBody>
          <a:bodyPr/>
          <a:lstStyle/>
          <a:p>
            <a:pPr>
              <a:defRPr/>
            </a:pPr>
            <a:r>
              <a:rPr lang="en-US" dirty="0"/>
              <a:t>Given a predicate </a:t>
            </a:r>
            <a:r>
              <a:rPr lang="en-US" i="1" dirty="0"/>
              <a:t>P</a:t>
            </a:r>
            <a:r>
              <a:rPr lang="en-US" dirty="0"/>
              <a:t> and a domain </a:t>
            </a:r>
            <a:r>
              <a:rPr lang="en-US" i="1" dirty="0"/>
              <a:t>D</a:t>
            </a:r>
            <a:r>
              <a:rPr lang="en-US" dirty="0"/>
              <a:t>, we define the </a:t>
            </a:r>
            <a:r>
              <a:rPr lang="en-US" i="1" dirty="0"/>
              <a:t>truth set </a:t>
            </a:r>
            <a:r>
              <a:rPr lang="en-US" dirty="0"/>
              <a:t>of </a:t>
            </a:r>
            <a:r>
              <a:rPr lang="en-US" i="1" dirty="0"/>
              <a:t>P</a:t>
            </a:r>
            <a:r>
              <a:rPr lang="en-US" dirty="0"/>
              <a:t> to be the set of elements in </a:t>
            </a:r>
            <a:r>
              <a:rPr lang="en-US" i="1" dirty="0"/>
              <a:t>D</a:t>
            </a:r>
            <a:r>
              <a:rPr lang="en-US" dirty="0"/>
              <a:t> for which </a:t>
            </a:r>
            <a:r>
              <a:rPr lang="en-US" i="1" dirty="0"/>
              <a:t>P</a:t>
            </a:r>
            <a:r>
              <a:rPr lang="en-US" dirty="0"/>
              <a:t>(</a:t>
            </a:r>
            <a:r>
              <a:rPr lang="en-US" i="1" dirty="0"/>
              <a:t>x</a:t>
            </a:r>
            <a:r>
              <a:rPr lang="en-US" dirty="0"/>
              <a:t>) is true. The truth set of </a:t>
            </a:r>
            <a:r>
              <a:rPr lang="en-US" i="1" dirty="0"/>
              <a:t>P</a:t>
            </a:r>
            <a:r>
              <a:rPr lang="en-US" dirty="0"/>
              <a:t>(x) is denoted by </a:t>
            </a:r>
          </a:p>
          <a:p>
            <a:pPr marL="0" indent="0">
              <a:buFont typeface="Wingdings" panose="05000000000000000000" pitchFamily="2" charset="2"/>
              <a:buNone/>
              <a:defRPr/>
            </a:pPr>
            <a:endParaRPr lang="en-US" dirty="0"/>
          </a:p>
          <a:p>
            <a:pPr>
              <a:defRPr/>
            </a:pPr>
            <a:r>
              <a:rPr lang="en-US" b="1" dirty="0"/>
              <a:t>Example</a:t>
            </a:r>
            <a:r>
              <a:rPr lang="en-US" dirty="0"/>
              <a:t>: The truth set of </a:t>
            </a:r>
            <a:r>
              <a:rPr lang="en-US" i="1" dirty="0"/>
              <a:t>P</a:t>
            </a:r>
            <a:r>
              <a:rPr lang="en-US" dirty="0"/>
              <a:t>(</a:t>
            </a:r>
            <a:r>
              <a:rPr lang="en-US" i="1" dirty="0"/>
              <a:t>x</a:t>
            </a:r>
            <a:r>
              <a:rPr lang="en-US" dirty="0"/>
              <a:t>) where the domain is the integers and </a:t>
            </a:r>
            <a:r>
              <a:rPr lang="en-US" i="1" dirty="0"/>
              <a:t>P</a:t>
            </a:r>
            <a:r>
              <a:rPr lang="en-US" dirty="0"/>
              <a:t>(</a:t>
            </a:r>
            <a:r>
              <a:rPr lang="en-US" i="1" dirty="0"/>
              <a:t>x</a:t>
            </a:r>
            <a:r>
              <a:rPr lang="en-US" dirty="0"/>
              <a:t>) is “|</a:t>
            </a:r>
            <a:r>
              <a:rPr lang="en-US" i="1" dirty="0"/>
              <a:t>x</a:t>
            </a:r>
            <a:r>
              <a:rPr lang="en-US" dirty="0"/>
              <a:t>| = </a:t>
            </a:r>
            <a:r>
              <a:rPr lang="en-US" dirty="0">
                <a:latin typeface="Cambria Math" pitchFamily="18" charset="0"/>
                <a:ea typeface="Cambria Math" pitchFamily="18" charset="0"/>
              </a:rPr>
              <a:t>1</a:t>
            </a:r>
            <a:r>
              <a:rPr lang="en-US" dirty="0"/>
              <a:t>” is the set </a:t>
            </a:r>
            <a:r>
              <a:rPr lang="en-US" dirty="0">
                <a:latin typeface="Cambria Math" pitchFamily="18" charset="0"/>
                <a:ea typeface="Cambria Math" pitchFamily="18" charset="0"/>
              </a:rPr>
              <a:t>{-1,1}</a:t>
            </a:r>
          </a:p>
        </p:txBody>
      </p:sp>
      <p:pic>
        <p:nvPicPr>
          <p:cNvPr id="231428" name="Picture 3"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2971800" y="3673475"/>
            <a:ext cx="2249488"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itle 1"/>
          <p:cNvSpPr>
            <a:spLocks noGrp="1"/>
          </p:cNvSpPr>
          <p:nvPr>
            <p:ph type="ctrTitle"/>
          </p:nvPr>
        </p:nvSpPr>
        <p:spPr/>
        <p:txBody>
          <a:bodyPr/>
          <a:lstStyle/>
          <a:p>
            <a:r>
              <a:rPr lang="en-US" altLang="en-US"/>
              <a:t>Set Operations</a:t>
            </a:r>
          </a:p>
        </p:txBody>
      </p:sp>
      <p:sp>
        <p:nvSpPr>
          <p:cNvPr id="232451" name="Subtitle 2"/>
          <p:cNvSpPr>
            <a:spLocks noGrp="1"/>
          </p:cNvSpPr>
          <p:nvPr>
            <p:ph type="subTitle" idx="1"/>
          </p:nvPr>
        </p:nvSpPr>
        <p:spPr/>
        <p:txBody>
          <a:bodyPr/>
          <a:lstStyle/>
          <a:p>
            <a:r>
              <a:rPr lang="en-US" altLang="en-US"/>
              <a:t>Section 2.2</a:t>
            </a: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itle 1"/>
          <p:cNvSpPr>
            <a:spLocks noGrp="1"/>
          </p:cNvSpPr>
          <p:nvPr>
            <p:ph type="title"/>
          </p:nvPr>
        </p:nvSpPr>
        <p:spPr/>
        <p:txBody>
          <a:bodyPr/>
          <a:lstStyle/>
          <a:p>
            <a:r>
              <a:rPr lang="en-US" altLang="en-US"/>
              <a:t>Section Summary</a:t>
            </a:r>
          </a:p>
        </p:txBody>
      </p:sp>
      <p:sp>
        <p:nvSpPr>
          <p:cNvPr id="3" name="Content Placeholder 2"/>
          <p:cNvSpPr>
            <a:spLocks noGrp="1"/>
          </p:cNvSpPr>
          <p:nvPr>
            <p:ph idx="1"/>
          </p:nvPr>
        </p:nvSpPr>
        <p:spPr/>
        <p:txBody>
          <a:bodyPr>
            <a:normAutofit lnSpcReduction="10000"/>
          </a:bodyPr>
          <a:lstStyle/>
          <a:p>
            <a:pPr>
              <a:defRPr/>
            </a:pPr>
            <a:r>
              <a:rPr lang="en-US" dirty="0"/>
              <a:t>Set Operations</a:t>
            </a:r>
          </a:p>
          <a:p>
            <a:pPr lvl="1">
              <a:defRPr/>
            </a:pPr>
            <a:r>
              <a:rPr lang="en-US" dirty="0"/>
              <a:t>Union</a:t>
            </a:r>
          </a:p>
          <a:p>
            <a:pPr lvl="1">
              <a:defRPr/>
            </a:pPr>
            <a:r>
              <a:rPr lang="en-US" dirty="0"/>
              <a:t>Intersection</a:t>
            </a:r>
          </a:p>
          <a:p>
            <a:pPr lvl="1">
              <a:defRPr/>
            </a:pPr>
            <a:r>
              <a:rPr lang="en-US" dirty="0"/>
              <a:t>Complementation</a:t>
            </a:r>
          </a:p>
          <a:p>
            <a:pPr lvl="1">
              <a:defRPr/>
            </a:pPr>
            <a:r>
              <a:rPr lang="en-US" dirty="0"/>
              <a:t>Difference</a:t>
            </a:r>
          </a:p>
          <a:p>
            <a:pPr>
              <a:defRPr/>
            </a:pPr>
            <a:r>
              <a:rPr lang="en-US" dirty="0"/>
              <a:t>More on Set Cardinality</a:t>
            </a:r>
          </a:p>
          <a:p>
            <a:pPr>
              <a:defRPr/>
            </a:pPr>
            <a:r>
              <a:rPr lang="en-US" dirty="0"/>
              <a:t>Set Identities</a:t>
            </a:r>
          </a:p>
          <a:p>
            <a:pPr>
              <a:defRPr/>
            </a:pPr>
            <a:r>
              <a:rPr lang="en-US" dirty="0"/>
              <a:t>Proving Identities</a:t>
            </a:r>
          </a:p>
          <a:p>
            <a:pPr>
              <a:defRPr/>
            </a:pPr>
            <a:r>
              <a:rPr lang="en-US" dirty="0"/>
              <a:t>Membership Tables</a:t>
            </a: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Title 1"/>
          <p:cNvSpPr>
            <a:spLocks noGrp="1"/>
          </p:cNvSpPr>
          <p:nvPr>
            <p:ph type="title"/>
          </p:nvPr>
        </p:nvSpPr>
        <p:spPr/>
        <p:txBody>
          <a:bodyPr/>
          <a:lstStyle/>
          <a:p>
            <a:r>
              <a:rPr lang="en-US" altLang="en-US"/>
              <a:t>Boolean Algebra</a:t>
            </a:r>
          </a:p>
        </p:txBody>
      </p:sp>
      <p:sp>
        <p:nvSpPr>
          <p:cNvPr id="3" name="Content Placeholder 2"/>
          <p:cNvSpPr>
            <a:spLocks noGrp="1"/>
          </p:cNvSpPr>
          <p:nvPr>
            <p:ph idx="1"/>
          </p:nvPr>
        </p:nvSpPr>
        <p:spPr/>
        <p:txBody>
          <a:bodyPr>
            <a:normAutofit lnSpcReduction="10000"/>
          </a:bodyPr>
          <a:lstStyle/>
          <a:p>
            <a:pPr>
              <a:defRPr/>
            </a:pPr>
            <a:r>
              <a:rPr lang="en-US" dirty="0"/>
              <a:t>Propositional calculus and set theory are both instances of an algebraic system called a </a:t>
            </a:r>
            <a:r>
              <a:rPr lang="en-US" i="1" dirty="0"/>
              <a:t>Boolean Algebra</a:t>
            </a:r>
            <a:r>
              <a:rPr lang="en-US" dirty="0"/>
              <a:t>. This is discussed in Chapter </a:t>
            </a:r>
            <a:r>
              <a:rPr lang="en-US" dirty="0">
                <a:latin typeface="Cambria Math" pitchFamily="18" charset="0"/>
                <a:ea typeface="Cambria Math" pitchFamily="18" charset="0"/>
              </a:rPr>
              <a:t>12</a:t>
            </a:r>
            <a:r>
              <a:rPr lang="en-US" dirty="0"/>
              <a:t>.</a:t>
            </a:r>
          </a:p>
          <a:p>
            <a:pPr>
              <a:defRPr/>
            </a:pPr>
            <a:r>
              <a:rPr lang="en-US" dirty="0"/>
              <a:t>The operators in set theory are analogous to the corresponding operator in propositional calculus.</a:t>
            </a:r>
          </a:p>
          <a:p>
            <a:pPr>
              <a:defRPr/>
            </a:pPr>
            <a:r>
              <a:rPr lang="en-US" dirty="0"/>
              <a:t>As always there must be a universal set  </a:t>
            </a:r>
            <a:r>
              <a:rPr lang="en-US" i="1" dirty="0"/>
              <a:t>U</a:t>
            </a:r>
            <a:r>
              <a:rPr lang="en-US" dirty="0"/>
              <a:t>. All sets are assumed to be subsets of </a:t>
            </a:r>
            <a:r>
              <a:rPr lang="en-US" i="1" dirty="0"/>
              <a:t>U</a:t>
            </a:r>
            <a:r>
              <a:rPr lang="en-US" dirty="0"/>
              <a:t>.</a:t>
            </a: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itle 1"/>
          <p:cNvSpPr>
            <a:spLocks noGrp="1"/>
          </p:cNvSpPr>
          <p:nvPr>
            <p:ph type="title"/>
          </p:nvPr>
        </p:nvSpPr>
        <p:spPr/>
        <p:txBody>
          <a:bodyPr/>
          <a:lstStyle/>
          <a:p>
            <a:r>
              <a:rPr lang="en-US" altLang="en-US"/>
              <a:t>Union</a:t>
            </a:r>
          </a:p>
        </p:txBody>
      </p:sp>
      <p:sp>
        <p:nvSpPr>
          <p:cNvPr id="3" name="Content Placeholder 2"/>
          <p:cNvSpPr>
            <a:spLocks noGrp="1"/>
          </p:cNvSpPr>
          <p:nvPr>
            <p:ph idx="1"/>
          </p:nvPr>
        </p:nvSpPr>
        <p:spPr/>
        <p:txBody>
          <a:bodyPr>
            <a:normAutofit/>
          </a:bodyPr>
          <a:lstStyle/>
          <a:p>
            <a:pPr>
              <a:lnSpc>
                <a:spcPct val="80000"/>
              </a:lnSpc>
            </a:pPr>
            <a:r>
              <a:rPr lang="en-US" altLang="en-US" sz="3000" b="1"/>
              <a:t>Definition</a:t>
            </a:r>
            <a:r>
              <a:rPr lang="en-US" altLang="en-US" sz="3000"/>
              <a:t>: Let </a:t>
            </a:r>
            <a:r>
              <a:rPr lang="en-US" altLang="en-US" sz="3000" i="1"/>
              <a:t>A</a:t>
            </a:r>
            <a:r>
              <a:rPr lang="en-US" altLang="en-US" sz="3000"/>
              <a:t> and </a:t>
            </a:r>
            <a:r>
              <a:rPr lang="en-US" altLang="en-US" sz="3000" i="1"/>
              <a:t>B</a:t>
            </a:r>
            <a:r>
              <a:rPr lang="en-US" altLang="en-US" sz="3000"/>
              <a:t> be sets. The </a:t>
            </a:r>
            <a:r>
              <a:rPr lang="en-US" altLang="en-US" sz="3000" i="1"/>
              <a:t>union</a:t>
            </a:r>
            <a:r>
              <a:rPr lang="en-US" altLang="en-US" sz="3000"/>
              <a:t> of the sets </a:t>
            </a:r>
            <a:r>
              <a:rPr lang="en-US" altLang="en-US" sz="3000" i="1"/>
              <a:t>A</a:t>
            </a:r>
            <a:r>
              <a:rPr lang="en-US" altLang="en-US" sz="3000"/>
              <a:t> and </a:t>
            </a:r>
            <a:r>
              <a:rPr lang="en-US" altLang="en-US" sz="3000" i="1"/>
              <a:t>B</a:t>
            </a:r>
            <a:r>
              <a:rPr lang="en-US" altLang="en-US" sz="3000"/>
              <a:t>, denoted by </a:t>
            </a:r>
            <a:r>
              <a:rPr lang="en-US" altLang="en-US" sz="3000" i="1">
                <a:ea typeface="Cambria Math" panose="02040503050406030204" pitchFamily="18" charset="0"/>
                <a:cs typeface="Cambria Math" panose="02040503050406030204" pitchFamily="18" charset="0"/>
              </a:rPr>
              <a:t>A</a:t>
            </a:r>
            <a:r>
              <a:rPr lang="en-US" altLang="en-US" sz="3000" b="1">
                <a:latin typeface="Cambria Math" panose="02040503050406030204" pitchFamily="18" charset="0"/>
                <a:ea typeface="Cambria Math" panose="02040503050406030204" pitchFamily="18" charset="0"/>
                <a:cs typeface="Cambria Math" panose="02040503050406030204" pitchFamily="18" charset="0"/>
              </a:rPr>
              <a:t> </a:t>
            </a:r>
            <a:r>
              <a:rPr lang="en-US" altLang="en-US" sz="3000">
                <a:latin typeface="Cambria Math" panose="02040503050406030204" pitchFamily="18" charset="0"/>
                <a:ea typeface="Cambria Math" panose="02040503050406030204" pitchFamily="18" charset="0"/>
                <a:cs typeface="Cambria Math" panose="02040503050406030204" pitchFamily="18" charset="0"/>
              </a:rPr>
              <a:t>∪ </a:t>
            </a:r>
            <a:r>
              <a:rPr lang="en-US" altLang="en-US" sz="3000" i="1">
                <a:ea typeface="Cambria Math" panose="02040503050406030204" pitchFamily="18" charset="0"/>
                <a:cs typeface="Cambria Math" panose="02040503050406030204" pitchFamily="18" charset="0"/>
              </a:rPr>
              <a:t>B,</a:t>
            </a:r>
            <a:r>
              <a:rPr lang="en-US" altLang="en-US" sz="3000" i="1"/>
              <a:t> </a:t>
            </a:r>
            <a:r>
              <a:rPr lang="en-US" altLang="en-US" sz="3000"/>
              <a:t> is the set:</a:t>
            </a:r>
          </a:p>
          <a:p>
            <a:pPr>
              <a:lnSpc>
                <a:spcPct val="80000"/>
              </a:lnSpc>
              <a:buFont typeface="Wingdings" panose="05000000000000000000" pitchFamily="2" charset="2"/>
              <a:buNone/>
            </a:pPr>
            <a:endParaRPr lang="en-US" altLang="en-US" sz="3000"/>
          </a:p>
          <a:p>
            <a:pPr>
              <a:lnSpc>
                <a:spcPct val="80000"/>
              </a:lnSpc>
              <a:buFont typeface="Wingdings" panose="05000000000000000000" pitchFamily="2" charset="2"/>
              <a:buNone/>
            </a:pPr>
            <a:endParaRPr lang="en-US" altLang="en-US" sz="3000"/>
          </a:p>
          <a:p>
            <a:pPr>
              <a:lnSpc>
                <a:spcPct val="80000"/>
              </a:lnSpc>
            </a:pPr>
            <a:r>
              <a:rPr lang="en-US" altLang="en-US" sz="3000" b="1"/>
              <a:t>Example</a:t>
            </a:r>
            <a:r>
              <a:rPr lang="en-US" altLang="en-US" sz="3000"/>
              <a:t>: What is   {</a:t>
            </a:r>
            <a:r>
              <a:rPr lang="en-US" altLang="en-US" sz="3000">
                <a:latin typeface="Cambria Math" panose="02040503050406030204" pitchFamily="18" charset="0"/>
                <a:ea typeface="Cambria Math" panose="02040503050406030204" pitchFamily="18" charset="0"/>
                <a:cs typeface="Cambria Math" panose="02040503050406030204" pitchFamily="18" charset="0"/>
              </a:rPr>
              <a:t>1,2,3} </a:t>
            </a:r>
            <a:r>
              <a:rPr lang="en-US" altLang="en-US" sz="3000"/>
              <a:t> </a:t>
            </a:r>
            <a:r>
              <a:rPr lang="en-US" altLang="en-US" sz="3000">
                <a:latin typeface="Cambria Math" panose="02040503050406030204" pitchFamily="18" charset="0"/>
                <a:ea typeface="Cambria Math" panose="02040503050406030204" pitchFamily="18" charset="0"/>
                <a:cs typeface="Cambria Math" panose="02040503050406030204" pitchFamily="18" charset="0"/>
              </a:rPr>
              <a:t>∪ {3, 4, 5}</a:t>
            </a:r>
            <a:r>
              <a:rPr lang="en-US" altLang="en-US" sz="3000"/>
              <a:t>?</a:t>
            </a:r>
          </a:p>
          <a:p>
            <a:pPr>
              <a:lnSpc>
                <a:spcPct val="80000"/>
              </a:lnSpc>
              <a:buFont typeface="Wingdings" panose="05000000000000000000" pitchFamily="2" charset="2"/>
              <a:buNone/>
            </a:pPr>
            <a:endParaRPr lang="en-US" altLang="en-US" sz="3000"/>
          </a:p>
          <a:p>
            <a:pPr>
              <a:lnSpc>
                <a:spcPct val="80000"/>
              </a:lnSpc>
              <a:buFont typeface="Wingdings" panose="05000000000000000000" pitchFamily="2" charset="2"/>
              <a:buNone/>
            </a:pPr>
            <a:r>
              <a:rPr lang="en-US" altLang="en-US" sz="3000"/>
              <a:t>               </a:t>
            </a:r>
            <a:r>
              <a:rPr lang="en-US" altLang="en-US" sz="3000" b="1"/>
              <a:t>Solution</a:t>
            </a:r>
            <a:r>
              <a:rPr lang="en-US" altLang="en-US" sz="3000"/>
              <a:t>: {</a:t>
            </a:r>
            <a:r>
              <a:rPr lang="en-US" altLang="en-US" sz="3000">
                <a:latin typeface="Cambria Math" panose="02040503050406030204" pitchFamily="18" charset="0"/>
                <a:ea typeface="Cambria Math" panose="02040503050406030204" pitchFamily="18" charset="0"/>
                <a:cs typeface="Cambria Math" panose="02040503050406030204" pitchFamily="18" charset="0"/>
              </a:rPr>
              <a:t>1,2,3,4,5}</a:t>
            </a:r>
            <a:endParaRPr lang="en-US" altLang="en-US" sz="3000"/>
          </a:p>
          <a:p>
            <a:pPr>
              <a:lnSpc>
                <a:spcPct val="80000"/>
              </a:lnSpc>
              <a:buFont typeface="Wingdings" panose="05000000000000000000" pitchFamily="2" charset="2"/>
              <a:buNone/>
            </a:pPr>
            <a:r>
              <a:rPr lang="en-US" altLang="en-US" sz="3000"/>
              <a:t>             </a:t>
            </a:r>
            <a:r>
              <a:rPr lang="en-US" altLang="en-US" sz="2200"/>
              <a:t>                                   </a:t>
            </a:r>
            <a:endParaRPr lang="en-US" altLang="en-US" sz="3000"/>
          </a:p>
          <a:p>
            <a:pPr>
              <a:lnSpc>
                <a:spcPct val="80000"/>
              </a:lnSpc>
              <a:buFont typeface="Wingdings" panose="05000000000000000000" pitchFamily="2" charset="2"/>
              <a:buNone/>
            </a:pPr>
            <a:r>
              <a:rPr lang="en-US" altLang="en-US" sz="3000"/>
              <a:t>   </a:t>
            </a:r>
          </a:p>
        </p:txBody>
      </p:sp>
      <p:pic>
        <p:nvPicPr>
          <p:cNvPr id="235524" name="Picture 4"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2362200" y="2971800"/>
            <a:ext cx="302577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5525" name="Group 20"/>
          <p:cNvGrpSpPr>
            <a:grpSpLocks/>
          </p:cNvGrpSpPr>
          <p:nvPr/>
        </p:nvGrpSpPr>
        <p:grpSpPr bwMode="auto">
          <a:xfrm>
            <a:off x="5562600" y="4724400"/>
            <a:ext cx="3429000" cy="1447800"/>
            <a:chOff x="5562600" y="4724400"/>
            <a:chExt cx="3429000" cy="1447800"/>
          </a:xfrm>
        </p:grpSpPr>
        <p:sp>
          <p:nvSpPr>
            <p:cNvPr id="235527" name="TextBox 10"/>
            <p:cNvSpPr txBox="1">
              <a:spLocks noChangeArrowheads="1"/>
            </p:cNvSpPr>
            <p:nvPr/>
          </p:nvSpPr>
          <p:spPr bwMode="auto">
            <a:xfrm>
              <a:off x="8153400" y="4800600"/>
              <a:ext cx="838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U</a:t>
              </a:r>
            </a:p>
          </p:txBody>
        </p:sp>
        <p:grpSp>
          <p:nvGrpSpPr>
            <p:cNvPr id="235528" name="Group 19"/>
            <p:cNvGrpSpPr>
              <a:grpSpLocks/>
            </p:cNvGrpSpPr>
            <p:nvPr/>
          </p:nvGrpSpPr>
          <p:grpSpPr bwMode="auto">
            <a:xfrm>
              <a:off x="5562600" y="4724400"/>
              <a:ext cx="2971800" cy="1447800"/>
              <a:chOff x="5562600" y="4724400"/>
              <a:chExt cx="2971800" cy="1447800"/>
            </a:xfrm>
          </p:grpSpPr>
          <p:sp>
            <p:nvSpPr>
              <p:cNvPr id="10" name="Rectangle 9"/>
              <p:cNvSpPr/>
              <p:nvPr/>
            </p:nvSpPr>
            <p:spPr>
              <a:xfrm>
                <a:off x="5562600" y="47244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19" name="Group 18"/>
              <p:cNvGrpSpPr/>
              <p:nvPr/>
            </p:nvGrpSpPr>
            <p:grpSpPr>
              <a:xfrm>
                <a:off x="6096000" y="5029200"/>
                <a:ext cx="1905000" cy="990600"/>
                <a:chOff x="6096000" y="5029200"/>
                <a:chExt cx="1905000" cy="990600"/>
              </a:xfrm>
              <a:gradFill>
                <a:gsLst>
                  <a:gs pos="0">
                    <a:schemeClr val="accent1">
                      <a:tint val="66000"/>
                      <a:satMod val="160000"/>
                      <a:alpha val="0"/>
                    </a:schemeClr>
                  </a:gs>
                  <a:gs pos="50000">
                    <a:schemeClr val="accent1">
                      <a:tint val="44500"/>
                      <a:satMod val="160000"/>
                    </a:schemeClr>
                  </a:gs>
                  <a:gs pos="100000">
                    <a:schemeClr val="accent1">
                      <a:tint val="23500"/>
                      <a:satMod val="160000"/>
                    </a:schemeClr>
                  </a:gs>
                </a:gsLst>
                <a:lin ang="5400000" scaled="0"/>
              </a:gradFill>
            </p:grpSpPr>
            <p:sp>
              <p:nvSpPr>
                <p:cNvPr id="13" name="Oval 12"/>
                <p:cNvSpPr/>
                <p:nvPr/>
              </p:nvSpPr>
              <p:spPr>
                <a:xfrm>
                  <a:off x="6096000" y="5029200"/>
                  <a:ext cx="1219200" cy="9906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Oval 13"/>
                <p:cNvSpPr/>
                <p:nvPr/>
              </p:nvSpPr>
              <p:spPr>
                <a:xfrm>
                  <a:off x="6781800" y="5029200"/>
                  <a:ext cx="1219200" cy="9906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sp>
          <p:nvSpPr>
            <p:cNvPr id="235529" name="TextBox 16"/>
            <p:cNvSpPr txBox="1">
              <a:spLocks noChangeArrowheads="1"/>
            </p:cNvSpPr>
            <p:nvPr/>
          </p:nvSpPr>
          <p:spPr bwMode="auto">
            <a:xfrm>
              <a:off x="6248400" y="5181600"/>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A</a:t>
              </a:r>
            </a:p>
          </p:txBody>
        </p:sp>
        <p:sp>
          <p:nvSpPr>
            <p:cNvPr id="235530" name="TextBox 17"/>
            <p:cNvSpPr txBox="1">
              <a:spLocks noChangeArrowheads="1"/>
            </p:cNvSpPr>
            <p:nvPr/>
          </p:nvSpPr>
          <p:spPr bwMode="auto">
            <a:xfrm>
              <a:off x="7467600" y="5257800"/>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B</a:t>
              </a:r>
            </a:p>
          </p:txBody>
        </p:sp>
      </p:grpSp>
      <p:sp>
        <p:nvSpPr>
          <p:cNvPr id="235526" name="TextBox 14"/>
          <p:cNvSpPr txBox="1">
            <a:spLocks noChangeArrowheads="1"/>
          </p:cNvSpPr>
          <p:nvPr/>
        </p:nvSpPr>
        <p:spPr bwMode="auto">
          <a:xfrm>
            <a:off x="5715000" y="4267200"/>
            <a:ext cx="2743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Venn Diagram for </a:t>
            </a:r>
            <a:r>
              <a:rPr lang="en-US" altLang="en-US" i="1"/>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B</a:t>
            </a:r>
            <a:r>
              <a:rPr lang="en-US" altLang="en-US"/>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itle 1"/>
          <p:cNvSpPr>
            <a:spLocks noGrp="1"/>
          </p:cNvSpPr>
          <p:nvPr>
            <p:ph type="title"/>
          </p:nvPr>
        </p:nvSpPr>
        <p:spPr/>
        <p:txBody>
          <a:bodyPr/>
          <a:lstStyle/>
          <a:p>
            <a:r>
              <a:rPr lang="en-US" altLang="en-US"/>
              <a:t>Intersection</a:t>
            </a:r>
          </a:p>
        </p:txBody>
      </p:sp>
      <p:sp>
        <p:nvSpPr>
          <p:cNvPr id="3" name="Content Placeholder 2"/>
          <p:cNvSpPr>
            <a:spLocks noGrp="1"/>
          </p:cNvSpPr>
          <p:nvPr>
            <p:ph idx="1"/>
          </p:nvPr>
        </p:nvSpPr>
        <p:spPr/>
        <p:txBody>
          <a:bodyPr>
            <a:normAutofit/>
          </a:bodyPr>
          <a:lstStyle/>
          <a:p>
            <a:pPr>
              <a:lnSpc>
                <a:spcPct val="80000"/>
              </a:lnSpc>
            </a:pPr>
            <a:r>
              <a:rPr lang="en-US" altLang="en-US" sz="3000" b="1"/>
              <a:t>Definition</a:t>
            </a:r>
            <a:r>
              <a:rPr lang="en-US" altLang="en-US" sz="3000"/>
              <a:t>:  The </a:t>
            </a:r>
            <a:r>
              <a:rPr lang="en-US" altLang="en-US" sz="3000" i="1"/>
              <a:t>intersection</a:t>
            </a:r>
            <a:r>
              <a:rPr lang="en-US" altLang="en-US" sz="3000"/>
              <a:t> of sets </a:t>
            </a:r>
            <a:r>
              <a:rPr lang="en-US" altLang="en-US" sz="3000" i="1"/>
              <a:t>A</a:t>
            </a:r>
            <a:r>
              <a:rPr lang="en-US" altLang="en-US" sz="3000"/>
              <a:t> and </a:t>
            </a:r>
            <a:r>
              <a:rPr lang="en-US" altLang="en-US" sz="3000" i="1"/>
              <a:t>B</a:t>
            </a:r>
            <a:r>
              <a:rPr lang="en-US" altLang="en-US" sz="3000"/>
              <a:t>, denoted by   </a:t>
            </a:r>
            <a:r>
              <a:rPr lang="en-US" altLang="en-US" sz="3000" i="1">
                <a:ea typeface="Cambria Math" panose="02040503050406030204" pitchFamily="18" charset="0"/>
                <a:cs typeface="Cambria Math" panose="02040503050406030204" pitchFamily="18" charset="0"/>
              </a:rPr>
              <a:t>A </a:t>
            </a:r>
            <a:r>
              <a:rPr lang="en-US" altLang="en-US" sz="3000">
                <a:latin typeface="Cambria Math" panose="02040503050406030204" pitchFamily="18" charset="0"/>
                <a:ea typeface="Cambria Math" panose="02040503050406030204" pitchFamily="18" charset="0"/>
                <a:cs typeface="Cambria Math" panose="02040503050406030204" pitchFamily="18" charset="0"/>
              </a:rPr>
              <a:t>∩ </a:t>
            </a:r>
            <a:r>
              <a:rPr lang="en-US" altLang="en-US" sz="3000" i="1">
                <a:ea typeface="Cambria Math" panose="02040503050406030204" pitchFamily="18" charset="0"/>
                <a:cs typeface="Cambria Math" panose="02040503050406030204" pitchFamily="18" charset="0"/>
              </a:rPr>
              <a:t>B,</a:t>
            </a:r>
            <a:r>
              <a:rPr lang="en-US" altLang="en-US" sz="3000"/>
              <a:t>  is</a:t>
            </a:r>
          </a:p>
          <a:p>
            <a:pPr>
              <a:lnSpc>
                <a:spcPct val="80000"/>
              </a:lnSpc>
            </a:pPr>
            <a:endParaRPr lang="en-US" altLang="en-US" sz="3000"/>
          </a:p>
          <a:p>
            <a:pPr>
              <a:lnSpc>
                <a:spcPct val="80000"/>
              </a:lnSpc>
            </a:pPr>
            <a:r>
              <a:rPr lang="en-US" altLang="en-US" sz="3000"/>
              <a:t>Note if the intersection is empty, then </a:t>
            </a:r>
            <a:r>
              <a:rPr lang="en-US" altLang="en-US" sz="3000" i="1"/>
              <a:t>A</a:t>
            </a:r>
            <a:r>
              <a:rPr lang="en-US" altLang="en-US" sz="3000" b="1"/>
              <a:t> </a:t>
            </a:r>
            <a:r>
              <a:rPr lang="en-US" altLang="en-US" sz="3000"/>
              <a:t>and </a:t>
            </a:r>
            <a:r>
              <a:rPr lang="en-US" altLang="en-US" sz="3000" i="1"/>
              <a:t>B</a:t>
            </a:r>
            <a:r>
              <a:rPr lang="en-US" altLang="en-US" sz="3000"/>
              <a:t> are said to be </a:t>
            </a:r>
            <a:r>
              <a:rPr lang="en-US" altLang="en-US" sz="3000" i="1"/>
              <a:t>disjoint</a:t>
            </a:r>
            <a:r>
              <a:rPr lang="en-US" altLang="en-US" sz="3000"/>
              <a:t>.</a:t>
            </a:r>
          </a:p>
          <a:p>
            <a:pPr>
              <a:lnSpc>
                <a:spcPct val="80000"/>
              </a:lnSpc>
            </a:pPr>
            <a:r>
              <a:rPr lang="en-US" altLang="en-US" sz="3000" b="1"/>
              <a:t>Example</a:t>
            </a:r>
            <a:r>
              <a:rPr lang="en-US" altLang="en-US" sz="3000"/>
              <a:t>: What is?  </a:t>
            </a:r>
            <a:r>
              <a:rPr lang="en-US" altLang="en-US" sz="3000">
                <a:latin typeface="Cambria Math" panose="02040503050406030204" pitchFamily="18" charset="0"/>
                <a:ea typeface="Cambria Math" panose="02040503050406030204" pitchFamily="18" charset="0"/>
                <a:cs typeface="Cambria Math" panose="02040503050406030204" pitchFamily="18" charset="0"/>
              </a:rPr>
              <a:t>{1,2,3} ∩ {3,4,5} ? </a:t>
            </a:r>
          </a:p>
          <a:p>
            <a:pPr>
              <a:lnSpc>
                <a:spcPct val="80000"/>
              </a:lnSpc>
              <a:buFont typeface="Wingdings" panose="05000000000000000000" pitchFamily="2" charset="2"/>
              <a:buNone/>
            </a:pPr>
            <a:r>
              <a:rPr lang="en-US" altLang="en-US" sz="3000">
                <a:latin typeface="Cambria Math" panose="02040503050406030204" pitchFamily="18" charset="0"/>
                <a:ea typeface="Cambria Math" panose="02040503050406030204" pitchFamily="18" charset="0"/>
                <a:cs typeface="Cambria Math" panose="02040503050406030204" pitchFamily="18" charset="0"/>
              </a:rPr>
              <a:t>             </a:t>
            </a:r>
            <a:r>
              <a:rPr lang="en-US" altLang="en-US" sz="3000" b="1">
                <a:latin typeface="Cambria Math" panose="02040503050406030204" pitchFamily="18" charset="0"/>
                <a:ea typeface="Cambria Math" panose="02040503050406030204" pitchFamily="18" charset="0"/>
                <a:cs typeface="Cambria Math" panose="02040503050406030204" pitchFamily="18" charset="0"/>
              </a:rPr>
              <a:t>Solution</a:t>
            </a:r>
            <a:r>
              <a:rPr lang="en-US" altLang="en-US" sz="3000">
                <a:latin typeface="Cambria Math" panose="02040503050406030204" pitchFamily="18" charset="0"/>
                <a:ea typeface="Cambria Math" panose="02040503050406030204" pitchFamily="18" charset="0"/>
                <a:cs typeface="Cambria Math" panose="02040503050406030204" pitchFamily="18" charset="0"/>
              </a:rPr>
              <a:t>:   {3}</a:t>
            </a:r>
          </a:p>
          <a:p>
            <a:pPr>
              <a:lnSpc>
                <a:spcPct val="80000"/>
              </a:lnSpc>
            </a:pPr>
            <a:r>
              <a:rPr lang="en-US" altLang="en-US" sz="3000" b="1"/>
              <a:t>Example:</a:t>
            </a:r>
            <a:r>
              <a:rPr lang="en-US" altLang="en-US" sz="3000"/>
              <a:t>What is?  </a:t>
            </a:r>
          </a:p>
          <a:p>
            <a:pPr>
              <a:lnSpc>
                <a:spcPct val="80000"/>
              </a:lnSpc>
              <a:buFont typeface="Wingdings" panose="05000000000000000000" pitchFamily="2" charset="2"/>
              <a:buNone/>
            </a:pPr>
            <a:r>
              <a:rPr lang="en-US" altLang="en-US" sz="3000">
                <a:latin typeface="Cambria Math" panose="02040503050406030204" pitchFamily="18" charset="0"/>
                <a:ea typeface="Cambria Math" panose="02040503050406030204" pitchFamily="18" charset="0"/>
                <a:cs typeface="Cambria Math" panose="02040503050406030204" pitchFamily="18" charset="0"/>
              </a:rPr>
              <a:t>                {1,2,3} ∩ {4,5,6} ?    </a:t>
            </a:r>
          </a:p>
          <a:p>
            <a:pPr>
              <a:lnSpc>
                <a:spcPct val="80000"/>
              </a:lnSpc>
              <a:buFont typeface="Wingdings" panose="05000000000000000000" pitchFamily="2" charset="2"/>
              <a:buNone/>
            </a:pPr>
            <a:r>
              <a:rPr lang="en-US" altLang="en-US" sz="3000">
                <a:latin typeface="Cambria Math" panose="02040503050406030204" pitchFamily="18" charset="0"/>
                <a:ea typeface="Cambria Math" panose="02040503050406030204" pitchFamily="18" charset="0"/>
                <a:cs typeface="Cambria Math" panose="02040503050406030204" pitchFamily="18" charset="0"/>
              </a:rPr>
              <a:t>      </a:t>
            </a:r>
            <a:r>
              <a:rPr lang="en-US" altLang="en-US" sz="3000" b="1">
                <a:latin typeface="Cambria Math" panose="02040503050406030204" pitchFamily="18" charset="0"/>
                <a:ea typeface="Cambria Math" panose="02040503050406030204" pitchFamily="18" charset="0"/>
                <a:cs typeface="Cambria Math" panose="02040503050406030204" pitchFamily="18" charset="0"/>
              </a:rPr>
              <a:t>Solution</a:t>
            </a:r>
            <a:r>
              <a:rPr lang="en-US" altLang="en-US" sz="3000">
                <a:latin typeface="Cambria Math" panose="02040503050406030204" pitchFamily="18" charset="0"/>
                <a:ea typeface="Cambria Math" panose="02040503050406030204" pitchFamily="18" charset="0"/>
                <a:cs typeface="Cambria Math" panose="02040503050406030204" pitchFamily="18" charset="0"/>
              </a:rPr>
              <a:t>: ∅</a:t>
            </a:r>
          </a:p>
          <a:p>
            <a:pPr>
              <a:lnSpc>
                <a:spcPct val="80000"/>
              </a:lnSpc>
              <a:buFont typeface="Wingdings" panose="05000000000000000000" pitchFamily="2" charset="2"/>
              <a:buNone/>
            </a:pPr>
            <a:endParaRPr lang="en-US" altLang="en-US" sz="3000">
              <a:latin typeface="Cambria Math" panose="02040503050406030204" pitchFamily="18" charset="0"/>
              <a:ea typeface="Cambria Math" panose="02040503050406030204" pitchFamily="18" charset="0"/>
              <a:cs typeface="Cambria Math" panose="02040503050406030204" pitchFamily="18" charset="0"/>
            </a:endParaRPr>
          </a:p>
          <a:p>
            <a:pPr>
              <a:lnSpc>
                <a:spcPct val="80000"/>
              </a:lnSpc>
              <a:buFont typeface="Wingdings" panose="05000000000000000000" pitchFamily="2" charset="2"/>
              <a:buNone/>
            </a:pPr>
            <a:endParaRPr lang="en-US" altLang="en-US" sz="3000">
              <a:latin typeface="Cambria Math" panose="02040503050406030204" pitchFamily="18" charset="0"/>
              <a:ea typeface="Cambria Math" panose="02040503050406030204" pitchFamily="18" charset="0"/>
              <a:cs typeface="Cambria Math" panose="02040503050406030204" pitchFamily="18" charset="0"/>
            </a:endParaRPr>
          </a:p>
        </p:txBody>
      </p:sp>
      <p:pic>
        <p:nvPicPr>
          <p:cNvPr id="236548" name="Picture 4"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2689225" y="2514600"/>
            <a:ext cx="302577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6549" name="Group 35"/>
          <p:cNvGrpSpPr>
            <a:grpSpLocks/>
          </p:cNvGrpSpPr>
          <p:nvPr/>
        </p:nvGrpSpPr>
        <p:grpSpPr bwMode="auto">
          <a:xfrm>
            <a:off x="5715000" y="4724400"/>
            <a:ext cx="3429000" cy="1447800"/>
            <a:chOff x="5715000" y="4724400"/>
            <a:chExt cx="3429000" cy="1447800"/>
          </a:xfrm>
        </p:grpSpPr>
        <p:sp>
          <p:nvSpPr>
            <p:cNvPr id="23" name="Oval 22"/>
            <p:cNvSpPr/>
            <p:nvPr/>
          </p:nvSpPr>
          <p:spPr>
            <a:xfrm>
              <a:off x="6934200" y="5105400"/>
              <a:ext cx="533400" cy="8382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236552" name="Group 20"/>
            <p:cNvGrpSpPr>
              <a:grpSpLocks/>
            </p:cNvGrpSpPr>
            <p:nvPr/>
          </p:nvGrpSpPr>
          <p:grpSpPr bwMode="auto">
            <a:xfrm>
              <a:off x="5715000" y="4724400"/>
              <a:ext cx="2971800" cy="1447800"/>
              <a:chOff x="5715000" y="4724400"/>
              <a:chExt cx="2971800" cy="1447800"/>
            </a:xfrm>
          </p:grpSpPr>
          <p:sp>
            <p:nvSpPr>
              <p:cNvPr id="32" name="Rectangle 31"/>
              <p:cNvSpPr/>
              <p:nvPr/>
            </p:nvSpPr>
            <p:spPr>
              <a:xfrm>
                <a:off x="5715000" y="47244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236558" name="Group 19"/>
              <p:cNvGrpSpPr>
                <a:grpSpLocks/>
              </p:cNvGrpSpPr>
              <p:nvPr/>
            </p:nvGrpSpPr>
            <p:grpSpPr bwMode="auto">
              <a:xfrm>
                <a:off x="6248400" y="5029200"/>
                <a:ext cx="1905000" cy="990600"/>
                <a:chOff x="6248400" y="5029200"/>
                <a:chExt cx="1905000" cy="990600"/>
              </a:xfrm>
            </p:grpSpPr>
            <p:sp>
              <p:nvSpPr>
                <p:cNvPr id="34" name="Oval 33"/>
                <p:cNvSpPr/>
                <p:nvPr/>
              </p:nvSpPr>
              <p:spPr>
                <a:xfrm>
                  <a:off x="62484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Oval 34"/>
                <p:cNvSpPr/>
                <p:nvPr/>
              </p:nvSpPr>
              <p:spPr>
                <a:xfrm>
                  <a:off x="69342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grpSp>
          <p:nvGrpSpPr>
            <p:cNvPr id="236553" name="Group 21"/>
            <p:cNvGrpSpPr>
              <a:grpSpLocks/>
            </p:cNvGrpSpPr>
            <p:nvPr/>
          </p:nvGrpSpPr>
          <p:grpSpPr bwMode="auto">
            <a:xfrm>
              <a:off x="6400800" y="4800600"/>
              <a:ext cx="2743200" cy="826532"/>
              <a:chOff x="6400800" y="4800600"/>
              <a:chExt cx="2743200" cy="826532"/>
            </a:xfrm>
          </p:grpSpPr>
          <p:sp>
            <p:nvSpPr>
              <p:cNvPr id="236554" name="TextBox 28"/>
              <p:cNvSpPr txBox="1">
                <a:spLocks noChangeArrowheads="1"/>
              </p:cNvSpPr>
              <p:nvPr/>
            </p:nvSpPr>
            <p:spPr bwMode="auto">
              <a:xfrm>
                <a:off x="8305800" y="4800600"/>
                <a:ext cx="838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U</a:t>
                </a:r>
              </a:p>
            </p:txBody>
          </p:sp>
          <p:sp>
            <p:nvSpPr>
              <p:cNvPr id="236555" name="TextBox 29"/>
              <p:cNvSpPr txBox="1">
                <a:spLocks noChangeArrowheads="1"/>
              </p:cNvSpPr>
              <p:nvPr/>
            </p:nvSpPr>
            <p:spPr bwMode="auto">
              <a:xfrm>
                <a:off x="6400800" y="5181600"/>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A</a:t>
                </a:r>
              </a:p>
            </p:txBody>
          </p:sp>
          <p:sp>
            <p:nvSpPr>
              <p:cNvPr id="236556" name="TextBox 30"/>
              <p:cNvSpPr txBox="1">
                <a:spLocks noChangeArrowheads="1"/>
              </p:cNvSpPr>
              <p:nvPr/>
            </p:nvSpPr>
            <p:spPr bwMode="auto">
              <a:xfrm>
                <a:off x="7620000" y="5257800"/>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B</a:t>
                </a:r>
              </a:p>
            </p:txBody>
          </p:sp>
        </p:grpSp>
      </p:grpSp>
      <p:sp>
        <p:nvSpPr>
          <p:cNvPr id="236550" name="TextBox 15"/>
          <p:cNvSpPr txBox="1">
            <a:spLocks noChangeArrowheads="1"/>
          </p:cNvSpPr>
          <p:nvPr/>
        </p:nvSpPr>
        <p:spPr bwMode="auto">
          <a:xfrm>
            <a:off x="6172200" y="4267200"/>
            <a:ext cx="2971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Venn Diagram</a:t>
            </a:r>
            <a:r>
              <a:rPr lang="en-US" altLang="en-US">
                <a:latin typeface="Cambria Math" panose="02040503050406030204" pitchFamily="18" charset="0"/>
                <a:ea typeface="Cambria Math" panose="02040503050406030204" pitchFamily="18" charset="0"/>
                <a:cs typeface="Cambria Math" panose="02040503050406030204" pitchFamily="18" charset="0"/>
              </a:rPr>
              <a:t>  for </a:t>
            </a:r>
            <a:r>
              <a:rPr lang="en-US" altLang="en-US" i="1">
                <a:ea typeface="Cambria Math" panose="02040503050406030204" pitchFamily="18" charset="0"/>
                <a:cs typeface="Cambria Math" panose="02040503050406030204" pitchFamily="18" charset="0"/>
              </a:rPr>
              <a:t>A</a:t>
            </a:r>
            <a:r>
              <a:rPr lang="en-US" altLang="en-US" i="1">
                <a:latin typeface="Cambria Math" panose="02040503050406030204" pitchFamily="18"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ea typeface="Cambria Math" panose="02040503050406030204" pitchFamily="18" charset="0"/>
                <a:cs typeface="Cambria Math" panose="02040503050406030204" pitchFamily="18" charset="0"/>
              </a:rPr>
              <a:t>B</a:t>
            </a:r>
            <a:r>
              <a:rPr lang="en-US" altLang="en-US"/>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noChangeArrowheads="1"/>
          </p:cNvSpPr>
          <p:nvPr>
            <p:ph type="title"/>
          </p:nvPr>
        </p:nvSpPr>
        <p:spPr/>
        <p:txBody>
          <a:bodyPr/>
          <a:lstStyle/>
          <a:p>
            <a:pPr>
              <a:defRPr/>
            </a:pPr>
            <a:r>
              <a:rPr lang="en-US" altLang="en-US" dirty="0">
                <a:solidFill>
                  <a:schemeClr val="accent1">
                    <a:lumMod val="50000"/>
                  </a:schemeClr>
                </a:solidFill>
              </a:rPr>
              <a:t>Examples: </a:t>
            </a:r>
            <a:r>
              <a:rPr lang="en-US" altLang="en-US" dirty="0">
                <a:solidFill>
                  <a:srgbClr val="FF0000"/>
                </a:solidFill>
              </a:rPr>
              <a:t>Propositions</a:t>
            </a:r>
          </a:p>
        </p:txBody>
      </p:sp>
      <p:pic>
        <p:nvPicPr>
          <p:cNvPr id="32771"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3925"/>
          <a:stretch>
            <a:fillRect/>
          </a:stretch>
        </p:blipFill>
        <p:spPr>
          <a:xfrm>
            <a:off x="762000" y="1524000"/>
            <a:ext cx="7162800" cy="1987550"/>
          </a:xfrm>
        </p:spPr>
      </p:pic>
      <p:sp>
        <p:nvSpPr>
          <p:cNvPr id="3277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165D0D97-03AF-4F04-A05D-D63E0508A639}" type="slidenum">
              <a:rPr lang="en-US" altLang="en-US" sz="1000" smtClean="0"/>
              <a:pPr>
                <a:spcBef>
                  <a:spcPct val="0"/>
                </a:spcBef>
                <a:buClrTx/>
                <a:buFontTx/>
                <a:buNone/>
              </a:pPr>
              <a:t>21</a:t>
            </a:fld>
            <a:endParaRPr lang="en-US" altLang="en-US" sz="1000"/>
          </a:p>
        </p:txBody>
      </p:sp>
      <p:pic>
        <p:nvPicPr>
          <p:cNvPr id="32773" name="Picture 5" descr="Screen Clippi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962400"/>
            <a:ext cx="6278563"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itle 1"/>
          <p:cNvSpPr>
            <a:spLocks noGrp="1"/>
          </p:cNvSpPr>
          <p:nvPr>
            <p:ph type="title"/>
          </p:nvPr>
        </p:nvSpPr>
        <p:spPr/>
        <p:txBody>
          <a:bodyPr/>
          <a:lstStyle/>
          <a:p>
            <a:r>
              <a:rPr lang="en-US" altLang="en-US"/>
              <a:t>Complement</a:t>
            </a:r>
          </a:p>
        </p:txBody>
      </p:sp>
      <p:sp>
        <p:nvSpPr>
          <p:cNvPr id="3" name="Content Placeholder 2"/>
          <p:cNvSpPr>
            <a:spLocks noGrp="1"/>
          </p:cNvSpPr>
          <p:nvPr>
            <p:ph idx="1"/>
          </p:nvPr>
        </p:nvSpPr>
        <p:spPr/>
        <p:txBody>
          <a:bodyPr/>
          <a:lstStyle/>
          <a:p>
            <a:pPr>
              <a:buFont typeface="Wingdings" panose="05000000000000000000" pitchFamily="2" charset="2"/>
              <a:buNone/>
            </a:pPr>
            <a:r>
              <a:rPr lang="en-US" altLang="en-US" b="1"/>
              <a:t>  </a:t>
            </a:r>
            <a:r>
              <a:rPr lang="en-US" altLang="en-US" sz="2400" b="1"/>
              <a:t>Definition</a:t>
            </a:r>
            <a:r>
              <a:rPr lang="en-US" altLang="en-US" sz="2400"/>
              <a:t>: If </a:t>
            </a:r>
            <a:r>
              <a:rPr lang="en-US" altLang="en-US" sz="2400" i="1"/>
              <a:t>A</a:t>
            </a:r>
            <a:r>
              <a:rPr lang="en-US" altLang="en-US" sz="2400"/>
              <a:t> is a set, then the complement of the </a:t>
            </a:r>
            <a:r>
              <a:rPr lang="en-US" altLang="en-US" sz="2400" i="1"/>
              <a:t>A</a:t>
            </a:r>
            <a:r>
              <a:rPr lang="en-US" altLang="en-US" sz="2400" b="1"/>
              <a:t> </a:t>
            </a:r>
            <a:r>
              <a:rPr lang="en-US" altLang="en-US" sz="2400"/>
              <a:t>(with respect to </a:t>
            </a:r>
            <a:r>
              <a:rPr lang="en-US" altLang="en-US" sz="2400" i="1">
                <a:ea typeface="Cambria Math" panose="02040503050406030204" pitchFamily="18" charset="0"/>
                <a:cs typeface="Cambria Math" panose="02040503050406030204" pitchFamily="18" charset="0"/>
              </a:rPr>
              <a:t>U</a:t>
            </a:r>
            <a:r>
              <a:rPr lang="en-US" altLang="en-US" sz="2400"/>
              <a:t>), denoted by </a:t>
            </a:r>
            <a:r>
              <a:rPr lang="en-US" altLang="en-US" sz="2400" i="1"/>
              <a:t>Ā</a:t>
            </a:r>
            <a:r>
              <a:rPr lang="en-US" altLang="en-US" sz="2400"/>
              <a:t> is the set  </a:t>
            </a:r>
            <a:r>
              <a:rPr lang="en-US" altLang="en-US" sz="2400" i="1">
                <a:ea typeface="Cambria Math" panose="02040503050406030204" pitchFamily="18" charset="0"/>
                <a:cs typeface="Cambria Math" panose="02040503050406030204" pitchFamily="18" charset="0"/>
              </a:rPr>
              <a:t>U</a:t>
            </a:r>
            <a:r>
              <a:rPr lang="en-US" altLang="en-US" sz="2400">
                <a:latin typeface="Cambria Math" panose="02040503050406030204" pitchFamily="18" charset="0"/>
                <a:ea typeface="Cambria Math" panose="02040503050406030204" pitchFamily="18" charset="0"/>
                <a:cs typeface="Cambria Math" panose="02040503050406030204" pitchFamily="18" charset="0"/>
              </a:rPr>
              <a:t> - </a:t>
            </a:r>
            <a:r>
              <a:rPr lang="en-US" altLang="en-US" sz="2400" i="1">
                <a:ea typeface="Cambria Math" panose="02040503050406030204" pitchFamily="18" charset="0"/>
                <a:cs typeface="Cambria Math" panose="02040503050406030204" pitchFamily="18" charset="0"/>
              </a:rPr>
              <a:t>A</a:t>
            </a:r>
          </a:p>
          <a:p>
            <a:pPr>
              <a:buFont typeface="Wingdings" panose="05000000000000000000" pitchFamily="2" charset="2"/>
              <a:buNone/>
            </a:pPr>
            <a:r>
              <a:rPr lang="en-US" altLang="en-US" sz="2400"/>
              <a:t>                       </a:t>
            </a:r>
            <a:r>
              <a:rPr lang="en-US" altLang="en-US" sz="2400" i="1">
                <a:ea typeface="Cambria Math" panose="02040503050406030204" pitchFamily="18" charset="0"/>
                <a:cs typeface="Cambria Math" panose="02040503050406030204" pitchFamily="18" charset="0"/>
              </a:rPr>
              <a:t>Ā </a:t>
            </a:r>
            <a:r>
              <a:rPr lang="en-US" altLang="en-US" sz="240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i="1">
                <a:ea typeface="Cambria Math" panose="02040503050406030204" pitchFamily="18" charset="0"/>
                <a:cs typeface="Cambria Math" panose="02040503050406030204" pitchFamily="18" charset="0"/>
              </a:rPr>
              <a:t>x</a:t>
            </a:r>
            <a:r>
              <a:rPr lang="en-US" altLang="en-US" sz="2400">
                <a:latin typeface="Cambria Math" panose="02040503050406030204" pitchFamily="18" charset="0"/>
                <a:ea typeface="Cambria Math" panose="02040503050406030204" pitchFamily="18" charset="0"/>
                <a:cs typeface="Cambria Math" panose="02040503050406030204" pitchFamily="18" charset="0"/>
              </a:rPr>
              <a:t> ∈ </a:t>
            </a:r>
            <a:r>
              <a:rPr lang="en-US" altLang="en-US" sz="2400" i="1">
                <a:ea typeface="Cambria Math" panose="02040503050406030204" pitchFamily="18" charset="0"/>
                <a:cs typeface="Cambria Math" panose="02040503050406030204" pitchFamily="18" charset="0"/>
              </a:rPr>
              <a:t>U</a:t>
            </a:r>
            <a:r>
              <a:rPr lang="en-US" altLang="en-US" sz="2400">
                <a:latin typeface="Cambria Math" panose="02040503050406030204" pitchFamily="18" charset="0"/>
                <a:ea typeface="Cambria Math" panose="02040503050406030204" pitchFamily="18" charset="0"/>
                <a:cs typeface="Cambria Math" panose="02040503050406030204" pitchFamily="18" charset="0"/>
              </a:rPr>
              <a:t> | </a:t>
            </a:r>
            <a:r>
              <a:rPr lang="en-US" altLang="en-US" sz="2400" i="1">
                <a:ea typeface="Cambria Math" panose="02040503050406030204" pitchFamily="18" charset="0"/>
                <a:cs typeface="Cambria Math" panose="02040503050406030204" pitchFamily="18" charset="0"/>
              </a:rPr>
              <a:t>x</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40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i="1">
                <a:ea typeface="Cambria Math" panose="02040503050406030204" pitchFamily="18" charset="0"/>
                <a:cs typeface="Cambria Math" panose="02040503050406030204" pitchFamily="18" charset="0"/>
              </a:rPr>
              <a:t>A</a:t>
            </a:r>
            <a:r>
              <a:rPr lang="en-US" altLang="en-US" sz="2400">
                <a:latin typeface="Cambria Math" panose="02040503050406030204" pitchFamily="18" charset="0"/>
                <a:ea typeface="Cambria Math" panose="02040503050406030204" pitchFamily="18" charset="0"/>
                <a:cs typeface="Cambria Math" panose="02040503050406030204" pitchFamily="18" charset="0"/>
              </a:rPr>
              <a:t>}</a:t>
            </a:r>
          </a:p>
          <a:p>
            <a:pPr>
              <a:buFont typeface="Wingdings" panose="05000000000000000000" pitchFamily="2" charset="2"/>
              <a:buNone/>
            </a:pPr>
            <a:r>
              <a:rPr lang="en-US" altLang="en-US" sz="2400"/>
              <a:t>  (The complement of A is sometimes denoted by </a:t>
            </a:r>
            <a:r>
              <a:rPr lang="en-US" altLang="en-US" sz="2400" i="1"/>
              <a:t>A</a:t>
            </a:r>
            <a:r>
              <a:rPr lang="en-US" altLang="en-US" sz="2400" i="1" baseline="30000"/>
              <a:t>c </a:t>
            </a:r>
            <a:r>
              <a:rPr lang="en-US" altLang="en-US" sz="2400" i="1"/>
              <a:t>.</a:t>
            </a:r>
            <a:r>
              <a:rPr lang="en-US" altLang="en-US" sz="2400"/>
              <a:t>)</a:t>
            </a:r>
          </a:p>
          <a:p>
            <a:pPr>
              <a:buFont typeface="Wingdings" panose="05000000000000000000" pitchFamily="2" charset="2"/>
              <a:buNone/>
            </a:pPr>
            <a:r>
              <a:rPr lang="en-US" altLang="en-US" sz="2400" b="1"/>
              <a:t>  Example</a:t>
            </a:r>
            <a:r>
              <a:rPr lang="en-US" altLang="en-US" sz="2400"/>
              <a:t>: If </a:t>
            </a:r>
            <a:r>
              <a:rPr lang="en-US" altLang="en-US" sz="2400" i="1"/>
              <a:t>U</a:t>
            </a:r>
            <a:r>
              <a:rPr lang="en-US" altLang="en-US" sz="2400"/>
              <a:t> is the positive integers less than 100, what is the complement of </a:t>
            </a:r>
            <a:r>
              <a:rPr lang="en-US" altLang="en-US" sz="2400">
                <a:latin typeface="Cambria Math" panose="02040503050406030204" pitchFamily="18" charset="0"/>
                <a:ea typeface="Cambria Math" panose="02040503050406030204" pitchFamily="18" charset="0"/>
                <a:cs typeface="Cambria Math" panose="02040503050406030204" pitchFamily="18" charset="0"/>
              </a:rPr>
              <a:t>{</a:t>
            </a:r>
            <a:r>
              <a:rPr lang="en-US" altLang="en-US" sz="2400" i="1">
                <a:ea typeface="Cambria Math" panose="02040503050406030204" pitchFamily="18" charset="0"/>
                <a:cs typeface="Cambria Math" panose="02040503050406030204" pitchFamily="18" charset="0"/>
              </a:rPr>
              <a:t>x</a:t>
            </a:r>
            <a:r>
              <a:rPr lang="en-US" altLang="en-US" sz="2400">
                <a:latin typeface="Cambria Math" panose="02040503050406030204" pitchFamily="18" charset="0"/>
                <a:ea typeface="Cambria Math" panose="02040503050406030204" pitchFamily="18" charset="0"/>
                <a:cs typeface="Cambria Math" panose="02040503050406030204" pitchFamily="18" charset="0"/>
              </a:rPr>
              <a:t> | </a:t>
            </a:r>
            <a:r>
              <a:rPr lang="en-US" altLang="en-US" sz="2400" i="1">
                <a:ea typeface="Cambria Math" panose="02040503050406030204" pitchFamily="18" charset="0"/>
                <a:cs typeface="Cambria Math" panose="02040503050406030204" pitchFamily="18" charset="0"/>
              </a:rPr>
              <a:t>x</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400">
                <a:latin typeface="Cambria Math" panose="02040503050406030204" pitchFamily="18" charset="0"/>
                <a:ea typeface="Cambria Math" panose="02040503050406030204" pitchFamily="18" charset="0"/>
                <a:cs typeface="Cambria Math" panose="02040503050406030204" pitchFamily="18" charset="0"/>
              </a:rPr>
              <a:t>&gt; 70} </a:t>
            </a:r>
          </a:p>
          <a:p>
            <a:pPr>
              <a:buFont typeface="Wingdings" panose="05000000000000000000" pitchFamily="2" charset="2"/>
              <a:buNone/>
            </a:pPr>
            <a:r>
              <a:rPr lang="en-US" altLang="en-US" sz="2400">
                <a:latin typeface="Cambria Math" panose="02040503050406030204" pitchFamily="18" charset="0"/>
                <a:ea typeface="Cambria Math" panose="02040503050406030204" pitchFamily="18" charset="0"/>
                <a:cs typeface="Cambria Math" panose="02040503050406030204" pitchFamily="18" charset="0"/>
              </a:rPr>
              <a:t>            Solution: {</a:t>
            </a:r>
            <a:r>
              <a:rPr lang="en-US" altLang="en-US" sz="2400" i="1">
                <a:ea typeface="Cambria Math" panose="02040503050406030204" pitchFamily="18" charset="0"/>
                <a:cs typeface="Cambria Math" panose="02040503050406030204" pitchFamily="18" charset="0"/>
              </a:rPr>
              <a:t>x</a:t>
            </a:r>
            <a:r>
              <a:rPr lang="en-US" altLang="en-US" sz="2400">
                <a:ea typeface="Cambria Math" panose="02040503050406030204" pitchFamily="18" charset="0"/>
                <a:cs typeface="Cambria Math" panose="02040503050406030204" pitchFamily="18" charset="0"/>
              </a:rPr>
              <a:t> </a:t>
            </a:r>
            <a:r>
              <a:rPr lang="en-US" altLang="en-US" sz="240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i="1">
                <a:ea typeface="Cambria Math" panose="02040503050406030204" pitchFamily="18" charset="0"/>
                <a:cs typeface="Cambria Math" panose="02040503050406030204" pitchFamily="18" charset="0"/>
              </a:rPr>
              <a:t>x</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400">
                <a:latin typeface="Cambria Math" panose="02040503050406030204" pitchFamily="18" charset="0"/>
                <a:ea typeface="Cambria Math" panose="02040503050406030204" pitchFamily="18" charset="0"/>
                <a:cs typeface="Cambria Math" panose="02040503050406030204" pitchFamily="18" charset="0"/>
              </a:rPr>
              <a:t>≤ 70} </a:t>
            </a:r>
          </a:p>
        </p:txBody>
      </p:sp>
      <p:grpSp>
        <p:nvGrpSpPr>
          <p:cNvPr id="237572" name="Group 24"/>
          <p:cNvGrpSpPr>
            <a:grpSpLocks/>
          </p:cNvGrpSpPr>
          <p:nvPr/>
        </p:nvGrpSpPr>
        <p:grpSpPr bwMode="auto">
          <a:xfrm>
            <a:off x="5562600" y="4419600"/>
            <a:ext cx="3733800" cy="1711325"/>
            <a:chOff x="5562600" y="4495800"/>
            <a:chExt cx="3733800" cy="1676400"/>
          </a:xfrm>
        </p:grpSpPr>
        <p:grpSp>
          <p:nvGrpSpPr>
            <p:cNvPr id="237575" name="Group 19"/>
            <p:cNvGrpSpPr>
              <a:grpSpLocks/>
            </p:cNvGrpSpPr>
            <p:nvPr/>
          </p:nvGrpSpPr>
          <p:grpSpPr bwMode="auto">
            <a:xfrm>
              <a:off x="5562600" y="4724400"/>
              <a:ext cx="2971800" cy="1447800"/>
              <a:chOff x="5562600" y="4724400"/>
              <a:chExt cx="2971800" cy="1447800"/>
            </a:xfrm>
          </p:grpSpPr>
          <p:sp>
            <p:nvSpPr>
              <p:cNvPr id="30" name="Rectangle 29"/>
              <p:cNvSpPr/>
              <p:nvPr/>
            </p:nvSpPr>
            <p:spPr>
              <a:xfrm>
                <a:off x="5562600" y="4724400"/>
                <a:ext cx="2971800" cy="144779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 name="Oval 31"/>
              <p:cNvSpPr/>
              <p:nvPr/>
            </p:nvSpPr>
            <p:spPr>
              <a:xfrm>
                <a:off x="6096000" y="5029200"/>
                <a:ext cx="1219200" cy="99059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237576" name="TextBox 27"/>
            <p:cNvSpPr txBox="1">
              <a:spLocks noChangeArrowheads="1"/>
            </p:cNvSpPr>
            <p:nvPr/>
          </p:nvSpPr>
          <p:spPr bwMode="auto">
            <a:xfrm>
              <a:off x="6248400" y="5181600"/>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A</a:t>
              </a:r>
            </a:p>
          </p:txBody>
        </p:sp>
        <p:sp>
          <p:nvSpPr>
            <p:cNvPr id="237577" name="TextBox 25"/>
            <p:cNvSpPr txBox="1">
              <a:spLocks noChangeArrowheads="1"/>
            </p:cNvSpPr>
            <p:nvPr/>
          </p:nvSpPr>
          <p:spPr bwMode="auto">
            <a:xfrm>
              <a:off x="8458200" y="4495800"/>
              <a:ext cx="838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U</a:t>
              </a:r>
            </a:p>
          </p:txBody>
        </p:sp>
      </p:grpSp>
      <p:sp>
        <p:nvSpPr>
          <p:cNvPr id="237573" name="TextBox 9"/>
          <p:cNvSpPr txBox="1">
            <a:spLocks noChangeArrowheads="1"/>
          </p:cNvSpPr>
          <p:nvPr/>
        </p:nvSpPr>
        <p:spPr bwMode="auto">
          <a:xfrm>
            <a:off x="5410200" y="4143375"/>
            <a:ext cx="3581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Venn Diagram for Complement</a:t>
            </a:r>
          </a:p>
        </p:txBody>
      </p:sp>
      <p:sp>
        <p:nvSpPr>
          <p:cNvPr id="237574" name="Rectangle 10"/>
          <p:cNvSpPr>
            <a:spLocks noChangeArrowheads="1"/>
          </p:cNvSpPr>
          <p:nvPr/>
        </p:nvSpPr>
        <p:spPr bwMode="auto">
          <a:xfrm>
            <a:off x="5638800" y="5410200"/>
            <a:ext cx="336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ea typeface="Cambria Math" panose="02040503050406030204" pitchFamily="18" charset="0"/>
                <a:cs typeface="Cambria Math" panose="02040503050406030204" pitchFamily="18" charset="0"/>
              </a:rPr>
              <a:t>Ā</a:t>
            </a: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Title 1"/>
          <p:cNvSpPr>
            <a:spLocks noGrp="1"/>
          </p:cNvSpPr>
          <p:nvPr>
            <p:ph type="title"/>
          </p:nvPr>
        </p:nvSpPr>
        <p:spPr/>
        <p:txBody>
          <a:bodyPr/>
          <a:lstStyle/>
          <a:p>
            <a:r>
              <a:rPr lang="en-US" altLang="en-US"/>
              <a:t>Difference</a:t>
            </a:r>
          </a:p>
        </p:txBody>
      </p:sp>
      <p:sp>
        <p:nvSpPr>
          <p:cNvPr id="238595" name="Content Placeholder 2"/>
          <p:cNvSpPr>
            <a:spLocks noGrp="1"/>
          </p:cNvSpPr>
          <p:nvPr>
            <p:ph idx="1"/>
          </p:nvPr>
        </p:nvSpPr>
        <p:spPr/>
        <p:txBody>
          <a:bodyPr/>
          <a:lstStyle/>
          <a:p>
            <a:r>
              <a:rPr lang="en-US" altLang="en-US" sz="2800" b="1"/>
              <a:t>Definition</a:t>
            </a:r>
            <a:r>
              <a:rPr lang="en-US" altLang="en-US" sz="2800"/>
              <a:t>: Let  </a:t>
            </a:r>
            <a:r>
              <a:rPr lang="en-US" altLang="en-US" sz="2800" i="1"/>
              <a:t>A </a:t>
            </a:r>
            <a:r>
              <a:rPr lang="en-US" altLang="en-US" sz="2800"/>
              <a:t>and </a:t>
            </a:r>
            <a:r>
              <a:rPr lang="en-US" altLang="en-US" sz="2800" i="1"/>
              <a:t>B</a:t>
            </a:r>
            <a:r>
              <a:rPr lang="en-US" altLang="en-US" sz="2800"/>
              <a:t> be sets. The </a:t>
            </a:r>
            <a:r>
              <a:rPr lang="en-US" altLang="en-US" sz="2800" i="1"/>
              <a:t>difference</a:t>
            </a:r>
            <a:r>
              <a:rPr lang="en-US" altLang="en-US" sz="2800"/>
              <a:t> of </a:t>
            </a:r>
            <a:r>
              <a:rPr lang="en-US" altLang="en-US" sz="2800" i="1"/>
              <a:t>A</a:t>
            </a:r>
            <a:r>
              <a:rPr lang="en-US" altLang="en-US" sz="2800"/>
              <a:t> and </a:t>
            </a:r>
            <a:r>
              <a:rPr lang="en-US" altLang="en-US" sz="2800" i="1"/>
              <a:t>B</a:t>
            </a:r>
            <a:r>
              <a:rPr lang="en-US" altLang="en-US" sz="2800"/>
              <a:t>, denoted by </a:t>
            </a:r>
            <a:r>
              <a:rPr lang="en-US" altLang="en-US" sz="2800" i="1"/>
              <a:t>A</a:t>
            </a:r>
            <a:r>
              <a:rPr lang="en-US" altLang="en-US" sz="2800"/>
              <a:t> – </a:t>
            </a:r>
            <a:r>
              <a:rPr lang="en-US" altLang="en-US" sz="2800" i="1"/>
              <a:t>B</a:t>
            </a:r>
            <a:r>
              <a:rPr lang="en-US" altLang="en-US" sz="2800"/>
              <a:t>, is the set containing the elements of </a:t>
            </a:r>
            <a:r>
              <a:rPr lang="en-US" altLang="en-US" sz="2800" i="1"/>
              <a:t>A</a:t>
            </a:r>
            <a:r>
              <a:rPr lang="en-US" altLang="en-US" sz="2800"/>
              <a:t> that are not in </a:t>
            </a:r>
            <a:r>
              <a:rPr lang="en-US" altLang="en-US" sz="2800" i="1"/>
              <a:t>B</a:t>
            </a:r>
            <a:r>
              <a:rPr lang="en-US" altLang="en-US" sz="2800"/>
              <a:t>. The difference of </a:t>
            </a:r>
            <a:r>
              <a:rPr lang="en-US" altLang="en-US" sz="2800" i="1"/>
              <a:t>A</a:t>
            </a:r>
            <a:r>
              <a:rPr lang="en-US" altLang="en-US" sz="2800"/>
              <a:t> and </a:t>
            </a:r>
            <a:r>
              <a:rPr lang="en-US" altLang="en-US" sz="2800" i="1"/>
              <a:t>B</a:t>
            </a:r>
            <a:r>
              <a:rPr lang="en-US" altLang="en-US" sz="2800"/>
              <a:t> is also called the complement of </a:t>
            </a:r>
            <a:r>
              <a:rPr lang="en-US" altLang="en-US" sz="2800" i="1"/>
              <a:t>B</a:t>
            </a:r>
            <a:r>
              <a:rPr lang="en-US" altLang="en-US" sz="2800"/>
              <a:t> with respect to </a:t>
            </a:r>
            <a:r>
              <a:rPr lang="en-US" altLang="en-US" sz="2800" i="1"/>
              <a:t>A</a:t>
            </a:r>
            <a:r>
              <a:rPr lang="en-US" altLang="en-US" sz="2800"/>
              <a:t>.</a:t>
            </a:r>
          </a:p>
          <a:p>
            <a:pPr>
              <a:buFont typeface="Wingdings" panose="05000000000000000000" pitchFamily="2" charset="2"/>
              <a:buNone/>
            </a:pPr>
            <a:r>
              <a:rPr lang="en-US" altLang="en-US" sz="2800"/>
              <a:t>               </a:t>
            </a:r>
            <a:r>
              <a:rPr lang="en-US" altLang="en-US" sz="2800" i="1"/>
              <a:t>A</a:t>
            </a:r>
            <a:r>
              <a:rPr lang="en-US" altLang="en-US" sz="2800"/>
              <a:t> – </a:t>
            </a:r>
            <a:r>
              <a:rPr lang="en-US" altLang="en-US" sz="2800" i="1"/>
              <a:t>B</a:t>
            </a:r>
            <a:r>
              <a:rPr lang="en-US" altLang="en-US" sz="2800">
                <a:latin typeface="Cambria Math" panose="02040503050406030204" pitchFamily="18" charset="0"/>
                <a:ea typeface="Cambria Math" panose="02040503050406030204" pitchFamily="18" charset="0"/>
                <a:cs typeface="Cambria Math" panose="02040503050406030204" pitchFamily="18" charset="0"/>
              </a:rPr>
              <a:t> = {</a:t>
            </a:r>
            <a:r>
              <a:rPr lang="en-US" altLang="en-US" sz="2800" i="1">
                <a:ea typeface="Cambria Math" panose="02040503050406030204" pitchFamily="18" charset="0"/>
                <a:cs typeface="Cambria Math" panose="02040503050406030204" pitchFamily="18" charset="0"/>
              </a:rPr>
              <a:t>x</a:t>
            </a:r>
            <a:r>
              <a:rPr lang="en-US" altLang="en-US" sz="2800">
                <a:latin typeface="Cambria Math" panose="02040503050406030204" pitchFamily="18" charset="0"/>
                <a:ea typeface="Cambria Math" panose="02040503050406030204" pitchFamily="18" charset="0"/>
                <a:cs typeface="Cambria Math" panose="02040503050406030204" pitchFamily="18" charset="0"/>
              </a:rPr>
              <a:t> | </a:t>
            </a:r>
            <a:r>
              <a:rPr lang="en-US" altLang="en-US" sz="2800" i="1">
                <a:ea typeface="Cambria Math" panose="02040503050406030204" pitchFamily="18" charset="0"/>
                <a:cs typeface="Cambria Math" panose="02040503050406030204" pitchFamily="18" charset="0"/>
              </a:rPr>
              <a:t>x</a:t>
            </a:r>
            <a:r>
              <a:rPr lang="en-US" altLang="en-US" sz="2800">
                <a:latin typeface="Cambria Math" panose="02040503050406030204" pitchFamily="18" charset="0"/>
                <a:ea typeface="Cambria Math" panose="02040503050406030204" pitchFamily="18" charset="0"/>
                <a:cs typeface="Cambria Math" panose="02040503050406030204" pitchFamily="18" charset="0"/>
              </a:rPr>
              <a:t> ∈ A </a:t>
            </a:r>
            <a:r>
              <a:rPr lang="en-US" altLang="en-US" sz="28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2800">
                <a:latin typeface="Cambria Math" panose="02040503050406030204" pitchFamily="18" charset="0"/>
                <a:ea typeface="Cambria Math" panose="02040503050406030204" pitchFamily="18" charset="0"/>
                <a:cs typeface="Cambria Math" panose="02040503050406030204" pitchFamily="18" charset="0"/>
              </a:rPr>
              <a:t> </a:t>
            </a:r>
            <a:r>
              <a:rPr lang="en-US" altLang="en-US" sz="2800" i="1">
                <a:ea typeface="Cambria Math" panose="02040503050406030204" pitchFamily="18" charset="0"/>
                <a:cs typeface="Cambria Math" panose="02040503050406030204" pitchFamily="18" charset="0"/>
              </a:rPr>
              <a:t>x</a:t>
            </a:r>
            <a:r>
              <a:rPr lang="en-US" altLang="en-US" sz="28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800">
                <a:latin typeface="Cambria Math" panose="02040503050406030204" pitchFamily="18" charset="0"/>
                <a:ea typeface="Cambria Math" panose="02040503050406030204" pitchFamily="18" charset="0"/>
                <a:cs typeface="Cambria Math" panose="02040503050406030204" pitchFamily="18" charset="0"/>
              </a:rPr>
              <a:t>∉ </a:t>
            </a:r>
            <a:r>
              <a:rPr lang="en-US" altLang="en-US" sz="2800" i="1">
                <a:ea typeface="Cambria Math" panose="02040503050406030204" pitchFamily="18" charset="0"/>
                <a:cs typeface="Cambria Math" panose="02040503050406030204" pitchFamily="18" charset="0"/>
              </a:rPr>
              <a:t>B</a:t>
            </a:r>
            <a:r>
              <a:rPr lang="en-US" altLang="en-US" sz="2800">
                <a:latin typeface="Cambria Math" panose="02040503050406030204" pitchFamily="18" charset="0"/>
                <a:ea typeface="Cambria Math" panose="02040503050406030204" pitchFamily="18" charset="0"/>
                <a:cs typeface="Cambria Math" panose="02040503050406030204" pitchFamily="18" charset="0"/>
              </a:rPr>
              <a:t>}  =   </a:t>
            </a:r>
            <a:r>
              <a:rPr lang="en-US" altLang="en-US" sz="2800" i="1">
                <a:ea typeface="Cambria Math" panose="02040503050406030204" pitchFamily="18" charset="0"/>
                <a:cs typeface="Cambria Math" panose="02040503050406030204" pitchFamily="18" charset="0"/>
              </a:rPr>
              <a:t>A</a:t>
            </a:r>
            <a:r>
              <a:rPr lang="en-US" altLang="en-US" sz="2800">
                <a:latin typeface="Cambria Math" panose="02040503050406030204" pitchFamily="18" charset="0"/>
                <a:ea typeface="Cambria Math" panose="02040503050406030204" pitchFamily="18" charset="0"/>
                <a:cs typeface="Cambria Math" panose="02040503050406030204" pitchFamily="18" charset="0"/>
              </a:rPr>
              <a:t> ∩</a:t>
            </a:r>
            <a:r>
              <a:rPr lang="en-US" altLang="en-US" sz="2800" b="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2800" i="1">
                <a:ea typeface="Cambria Math" panose="02040503050406030204" pitchFamily="18" charset="0"/>
                <a:cs typeface="Cambria Math" panose="02040503050406030204" pitchFamily="18" charset="0"/>
                <a:sym typeface="Symbol" panose="05050102010706020507" pitchFamily="18" charset="2"/>
              </a:rPr>
              <a:t>B</a:t>
            </a:r>
            <a:endParaRPr lang="en-US" altLang="en-US" sz="2800" i="1">
              <a:ea typeface="Cambria Math" panose="02040503050406030204" pitchFamily="18" charset="0"/>
              <a:cs typeface="Cambria Math" panose="02040503050406030204" pitchFamily="18" charset="0"/>
            </a:endParaRPr>
          </a:p>
        </p:txBody>
      </p:sp>
      <p:grpSp>
        <p:nvGrpSpPr>
          <p:cNvPr id="238596" name="Group 37"/>
          <p:cNvGrpSpPr>
            <a:grpSpLocks/>
          </p:cNvGrpSpPr>
          <p:nvPr/>
        </p:nvGrpSpPr>
        <p:grpSpPr bwMode="auto">
          <a:xfrm>
            <a:off x="1905000" y="4665663"/>
            <a:ext cx="3429000" cy="1465262"/>
            <a:chOff x="5410200" y="4876800"/>
            <a:chExt cx="3429000" cy="1447800"/>
          </a:xfrm>
        </p:grpSpPr>
        <p:sp>
          <p:nvSpPr>
            <p:cNvPr id="29" name="Rectangle 28"/>
            <p:cNvSpPr/>
            <p:nvPr/>
          </p:nvSpPr>
          <p:spPr>
            <a:xfrm>
              <a:off x="5410200" y="48768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 name="Oval 30"/>
            <p:cNvSpPr/>
            <p:nvPr/>
          </p:nvSpPr>
          <p:spPr>
            <a:xfrm>
              <a:off x="5943600" y="5181105"/>
              <a:ext cx="1219200" cy="991343"/>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 name="Oval 31"/>
            <p:cNvSpPr/>
            <p:nvPr/>
          </p:nvSpPr>
          <p:spPr>
            <a:xfrm>
              <a:off x="6629400" y="5181105"/>
              <a:ext cx="1219200" cy="99134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8601" name="TextBox 33"/>
            <p:cNvSpPr txBox="1">
              <a:spLocks noChangeArrowheads="1"/>
            </p:cNvSpPr>
            <p:nvPr/>
          </p:nvSpPr>
          <p:spPr bwMode="auto">
            <a:xfrm>
              <a:off x="8001000" y="4953000"/>
              <a:ext cx="838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U</a:t>
              </a:r>
            </a:p>
          </p:txBody>
        </p:sp>
        <p:sp>
          <p:nvSpPr>
            <p:cNvPr id="238602" name="TextBox 34"/>
            <p:cNvSpPr txBox="1">
              <a:spLocks noChangeArrowheads="1"/>
            </p:cNvSpPr>
            <p:nvPr/>
          </p:nvSpPr>
          <p:spPr bwMode="auto">
            <a:xfrm>
              <a:off x="5715000" y="5181600"/>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A</a:t>
              </a:r>
            </a:p>
          </p:txBody>
        </p:sp>
        <p:sp>
          <p:nvSpPr>
            <p:cNvPr id="238603" name="TextBox 35"/>
            <p:cNvSpPr txBox="1">
              <a:spLocks noChangeArrowheads="1"/>
            </p:cNvSpPr>
            <p:nvPr/>
          </p:nvSpPr>
          <p:spPr bwMode="auto">
            <a:xfrm>
              <a:off x="7315200" y="5410200"/>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B</a:t>
              </a:r>
            </a:p>
          </p:txBody>
        </p:sp>
        <p:sp>
          <p:nvSpPr>
            <p:cNvPr id="37" name="Oval 36"/>
            <p:cNvSpPr/>
            <p:nvPr/>
          </p:nvSpPr>
          <p:spPr>
            <a:xfrm>
              <a:off x="6629400" y="5257965"/>
              <a:ext cx="533400" cy="83762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238597" name="TextBox 11"/>
          <p:cNvSpPr txBox="1">
            <a:spLocks noChangeArrowheads="1"/>
          </p:cNvSpPr>
          <p:nvPr/>
        </p:nvSpPr>
        <p:spPr bwMode="auto">
          <a:xfrm>
            <a:off x="2247900" y="4297363"/>
            <a:ext cx="3505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Venn Diagram</a:t>
            </a:r>
            <a:r>
              <a:rPr lang="en-US" altLang="en-US">
                <a:latin typeface="Cambria Math" panose="02040503050406030204" pitchFamily="18" charset="0"/>
                <a:ea typeface="Cambria Math" panose="02040503050406030204" pitchFamily="18" charset="0"/>
                <a:cs typeface="Cambria Math" panose="02040503050406030204" pitchFamily="18" charset="0"/>
              </a:rPr>
              <a:t>  for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B</a:t>
            </a:r>
            <a:r>
              <a:rPr lang="en-US" altLang="en-US"/>
              <a:t>    </a:t>
            </a: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Title 1"/>
          <p:cNvSpPr>
            <a:spLocks noGrp="1"/>
          </p:cNvSpPr>
          <p:nvPr>
            <p:ph type="title"/>
          </p:nvPr>
        </p:nvSpPr>
        <p:spPr/>
        <p:txBody>
          <a:bodyPr/>
          <a:lstStyle/>
          <a:p>
            <a:r>
              <a:rPr lang="en-US" altLang="en-US" sz="4000"/>
              <a:t>The Cardinality of the Union of Two Sets</a:t>
            </a:r>
          </a:p>
        </p:txBody>
      </p:sp>
      <p:sp>
        <p:nvSpPr>
          <p:cNvPr id="13" name="Content Placeholder 2"/>
          <p:cNvSpPr txBox="1">
            <a:spLocks/>
          </p:cNvSpPr>
          <p:nvPr/>
        </p:nvSpPr>
        <p:spPr>
          <a:xfrm>
            <a:off x="685800" y="1905000"/>
            <a:ext cx="8229600" cy="4389438"/>
          </a:xfrm>
          <a:prstGeom prst="rect">
            <a:avLst/>
          </a:prstGeom>
        </p:spPr>
        <p:txBody>
          <a:bodyPr>
            <a:normAutofit/>
          </a:bodyPr>
          <a:lstStyle>
            <a:lvl1pPr marL="273050" indent="-2730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spcBef>
                <a:spcPct val="20000"/>
              </a:spcBef>
              <a:buClr>
                <a:srgbClr val="FFFFFF"/>
              </a:buClr>
              <a:buSzPct val="95000"/>
              <a:buFont typeface="Arial" panose="020B0604020202020204" pitchFamily="34" charset="0"/>
              <a:buChar char="•"/>
            </a:pPr>
            <a:r>
              <a:rPr lang="en-US" altLang="en-US" dirty="0"/>
              <a:t>Inclusion-Exclusion</a:t>
            </a:r>
          </a:p>
          <a:p>
            <a:pPr eaLnBrk="1" hangingPunct="1">
              <a:lnSpc>
                <a:spcPct val="80000"/>
              </a:lnSpc>
              <a:spcBef>
                <a:spcPct val="20000"/>
              </a:spcBef>
              <a:buClr>
                <a:srgbClr val="FFFFFF"/>
              </a:buClr>
              <a:buSzPct val="95000"/>
            </a:pPr>
            <a:r>
              <a:rPr lang="en-US" altLang="en-US" dirty="0"/>
              <a:t> </a:t>
            </a:r>
            <a:r>
              <a:rPr lang="en-US" altLang="en-US" dirty="0">
                <a:latin typeface="Cambria Math" panose="02040503050406030204" pitchFamily="18" charset="0"/>
                <a:ea typeface="Cambria Math" panose="02040503050406030204" pitchFamily="18" charset="0"/>
                <a:cs typeface="Cambria Math" panose="02040503050406030204" pitchFamily="18" charset="0"/>
              </a:rPr>
              <a:t>|</a:t>
            </a:r>
            <a:r>
              <a:rPr lang="en-US" altLang="en-US" i="1" dirty="0">
                <a:ea typeface="Cambria Math" panose="02040503050406030204" pitchFamily="18" charset="0"/>
                <a:cs typeface="Cambria Math" panose="02040503050406030204" pitchFamily="18" charset="0"/>
              </a:rPr>
              <a:t>A</a:t>
            </a:r>
            <a:r>
              <a:rPr lang="en-US" altLang="en-US" dirty="0">
                <a:latin typeface="Cambria Math" panose="02040503050406030204" pitchFamily="18" charset="0"/>
                <a:ea typeface="Cambria Math" panose="02040503050406030204" pitchFamily="18" charset="0"/>
                <a:cs typeface="Cambria Math" panose="02040503050406030204" pitchFamily="18" charset="0"/>
              </a:rPr>
              <a:t> ∪ </a:t>
            </a:r>
            <a:r>
              <a:rPr lang="en-US" altLang="en-US" i="1" dirty="0">
                <a:ea typeface="Cambria Math" panose="02040503050406030204" pitchFamily="18" charset="0"/>
                <a:cs typeface="Cambria Math" panose="02040503050406030204" pitchFamily="18" charset="0"/>
              </a:rPr>
              <a:t>B</a:t>
            </a:r>
            <a:r>
              <a:rPr lang="en-US" altLang="en-US" dirty="0">
                <a:latin typeface="Cambria Math" panose="02040503050406030204" pitchFamily="18" charset="0"/>
                <a:ea typeface="Cambria Math" panose="02040503050406030204" pitchFamily="18" charset="0"/>
                <a:cs typeface="Cambria Math" panose="02040503050406030204" pitchFamily="18" charset="0"/>
              </a:rPr>
              <a:t>| = |</a:t>
            </a:r>
            <a:r>
              <a:rPr lang="en-US" altLang="en-US" i="1" dirty="0">
                <a:ea typeface="Cambria Math" panose="02040503050406030204" pitchFamily="18" charset="0"/>
                <a:cs typeface="Cambria Math" panose="02040503050406030204" pitchFamily="18" charset="0"/>
              </a:rPr>
              <a:t>A</a:t>
            </a:r>
            <a:r>
              <a:rPr lang="en-US" altLang="en-US" dirty="0">
                <a:latin typeface="Cambria Math" panose="02040503050406030204" pitchFamily="18" charset="0"/>
                <a:ea typeface="Cambria Math" panose="02040503050406030204" pitchFamily="18" charset="0"/>
                <a:cs typeface="Cambria Math" panose="02040503050406030204" pitchFamily="18" charset="0"/>
              </a:rPr>
              <a:t>| + | </a:t>
            </a:r>
            <a:r>
              <a:rPr lang="en-US" altLang="en-US" i="1" dirty="0">
                <a:ea typeface="Cambria Math" panose="02040503050406030204" pitchFamily="18" charset="0"/>
                <a:cs typeface="Cambria Math" panose="02040503050406030204" pitchFamily="18" charset="0"/>
              </a:rPr>
              <a:t>B</a:t>
            </a:r>
            <a:r>
              <a:rPr lang="en-US" altLang="en-US" dirty="0">
                <a:latin typeface="Cambria Math" panose="02040503050406030204" pitchFamily="18" charset="0"/>
                <a:ea typeface="Cambria Math" panose="02040503050406030204" pitchFamily="18" charset="0"/>
                <a:cs typeface="Cambria Math" panose="02040503050406030204" pitchFamily="18" charset="0"/>
              </a:rPr>
              <a:t>| </a:t>
            </a:r>
            <a:r>
              <a:rPr lang="en-US" altLang="en-US" sz="2800" b="1" dirty="0">
                <a:latin typeface="Cambria Math" panose="02040503050406030204" pitchFamily="18" charset="0"/>
                <a:ea typeface="Cambria Math" panose="02040503050406030204" pitchFamily="18" charset="0"/>
                <a:cs typeface="Cambria Math" panose="02040503050406030204" pitchFamily="18" charset="0"/>
              </a:rPr>
              <a:t>-</a:t>
            </a:r>
            <a:r>
              <a:rPr lang="en-US" altLang="en-US" dirty="0">
                <a:latin typeface="Cambria Math" panose="02040503050406030204" pitchFamily="18" charset="0"/>
                <a:ea typeface="Cambria Math" panose="02040503050406030204" pitchFamily="18" charset="0"/>
                <a:cs typeface="Cambria Math" panose="02040503050406030204" pitchFamily="18" charset="0"/>
              </a:rPr>
              <a:t> |</a:t>
            </a:r>
            <a:r>
              <a:rPr lang="en-US" altLang="en-US" i="1" dirty="0">
                <a:ea typeface="Cambria Math" panose="02040503050406030204" pitchFamily="18" charset="0"/>
                <a:cs typeface="Cambria Math" panose="02040503050406030204" pitchFamily="18" charset="0"/>
              </a:rPr>
              <a:t>A</a:t>
            </a:r>
            <a:r>
              <a:rPr lang="en-US" altLang="en-US" dirty="0">
                <a:latin typeface="Cambria Math" panose="02040503050406030204" pitchFamily="18" charset="0"/>
                <a:ea typeface="Cambria Math" panose="02040503050406030204" pitchFamily="18" charset="0"/>
                <a:cs typeface="Cambria Math" panose="02040503050406030204" pitchFamily="18" charset="0"/>
              </a:rPr>
              <a:t> ∩ </a:t>
            </a:r>
            <a:r>
              <a:rPr lang="en-US" altLang="en-US" i="1" dirty="0">
                <a:ea typeface="Cambria Math" panose="02040503050406030204" pitchFamily="18" charset="0"/>
                <a:cs typeface="Cambria Math" panose="02040503050406030204" pitchFamily="18" charset="0"/>
              </a:rPr>
              <a:t>B</a:t>
            </a:r>
            <a:r>
              <a:rPr lang="en-US" altLang="en-US" dirty="0">
                <a:latin typeface="Cambria Math" panose="02040503050406030204" pitchFamily="18" charset="0"/>
                <a:ea typeface="Cambria Math" panose="02040503050406030204" pitchFamily="18" charset="0"/>
                <a:cs typeface="Cambria Math" panose="02040503050406030204" pitchFamily="18" charset="0"/>
              </a:rPr>
              <a:t>|</a:t>
            </a:r>
          </a:p>
          <a:p>
            <a:pPr eaLnBrk="1" hangingPunct="1">
              <a:lnSpc>
                <a:spcPct val="80000"/>
              </a:lnSpc>
              <a:spcBef>
                <a:spcPct val="20000"/>
              </a:spcBef>
              <a:buClr>
                <a:srgbClr val="FFFFFF"/>
              </a:buClr>
              <a:buSzPct val="95000"/>
            </a:pPr>
            <a:endParaRPr lang="en-US" altLang="en-US" dirty="0"/>
          </a:p>
          <a:p>
            <a:pPr eaLnBrk="1" hangingPunct="1">
              <a:lnSpc>
                <a:spcPct val="80000"/>
              </a:lnSpc>
              <a:spcBef>
                <a:spcPct val="20000"/>
              </a:spcBef>
              <a:buClr>
                <a:srgbClr val="FFFFFF"/>
              </a:buClr>
              <a:buSzPct val="95000"/>
              <a:buFont typeface="Arial" panose="020B0604020202020204" pitchFamily="34" charset="0"/>
              <a:buChar char="•"/>
            </a:pPr>
            <a:endParaRPr lang="en-US" altLang="en-US" dirty="0"/>
          </a:p>
          <a:p>
            <a:pPr eaLnBrk="1" hangingPunct="1">
              <a:lnSpc>
                <a:spcPct val="80000"/>
              </a:lnSpc>
              <a:spcBef>
                <a:spcPct val="20000"/>
              </a:spcBef>
              <a:buClr>
                <a:srgbClr val="FFFFFF"/>
              </a:buClr>
              <a:buSzPct val="95000"/>
              <a:buFont typeface="Arial" panose="020B0604020202020204" pitchFamily="34" charset="0"/>
              <a:buChar char="•"/>
            </a:pPr>
            <a:endParaRPr lang="en-US" altLang="en-US" dirty="0"/>
          </a:p>
          <a:p>
            <a:pPr eaLnBrk="1" hangingPunct="1">
              <a:lnSpc>
                <a:spcPct val="80000"/>
              </a:lnSpc>
              <a:spcBef>
                <a:spcPct val="20000"/>
              </a:spcBef>
              <a:buClr>
                <a:srgbClr val="FFFFFF"/>
              </a:buClr>
              <a:buSzPct val="95000"/>
              <a:buFont typeface="Arial" panose="020B0604020202020204" pitchFamily="34" charset="0"/>
              <a:buChar char="•"/>
            </a:pPr>
            <a:endParaRPr lang="en-US" altLang="en-US" dirty="0"/>
          </a:p>
          <a:p>
            <a:pPr eaLnBrk="1" hangingPunct="1">
              <a:lnSpc>
                <a:spcPct val="80000"/>
              </a:lnSpc>
              <a:spcBef>
                <a:spcPct val="20000"/>
              </a:spcBef>
              <a:buClr>
                <a:srgbClr val="FFFFFF"/>
              </a:buClr>
              <a:buSzPct val="95000"/>
              <a:buFont typeface="Arial" panose="020B0604020202020204" pitchFamily="34" charset="0"/>
              <a:buChar char="•"/>
            </a:pPr>
            <a:endParaRPr lang="en-US" altLang="en-US" dirty="0"/>
          </a:p>
          <a:p>
            <a:pPr eaLnBrk="1" hangingPunct="1">
              <a:lnSpc>
                <a:spcPct val="80000"/>
              </a:lnSpc>
              <a:spcBef>
                <a:spcPct val="20000"/>
              </a:spcBef>
              <a:buClr>
                <a:srgbClr val="FFFFFF"/>
              </a:buClr>
              <a:buSzPct val="95000"/>
              <a:buFont typeface="Arial" panose="020B0604020202020204" pitchFamily="34" charset="0"/>
              <a:buChar char="•"/>
            </a:pPr>
            <a:endParaRPr lang="en-US" altLang="en-US" dirty="0"/>
          </a:p>
          <a:p>
            <a:pPr eaLnBrk="1" hangingPunct="1">
              <a:lnSpc>
                <a:spcPct val="80000"/>
              </a:lnSpc>
              <a:spcBef>
                <a:spcPct val="20000"/>
              </a:spcBef>
              <a:buClr>
                <a:srgbClr val="FFFFFF"/>
              </a:buClr>
              <a:buSzPct val="95000"/>
              <a:buFont typeface="Arial" panose="020B0604020202020204" pitchFamily="34" charset="0"/>
              <a:buChar char="•"/>
            </a:pPr>
            <a:r>
              <a:rPr lang="en-US" altLang="en-US" b="1" dirty="0"/>
              <a:t>Example</a:t>
            </a:r>
            <a:r>
              <a:rPr lang="en-US" altLang="en-US" dirty="0"/>
              <a:t>: Let </a:t>
            </a:r>
            <a:r>
              <a:rPr lang="en-US" altLang="en-US" i="1" dirty="0"/>
              <a:t>A</a:t>
            </a:r>
            <a:r>
              <a:rPr lang="en-US" altLang="en-US" dirty="0"/>
              <a:t> be the math majors in your class and </a:t>
            </a:r>
            <a:r>
              <a:rPr lang="en-US" altLang="en-US" i="1" dirty="0"/>
              <a:t>B</a:t>
            </a:r>
            <a:r>
              <a:rPr lang="en-US" altLang="en-US" dirty="0"/>
              <a:t> be the CS majors. To count the number of students who are either math majors or CS majors, add the number of math majors and the number of CS majors, and subtract the number of joint CS/math majors.</a:t>
            </a:r>
          </a:p>
          <a:p>
            <a:pPr eaLnBrk="1" hangingPunct="1">
              <a:lnSpc>
                <a:spcPct val="80000"/>
              </a:lnSpc>
              <a:spcBef>
                <a:spcPct val="20000"/>
              </a:spcBef>
              <a:buClr>
                <a:srgbClr val="FFFFFF"/>
              </a:buClr>
              <a:buSzPct val="95000"/>
              <a:buFont typeface="Arial" panose="020B0604020202020204" pitchFamily="34" charset="0"/>
              <a:buChar char="•"/>
            </a:pPr>
            <a:r>
              <a:rPr lang="en-US" altLang="en-US" dirty="0"/>
              <a:t>We will return to this principle in Chapter 6 and Chapter 8 where we will derive a formula for the cardinality of the union of </a:t>
            </a:r>
            <a:r>
              <a:rPr lang="en-US" altLang="en-US" i="1" dirty="0"/>
              <a:t>n</a:t>
            </a:r>
            <a:r>
              <a:rPr lang="en-US" altLang="en-US" dirty="0"/>
              <a:t> sets, where </a:t>
            </a:r>
            <a:r>
              <a:rPr lang="en-US" altLang="en-US" i="1" dirty="0"/>
              <a:t>n</a:t>
            </a:r>
            <a:r>
              <a:rPr lang="en-US" altLang="en-US" dirty="0"/>
              <a:t> is a positive integer.</a:t>
            </a:r>
          </a:p>
          <a:p>
            <a:pPr>
              <a:lnSpc>
                <a:spcPct val="80000"/>
              </a:lnSpc>
              <a:spcBef>
                <a:spcPct val="20000"/>
              </a:spcBef>
              <a:buClr>
                <a:srgbClr val="FFFFFF"/>
              </a:buClr>
              <a:buSzPct val="95000"/>
            </a:pPr>
            <a:r>
              <a:rPr lang="en-US" altLang="en-US" dirty="0"/>
              <a:t> </a:t>
            </a:r>
          </a:p>
        </p:txBody>
      </p:sp>
      <p:grpSp>
        <p:nvGrpSpPr>
          <p:cNvPr id="239620" name="Group 22"/>
          <p:cNvGrpSpPr>
            <a:grpSpLocks/>
          </p:cNvGrpSpPr>
          <p:nvPr/>
        </p:nvGrpSpPr>
        <p:grpSpPr bwMode="auto">
          <a:xfrm>
            <a:off x="5257800" y="1905000"/>
            <a:ext cx="3429000" cy="1447800"/>
            <a:chOff x="5715000" y="4724400"/>
            <a:chExt cx="3429000" cy="1447800"/>
          </a:xfrm>
        </p:grpSpPr>
        <p:sp>
          <p:nvSpPr>
            <p:cNvPr id="24" name="Oval 23"/>
            <p:cNvSpPr/>
            <p:nvPr/>
          </p:nvSpPr>
          <p:spPr>
            <a:xfrm>
              <a:off x="6934200" y="5105400"/>
              <a:ext cx="533400" cy="8382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239623" name="Group 20"/>
            <p:cNvGrpSpPr>
              <a:grpSpLocks/>
            </p:cNvGrpSpPr>
            <p:nvPr/>
          </p:nvGrpSpPr>
          <p:grpSpPr bwMode="auto">
            <a:xfrm>
              <a:off x="5715000" y="4724400"/>
              <a:ext cx="2971800" cy="1447800"/>
              <a:chOff x="5715000" y="4724400"/>
              <a:chExt cx="2971800" cy="1447800"/>
            </a:xfrm>
          </p:grpSpPr>
          <p:sp>
            <p:nvSpPr>
              <p:cNvPr id="30" name="Rectangle 29"/>
              <p:cNvSpPr/>
              <p:nvPr/>
            </p:nvSpPr>
            <p:spPr>
              <a:xfrm>
                <a:off x="5715000" y="47244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239629" name="Group 19"/>
              <p:cNvGrpSpPr>
                <a:grpSpLocks/>
              </p:cNvGrpSpPr>
              <p:nvPr/>
            </p:nvGrpSpPr>
            <p:grpSpPr bwMode="auto">
              <a:xfrm>
                <a:off x="6248400" y="5029200"/>
                <a:ext cx="1905000" cy="990600"/>
                <a:chOff x="6248400" y="5029200"/>
                <a:chExt cx="1905000" cy="990600"/>
              </a:xfrm>
            </p:grpSpPr>
            <p:sp>
              <p:nvSpPr>
                <p:cNvPr id="32" name="Oval 31"/>
                <p:cNvSpPr/>
                <p:nvPr/>
              </p:nvSpPr>
              <p:spPr>
                <a:xfrm>
                  <a:off x="62484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 name="Oval 32"/>
                <p:cNvSpPr/>
                <p:nvPr/>
              </p:nvSpPr>
              <p:spPr>
                <a:xfrm>
                  <a:off x="69342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grpSp>
          <p:nvGrpSpPr>
            <p:cNvPr id="239624" name="Group 21"/>
            <p:cNvGrpSpPr>
              <a:grpSpLocks/>
            </p:cNvGrpSpPr>
            <p:nvPr/>
          </p:nvGrpSpPr>
          <p:grpSpPr bwMode="auto">
            <a:xfrm>
              <a:off x="6400800" y="4800600"/>
              <a:ext cx="2743200" cy="826532"/>
              <a:chOff x="6400800" y="4800600"/>
              <a:chExt cx="2743200" cy="826532"/>
            </a:xfrm>
          </p:grpSpPr>
          <p:sp>
            <p:nvSpPr>
              <p:cNvPr id="239625" name="TextBox 26"/>
              <p:cNvSpPr txBox="1">
                <a:spLocks noChangeArrowheads="1"/>
              </p:cNvSpPr>
              <p:nvPr/>
            </p:nvSpPr>
            <p:spPr bwMode="auto">
              <a:xfrm>
                <a:off x="8305800" y="4800600"/>
                <a:ext cx="838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U</a:t>
                </a:r>
              </a:p>
            </p:txBody>
          </p:sp>
          <p:sp>
            <p:nvSpPr>
              <p:cNvPr id="239626" name="TextBox 27"/>
              <p:cNvSpPr txBox="1">
                <a:spLocks noChangeArrowheads="1"/>
              </p:cNvSpPr>
              <p:nvPr/>
            </p:nvSpPr>
            <p:spPr bwMode="auto">
              <a:xfrm>
                <a:off x="6400800" y="5181600"/>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A</a:t>
                </a:r>
              </a:p>
            </p:txBody>
          </p:sp>
          <p:sp>
            <p:nvSpPr>
              <p:cNvPr id="239627" name="TextBox 28"/>
              <p:cNvSpPr txBox="1">
                <a:spLocks noChangeArrowheads="1"/>
              </p:cNvSpPr>
              <p:nvPr/>
            </p:nvSpPr>
            <p:spPr bwMode="auto">
              <a:xfrm>
                <a:off x="7620000" y="5257800"/>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B</a:t>
                </a:r>
              </a:p>
            </p:txBody>
          </p:sp>
        </p:grpSp>
      </p:grpSp>
      <p:sp>
        <p:nvSpPr>
          <p:cNvPr id="239621" name="TextBox 14"/>
          <p:cNvSpPr txBox="1">
            <a:spLocks noChangeArrowheads="1"/>
          </p:cNvSpPr>
          <p:nvPr/>
        </p:nvSpPr>
        <p:spPr bwMode="auto">
          <a:xfrm>
            <a:off x="5105400" y="3505200"/>
            <a:ext cx="3962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Venn Diagram</a:t>
            </a:r>
            <a:r>
              <a:rPr lang="en-US" altLang="en-US">
                <a:latin typeface="Cambria Math" panose="02040503050406030204" pitchFamily="18" charset="0"/>
                <a:ea typeface="Cambria Math" panose="02040503050406030204" pitchFamily="18" charset="0"/>
                <a:cs typeface="Cambria Math" panose="02040503050406030204" pitchFamily="18" charset="0"/>
              </a:rPr>
              <a:t>  for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B</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ea typeface="Cambria Math" panose="02040503050406030204" pitchFamily="18" charset="0"/>
                <a:cs typeface="Cambria Math" panose="02040503050406030204" pitchFamily="18" charset="0"/>
              </a:rPr>
              <a:t> 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B, 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B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a:t>    </a:t>
            </a: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Title 1"/>
          <p:cNvSpPr>
            <a:spLocks noGrp="1"/>
          </p:cNvSpPr>
          <p:nvPr>
            <p:ph type="title"/>
          </p:nvPr>
        </p:nvSpPr>
        <p:spPr/>
        <p:txBody>
          <a:bodyPr/>
          <a:lstStyle/>
          <a:p>
            <a:r>
              <a:rPr lang="en-US" altLang="en-US"/>
              <a:t>Review Questions</a:t>
            </a:r>
          </a:p>
        </p:txBody>
      </p:sp>
      <p:sp>
        <p:nvSpPr>
          <p:cNvPr id="3" name="Content Placeholder 2"/>
          <p:cNvSpPr>
            <a:spLocks noGrp="1"/>
          </p:cNvSpPr>
          <p:nvPr>
            <p:ph idx="1"/>
          </p:nvPr>
        </p:nvSpPr>
        <p:spPr/>
        <p:txBody>
          <a:bodyPr>
            <a:normAutofit/>
          </a:bodyPr>
          <a:lstStyle/>
          <a:p>
            <a:pPr>
              <a:buFont typeface="Wingdings" panose="05000000000000000000" pitchFamily="2" charset="2"/>
              <a:buNone/>
            </a:pPr>
            <a:r>
              <a:rPr lang="en-US" altLang="en-US" sz="2000" b="1"/>
              <a:t>Example</a:t>
            </a:r>
            <a:r>
              <a:rPr lang="en-US" altLang="en-US" sz="2000"/>
              <a:t>: </a:t>
            </a:r>
            <a:r>
              <a:rPr lang="en-US" altLang="en-US" sz="2000" i="1"/>
              <a:t>U</a:t>
            </a:r>
            <a:r>
              <a:rPr lang="en-US" altLang="en-US" sz="2000"/>
              <a:t> = {</a:t>
            </a:r>
            <a:r>
              <a:rPr lang="en-US" altLang="en-US" sz="2000">
                <a:latin typeface="Cambria Math" panose="02040503050406030204" pitchFamily="18" charset="0"/>
                <a:ea typeface="Cambria Math" panose="02040503050406030204" pitchFamily="18" charset="0"/>
                <a:cs typeface="Cambria Math" panose="02040503050406030204" pitchFamily="18" charset="0"/>
              </a:rPr>
              <a:t>0,1,2,3,4,5</a:t>
            </a:r>
            <a:r>
              <a:rPr lang="en-US" altLang="en-US" sz="2000"/>
              <a:t>,</a:t>
            </a:r>
            <a:r>
              <a:rPr lang="en-US" altLang="en-US" sz="2000">
                <a:latin typeface="Cambria Math" panose="02040503050406030204" pitchFamily="18" charset="0"/>
                <a:ea typeface="Cambria Math" panose="02040503050406030204" pitchFamily="18" charset="0"/>
                <a:cs typeface="Cambria Math" panose="02040503050406030204" pitchFamily="18" charset="0"/>
              </a:rPr>
              <a:t>6,7,8,9,10</a:t>
            </a:r>
            <a:r>
              <a:rPr lang="en-US" altLang="en-US" sz="2000"/>
              <a:t>}  </a:t>
            </a:r>
            <a:r>
              <a:rPr lang="en-US" altLang="en-US" sz="2000" i="1"/>
              <a:t>A</a:t>
            </a:r>
            <a:r>
              <a:rPr lang="en-US" altLang="en-US" sz="2000"/>
              <a:t> = {</a:t>
            </a:r>
            <a:r>
              <a:rPr lang="en-US" altLang="en-US" sz="2000">
                <a:latin typeface="Cambria Math" panose="02040503050406030204" pitchFamily="18" charset="0"/>
                <a:ea typeface="Cambria Math" panose="02040503050406030204" pitchFamily="18" charset="0"/>
                <a:cs typeface="Cambria Math" panose="02040503050406030204" pitchFamily="18" charset="0"/>
              </a:rPr>
              <a:t>1,2,3,4,5</a:t>
            </a:r>
            <a:r>
              <a:rPr lang="en-US" altLang="en-US" sz="2000"/>
              <a:t>},    </a:t>
            </a:r>
            <a:r>
              <a:rPr lang="en-US" altLang="en-US" sz="2000" i="1"/>
              <a:t>B</a:t>
            </a:r>
            <a:r>
              <a:rPr lang="en-US" altLang="en-US" sz="2000"/>
              <a:t> ={</a:t>
            </a:r>
            <a:r>
              <a:rPr lang="en-US" altLang="en-US" sz="2000">
                <a:latin typeface="Cambria Math" panose="02040503050406030204" pitchFamily="18" charset="0"/>
                <a:ea typeface="Cambria Math" panose="02040503050406030204" pitchFamily="18" charset="0"/>
                <a:cs typeface="Cambria Math" panose="02040503050406030204" pitchFamily="18" charset="0"/>
              </a:rPr>
              <a:t>4,5,6,7,8</a:t>
            </a:r>
            <a:r>
              <a:rPr lang="en-US" altLang="en-US" sz="2000"/>
              <a:t>}</a:t>
            </a:r>
          </a:p>
          <a:p>
            <a:pPr marL="735013" lvl="1" indent="-342900">
              <a:buFont typeface="Arial" panose="020B0604020202020204" pitchFamily="34" charset="0"/>
              <a:buAutoNum type="arabicPeriod"/>
            </a:pPr>
            <a:r>
              <a:rPr lang="en-US" altLang="en-US" sz="1600" i="1">
                <a:ea typeface="Cambria Math" panose="02040503050406030204" pitchFamily="18" charset="0"/>
                <a:cs typeface="Cambria Math" panose="02040503050406030204" pitchFamily="18" charset="0"/>
              </a:rPr>
              <a:t>A</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r>
              <a:rPr lang="en-US" altLang="en-US" sz="160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i="1">
                <a:ea typeface="Cambria Math" panose="02040503050406030204" pitchFamily="18" charset="0"/>
                <a:cs typeface="Cambria Math" panose="02040503050406030204" pitchFamily="18" charset="0"/>
              </a:rPr>
              <a:t>B</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p>
          <a:p>
            <a:pPr marL="1009650" lvl="2" indent="-342900">
              <a:buFont typeface="Wingdings" panose="05000000000000000000" pitchFamily="2" charset="2"/>
              <a:buNone/>
            </a:pP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r>
              <a:rPr lang="en-US" altLang="en-US" sz="1600" b="1">
                <a:ea typeface="Cambria Math" panose="02040503050406030204" pitchFamily="18" charset="0"/>
                <a:cs typeface="Cambria Math" panose="02040503050406030204" pitchFamily="18" charset="0"/>
              </a:rPr>
              <a:t>Solution:</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r>
              <a:rPr lang="en-US" altLang="en-US" sz="1600"/>
              <a:t>{</a:t>
            </a:r>
            <a:r>
              <a:rPr lang="en-US" altLang="en-US" sz="1600">
                <a:latin typeface="Cambria Math" panose="02040503050406030204" pitchFamily="18" charset="0"/>
                <a:ea typeface="Cambria Math" panose="02040503050406030204" pitchFamily="18" charset="0"/>
                <a:cs typeface="Cambria Math" panose="02040503050406030204" pitchFamily="18" charset="0"/>
              </a:rPr>
              <a:t>1,2,3,4,5</a:t>
            </a:r>
            <a:r>
              <a:rPr lang="en-US" altLang="en-US" sz="1600"/>
              <a:t>,</a:t>
            </a:r>
            <a:r>
              <a:rPr lang="en-US" altLang="en-US" sz="1600">
                <a:latin typeface="Cambria Math" panose="02040503050406030204" pitchFamily="18" charset="0"/>
                <a:ea typeface="Cambria Math" panose="02040503050406030204" pitchFamily="18" charset="0"/>
                <a:cs typeface="Cambria Math" panose="02040503050406030204" pitchFamily="18" charset="0"/>
              </a:rPr>
              <a:t>6,7,8</a:t>
            </a:r>
            <a:r>
              <a:rPr lang="en-US" altLang="en-US" sz="1600"/>
              <a:t>}</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p>
          <a:p>
            <a:pPr marL="735013" lvl="1" indent="-342900">
              <a:buFont typeface="Arial" panose="020B0604020202020204" pitchFamily="34" charset="0"/>
              <a:buAutoNum type="arabicPeriod"/>
            </a:pPr>
            <a:r>
              <a:rPr lang="en-US" altLang="en-US" sz="1600" i="1">
                <a:ea typeface="Cambria Math" panose="02040503050406030204" pitchFamily="18" charset="0"/>
                <a:cs typeface="Cambria Math" panose="02040503050406030204" pitchFamily="18" charset="0"/>
              </a:rPr>
              <a:t>A</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r>
              <a:rPr lang="en-US" altLang="en-US" sz="160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i="1">
                <a:ea typeface="Cambria Math" panose="02040503050406030204" pitchFamily="18" charset="0"/>
                <a:cs typeface="Cambria Math" panose="02040503050406030204" pitchFamily="18" charset="0"/>
              </a:rPr>
              <a:t>B</a:t>
            </a:r>
            <a:r>
              <a:rPr lang="en-US" altLang="en-US" sz="1600" b="1">
                <a:ea typeface="Cambria Math" panose="02040503050406030204" pitchFamily="18" charset="0"/>
                <a:cs typeface="Cambria Math" panose="02040503050406030204" pitchFamily="18" charset="0"/>
              </a:rPr>
              <a:t>            </a:t>
            </a:r>
          </a:p>
          <a:p>
            <a:pPr marL="1009650" lvl="2" indent="-342900">
              <a:buFont typeface="Wingdings" panose="05000000000000000000" pitchFamily="2" charset="2"/>
              <a:buNone/>
            </a:pPr>
            <a:r>
              <a:rPr lang="en-US" altLang="en-US" sz="1600" b="1">
                <a:ea typeface="Cambria Math" panose="02040503050406030204" pitchFamily="18" charset="0"/>
                <a:cs typeface="Cambria Math" panose="02040503050406030204" pitchFamily="18" charset="0"/>
              </a:rPr>
              <a:t> Solution:</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r>
              <a:rPr lang="en-US" altLang="en-US" sz="1600"/>
              <a:t>{</a:t>
            </a:r>
            <a:r>
              <a:rPr lang="en-US" altLang="en-US" sz="1600">
                <a:latin typeface="Cambria Math" panose="02040503050406030204" pitchFamily="18" charset="0"/>
                <a:ea typeface="Cambria Math" panose="02040503050406030204" pitchFamily="18" charset="0"/>
                <a:cs typeface="Cambria Math" panose="02040503050406030204" pitchFamily="18" charset="0"/>
              </a:rPr>
              <a:t>4,5</a:t>
            </a:r>
            <a:r>
              <a:rPr lang="en-US" altLang="en-US" sz="1600"/>
              <a:t>}</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p>
          <a:p>
            <a:pPr marL="735013" lvl="1" indent="-342900">
              <a:buFont typeface="Arial" panose="020B0604020202020204" pitchFamily="34" charset="0"/>
              <a:buAutoNum type="arabicPeriod"/>
            </a:pPr>
            <a:r>
              <a:rPr lang="en-US" altLang="en-US" sz="1600" i="1">
                <a:ea typeface="Cambria Math" panose="02040503050406030204" pitchFamily="18" charset="0"/>
                <a:cs typeface="Cambria Math" panose="02040503050406030204" pitchFamily="18" charset="0"/>
              </a:rPr>
              <a:t>Ā</a:t>
            </a:r>
            <a:r>
              <a:rPr lang="en-US" altLang="en-US" sz="1600" b="1">
                <a:ea typeface="Cambria Math" panose="02040503050406030204" pitchFamily="18" charset="0"/>
                <a:cs typeface="Cambria Math" panose="02040503050406030204" pitchFamily="18" charset="0"/>
              </a:rPr>
              <a:t>                  </a:t>
            </a:r>
          </a:p>
          <a:p>
            <a:pPr marL="1009650" lvl="2" indent="-342900">
              <a:buFont typeface="Wingdings" panose="05000000000000000000" pitchFamily="2" charset="2"/>
              <a:buNone/>
            </a:pPr>
            <a:r>
              <a:rPr lang="en-US" altLang="en-US" sz="1600" b="1">
                <a:ea typeface="Cambria Math" panose="02040503050406030204" pitchFamily="18" charset="0"/>
                <a:cs typeface="Cambria Math" panose="02040503050406030204" pitchFamily="18" charset="0"/>
              </a:rPr>
              <a:t>  Solution:</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r>
              <a:rPr lang="en-US" altLang="en-US" sz="1600"/>
              <a:t>{</a:t>
            </a:r>
            <a:r>
              <a:rPr lang="en-US" altLang="en-US" sz="1600">
                <a:latin typeface="Cambria Math" panose="02040503050406030204" pitchFamily="18" charset="0"/>
                <a:ea typeface="Cambria Math" panose="02040503050406030204" pitchFamily="18" charset="0"/>
                <a:cs typeface="Cambria Math" panose="02040503050406030204" pitchFamily="18" charset="0"/>
              </a:rPr>
              <a:t>0,6,7,8,9,10</a:t>
            </a:r>
            <a:r>
              <a:rPr lang="en-US" altLang="en-US" sz="1600"/>
              <a:t>}</a:t>
            </a:r>
            <a:endParaRPr lang="en-US" altLang="en-US" sz="1600" b="1">
              <a:latin typeface="Cambria Math" panose="02040503050406030204" pitchFamily="18" charset="0"/>
              <a:ea typeface="Cambria Math" panose="02040503050406030204" pitchFamily="18" charset="0"/>
              <a:cs typeface="Cambria Math" panose="02040503050406030204" pitchFamily="18" charset="0"/>
            </a:endParaRPr>
          </a:p>
          <a:p>
            <a:pPr marL="735013" lvl="1" indent="-342900">
              <a:buFont typeface="Arial" panose="020B0604020202020204" pitchFamily="34" charset="0"/>
              <a:buAutoNum type="arabicPeriod"/>
            </a:pP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p>
          <a:p>
            <a:pPr marL="1009650" lvl="2" indent="-342900">
              <a:buFont typeface="Wingdings" panose="05000000000000000000" pitchFamily="2" charset="2"/>
              <a:buNone/>
            </a:pP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b="1">
                <a:ea typeface="Cambria Math" panose="02040503050406030204" pitchFamily="18" charset="0"/>
                <a:cs typeface="Cambria Math" panose="02040503050406030204" pitchFamily="18" charset="0"/>
              </a:rPr>
              <a:t>Solution:</a:t>
            </a:r>
            <a:r>
              <a:rPr lang="en-US" altLang="en-US" sz="1600"/>
              <a:t> {</a:t>
            </a:r>
            <a:r>
              <a:rPr lang="en-US" altLang="en-US" sz="1600">
                <a:latin typeface="Cambria Math" panose="02040503050406030204" pitchFamily="18" charset="0"/>
                <a:ea typeface="Cambria Math" panose="02040503050406030204" pitchFamily="18" charset="0"/>
                <a:cs typeface="Cambria Math" panose="02040503050406030204" pitchFamily="18" charset="0"/>
              </a:rPr>
              <a:t>0,1,2,3,9,10</a:t>
            </a:r>
            <a:r>
              <a:rPr lang="en-US" altLang="en-US" sz="1600"/>
              <a:t>}</a:t>
            </a:r>
            <a:endPar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endParaRPr>
          </a:p>
          <a:p>
            <a:pPr marL="735013" lvl="1" indent="-342900">
              <a:buFont typeface="Arial" panose="020B0604020202020204" pitchFamily="34" charset="0"/>
              <a:buAutoNum type="arabicPeriod"/>
            </a:pPr>
            <a:r>
              <a:rPr lang="en-US" altLang="en-US" sz="1600" i="1">
                <a:ea typeface="Cambria Math" panose="02040503050406030204" pitchFamily="18" charset="0"/>
                <a:cs typeface="Cambria Math" panose="02040503050406030204" pitchFamily="18" charset="0"/>
              </a:rPr>
              <a:t>A</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 </a:t>
            </a:r>
            <a:r>
              <a:rPr lang="en-US" altLang="en-US" sz="1600" i="1">
                <a:ea typeface="Cambria Math" panose="02040503050406030204" pitchFamily="18" charset="0"/>
                <a:cs typeface="Cambria Math" panose="02040503050406030204" pitchFamily="18" charset="0"/>
              </a:rPr>
              <a:t>B</a:t>
            </a:r>
            <a:r>
              <a:rPr lang="en-US" altLang="en-US" sz="1600" b="1">
                <a:ea typeface="Cambria Math" panose="02040503050406030204" pitchFamily="18" charset="0"/>
                <a:cs typeface="Cambria Math" panose="02040503050406030204" pitchFamily="18" charset="0"/>
              </a:rPr>
              <a:t>            </a:t>
            </a:r>
          </a:p>
          <a:p>
            <a:pPr marL="1009650" lvl="2" indent="-342900">
              <a:buFont typeface="Wingdings" panose="05000000000000000000" pitchFamily="2" charset="2"/>
              <a:buNone/>
            </a:pPr>
            <a:r>
              <a:rPr lang="en-US" altLang="en-US" sz="1600" b="1">
                <a:ea typeface="Cambria Math" panose="02040503050406030204" pitchFamily="18" charset="0"/>
                <a:cs typeface="Cambria Math" panose="02040503050406030204" pitchFamily="18" charset="0"/>
              </a:rPr>
              <a:t>  Solution:</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r>
              <a:rPr lang="en-US" altLang="en-US" sz="1600"/>
              <a:t>{</a:t>
            </a:r>
            <a:r>
              <a:rPr lang="en-US" altLang="en-US" sz="1600">
                <a:latin typeface="Cambria Math" panose="02040503050406030204" pitchFamily="18" charset="0"/>
                <a:ea typeface="Cambria Math" panose="02040503050406030204" pitchFamily="18" charset="0"/>
                <a:cs typeface="Cambria Math" panose="02040503050406030204" pitchFamily="18" charset="0"/>
              </a:rPr>
              <a:t>1,2,3</a:t>
            </a:r>
            <a:r>
              <a:rPr lang="en-US" altLang="en-US" sz="1600"/>
              <a:t>} </a:t>
            </a:r>
            <a:endParaRPr lang="en-US" altLang="en-US" sz="1600" b="1">
              <a:latin typeface="Cambria Math" panose="02040503050406030204" pitchFamily="18" charset="0"/>
              <a:ea typeface="Cambria Math" panose="02040503050406030204" pitchFamily="18" charset="0"/>
              <a:cs typeface="Cambria Math" panose="02040503050406030204" pitchFamily="18" charset="0"/>
            </a:endParaRPr>
          </a:p>
          <a:p>
            <a:pPr marL="735013" lvl="1" indent="-342900">
              <a:buFont typeface="Arial" panose="020B0604020202020204" pitchFamily="34" charset="0"/>
              <a:buAutoNum type="arabicPeriod"/>
            </a:pPr>
            <a:r>
              <a:rPr lang="en-US" altLang="en-US" sz="1600" i="1">
                <a:ea typeface="Cambria Math" panose="02040503050406030204" pitchFamily="18" charset="0"/>
                <a:cs typeface="Cambria Math" panose="02040503050406030204" pitchFamily="18" charset="0"/>
              </a:rPr>
              <a:t>B</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 </a:t>
            </a:r>
            <a:r>
              <a:rPr lang="en-US" altLang="en-US" sz="1600" i="1">
                <a:ea typeface="Cambria Math" panose="02040503050406030204" pitchFamily="18" charset="0"/>
                <a:cs typeface="Cambria Math" panose="02040503050406030204" pitchFamily="18" charset="0"/>
              </a:rPr>
              <a:t>A</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p>
          <a:p>
            <a:pPr marL="1009650" lvl="2" indent="-342900">
              <a:buFont typeface="Wingdings" panose="05000000000000000000" pitchFamily="2" charset="2"/>
              <a:buNone/>
            </a:pPr>
            <a:r>
              <a:rPr lang="en-US" altLang="en-US" sz="1600" b="1">
                <a:ea typeface="Cambria Math" panose="02040503050406030204" pitchFamily="18" charset="0"/>
                <a:cs typeface="Cambria Math" panose="02040503050406030204" pitchFamily="18" charset="0"/>
              </a:rPr>
              <a:t>Solution:</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r>
              <a:rPr lang="en-US" altLang="en-US" sz="1600"/>
              <a:t>{</a:t>
            </a:r>
            <a:r>
              <a:rPr lang="en-US" altLang="en-US" sz="1600">
                <a:latin typeface="Cambria Math" panose="02040503050406030204" pitchFamily="18" charset="0"/>
                <a:ea typeface="Cambria Math" panose="02040503050406030204" pitchFamily="18" charset="0"/>
                <a:cs typeface="Cambria Math" panose="02040503050406030204" pitchFamily="18" charset="0"/>
              </a:rPr>
              <a:t>6,7,8</a:t>
            </a:r>
            <a:r>
              <a:rPr lang="en-US" altLang="en-US" sz="1600"/>
              <a:t>} </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p>
          <a:p>
            <a:pPr marL="735013" lvl="1" indent="-342900"/>
            <a:endParaRPr lang="en-US" altLang="en-US" b="1">
              <a:latin typeface="Cambria Math" panose="02040503050406030204" pitchFamily="18" charset="0"/>
              <a:ea typeface="Cambria Math" panose="02040503050406030204" pitchFamily="18" charset="0"/>
              <a:cs typeface="Cambria Math" panose="02040503050406030204" pitchFamily="18" charset="0"/>
            </a:endParaRPr>
          </a:p>
          <a:p>
            <a:pPr marL="735013" lvl="1" indent="-342900"/>
            <a:endParaRPr lang="en-US" altLang="en-US" b="1">
              <a:latin typeface="Cambria Math" panose="02040503050406030204" pitchFamily="18" charset="0"/>
              <a:ea typeface="Cambria Math" panose="02040503050406030204" pitchFamily="18" charset="0"/>
              <a:cs typeface="Cambria Math" panose="02040503050406030204" pitchFamily="18" charset="0"/>
            </a:endParaRPr>
          </a:p>
          <a:p>
            <a:pPr marL="735013" lvl="1" indent="-342900"/>
            <a:endParaRPr lang="en-US" altLang="en-US" b="1">
              <a:latin typeface="Cambria Math" panose="02040503050406030204" pitchFamily="18" charset="0"/>
              <a:ea typeface="Cambria Math" panose="02040503050406030204" pitchFamily="18" charset="0"/>
              <a:cs typeface="Cambria Math" panose="02040503050406030204" pitchFamily="18" charset="0"/>
            </a:endParaRPr>
          </a:p>
          <a:p>
            <a:pPr marL="735013" lvl="1" indent="-342900"/>
            <a:endParaRPr lang="en-US" altLang="en-US"/>
          </a:p>
          <a:p>
            <a:pPr marL="735013" lvl="1" indent="-342900">
              <a:buFont typeface="Wingdings" panose="05000000000000000000" pitchFamily="2" charset="2"/>
              <a:buNone/>
            </a:pPr>
            <a:endParaRPr lang="en-US" altLang="en-US"/>
          </a:p>
        </p:txBody>
      </p:sp>
      <p:pic>
        <p:nvPicPr>
          <p:cNvPr id="240644" name="Picture 6" descr="addin_tmp.png"/>
          <p:cNvPicPr>
            <a:picLocks noChangeAspect="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1371600" y="3865562"/>
            <a:ext cx="128588"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Title 1"/>
          <p:cNvSpPr>
            <a:spLocks noGrp="1"/>
          </p:cNvSpPr>
          <p:nvPr>
            <p:ph type="title"/>
          </p:nvPr>
        </p:nvSpPr>
        <p:spPr/>
        <p:txBody>
          <a:bodyPr/>
          <a:lstStyle/>
          <a:p>
            <a:r>
              <a:rPr lang="en-US" altLang="en-US"/>
              <a:t>Symmetric Difference (</a:t>
            </a:r>
            <a:r>
              <a:rPr lang="en-US" altLang="en-US" i="1"/>
              <a:t>optional</a:t>
            </a:r>
            <a:r>
              <a:rPr lang="en-US" altLang="en-US"/>
              <a:t>)</a:t>
            </a:r>
          </a:p>
        </p:txBody>
      </p:sp>
      <p:sp>
        <p:nvSpPr>
          <p:cNvPr id="3" name="Content Placeholder 2"/>
          <p:cNvSpPr>
            <a:spLocks noGrp="1"/>
          </p:cNvSpPr>
          <p:nvPr>
            <p:ph idx="1"/>
          </p:nvPr>
        </p:nvSpPr>
        <p:spPr/>
        <p:txBody>
          <a:bodyPr/>
          <a:lstStyle/>
          <a:p>
            <a:pPr>
              <a:buFont typeface="Wingdings" panose="05000000000000000000" pitchFamily="2" charset="2"/>
              <a:buNone/>
            </a:pPr>
            <a:r>
              <a:rPr lang="en-US" altLang="en-US" b="1"/>
              <a:t> Definition</a:t>
            </a:r>
            <a:r>
              <a:rPr lang="en-US" altLang="en-US"/>
              <a:t>: The </a:t>
            </a:r>
            <a:r>
              <a:rPr lang="en-US" altLang="en-US" i="1"/>
              <a:t>symmetric difference </a:t>
            </a:r>
            <a:r>
              <a:rPr lang="en-US" altLang="en-US"/>
              <a:t>of </a:t>
            </a:r>
            <a:r>
              <a:rPr lang="en-US" altLang="en-US" b="1"/>
              <a:t>A</a:t>
            </a:r>
            <a:r>
              <a:rPr lang="en-US" altLang="en-US"/>
              <a:t> and </a:t>
            </a:r>
            <a:r>
              <a:rPr lang="en-US" altLang="en-US" b="1"/>
              <a:t>B</a:t>
            </a:r>
            <a:r>
              <a:rPr lang="en-US" altLang="en-US"/>
              <a:t>, denoted by                   is the set</a:t>
            </a:r>
          </a:p>
          <a:p>
            <a:endParaRPr lang="en-US" altLang="en-US"/>
          </a:p>
          <a:p>
            <a:pPr>
              <a:buFont typeface="Wingdings" panose="05000000000000000000" pitchFamily="2" charset="2"/>
              <a:buNone/>
            </a:pPr>
            <a:r>
              <a:rPr lang="en-US" altLang="en-US" b="1"/>
              <a:t> Example</a:t>
            </a:r>
            <a:r>
              <a:rPr lang="en-US" altLang="en-US"/>
              <a:t>:</a:t>
            </a:r>
          </a:p>
          <a:p>
            <a:pPr lvl="1">
              <a:buFont typeface="Wingdings" panose="05000000000000000000" pitchFamily="2" charset="2"/>
              <a:buNone/>
            </a:pPr>
            <a:r>
              <a:rPr lang="en-US" altLang="en-US" i="1">
                <a:ea typeface="Cambria Math" panose="02040503050406030204" pitchFamily="18" charset="0"/>
                <a:cs typeface="Cambria Math" panose="02040503050406030204" pitchFamily="18" charset="0"/>
              </a:rPr>
              <a:t>U</a:t>
            </a:r>
            <a:r>
              <a:rPr lang="en-US" altLang="en-US">
                <a:latin typeface="Cambria Math" panose="02040503050406030204" pitchFamily="18" charset="0"/>
                <a:ea typeface="Cambria Math" panose="02040503050406030204" pitchFamily="18" charset="0"/>
                <a:cs typeface="Cambria Math" panose="02040503050406030204" pitchFamily="18" charset="0"/>
              </a:rPr>
              <a:t> = {0,1,2,3,4,5,6,7,8,9,10}  </a:t>
            </a:r>
          </a:p>
          <a:p>
            <a:pPr lvl="1">
              <a:buFont typeface="Wingdings" panose="05000000000000000000" pitchFamily="2" charset="2"/>
              <a:buNone/>
            </a:pPr>
            <a:r>
              <a:rPr lang="en-US" altLang="en-US" i="1">
                <a:ea typeface="Cambria Math" panose="02040503050406030204" pitchFamily="18" charset="0"/>
                <a:cs typeface="Cambria Math" panose="02040503050406030204" pitchFamily="18" charset="0"/>
              </a:rPr>
              <a:t>A</a:t>
            </a:r>
            <a:r>
              <a:rPr lang="en-US" altLang="en-US">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 {1,2,3,4,5}   </a:t>
            </a:r>
            <a:r>
              <a:rPr lang="en-US" altLang="en-US" i="1">
                <a:ea typeface="Cambria Math" panose="02040503050406030204" pitchFamily="18" charset="0"/>
                <a:cs typeface="Cambria Math" panose="02040503050406030204" pitchFamily="18" charset="0"/>
              </a:rPr>
              <a:t>B</a:t>
            </a:r>
            <a:r>
              <a:rPr lang="en-US" altLang="en-US">
                <a:latin typeface="Cambria Math" panose="02040503050406030204" pitchFamily="18" charset="0"/>
                <a:ea typeface="Cambria Math" panose="02040503050406030204" pitchFamily="18" charset="0"/>
                <a:cs typeface="Cambria Math" panose="02040503050406030204" pitchFamily="18" charset="0"/>
              </a:rPr>
              <a:t> ={4,5,6,7,8}</a:t>
            </a:r>
          </a:p>
          <a:p>
            <a:pPr lvl="1">
              <a:buFont typeface="Wingdings" panose="05000000000000000000" pitchFamily="2" charset="2"/>
              <a:buNone/>
            </a:pPr>
            <a:r>
              <a:rPr lang="en-US" altLang="en-US"/>
              <a:t>What is:</a:t>
            </a:r>
            <a:r>
              <a:rPr lang="en-US" altLang="en-US" b="1">
                <a:latin typeface="Cambria Math" panose="02040503050406030204" pitchFamily="18"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 </a:t>
            </a:r>
          </a:p>
          <a:p>
            <a:pPr lvl="1"/>
            <a:r>
              <a:rPr lang="en-US" altLang="en-US" b="1">
                <a:ea typeface="Cambria Math" panose="02040503050406030204" pitchFamily="18" charset="0"/>
                <a:cs typeface="Cambria Math" panose="02040503050406030204" pitchFamily="18" charset="0"/>
              </a:rPr>
              <a:t>Solution</a:t>
            </a:r>
            <a:r>
              <a:rPr lang="en-US" altLang="en-US">
                <a:latin typeface="Cambria Math" panose="02040503050406030204" pitchFamily="18" charset="0"/>
                <a:ea typeface="Cambria Math" panose="02040503050406030204" pitchFamily="18" charset="0"/>
                <a:cs typeface="Cambria Math" panose="02040503050406030204" pitchFamily="18" charset="0"/>
              </a:rPr>
              <a:t>: {1,2,3,6,7,8}</a:t>
            </a:r>
            <a:endParaRPr lang="en-US" altLang="en-US"/>
          </a:p>
          <a:p>
            <a:pPr lvl="1">
              <a:buFont typeface="Wingdings" panose="05000000000000000000" pitchFamily="2" charset="2"/>
              <a:buNone/>
            </a:pPr>
            <a:endParaRPr lang="en-US" altLang="en-US"/>
          </a:p>
          <a:p>
            <a:pPr>
              <a:buFont typeface="Wingdings" panose="05000000000000000000" pitchFamily="2" charset="2"/>
              <a:buNone/>
            </a:pPr>
            <a:endParaRPr lang="en-US" altLang="en-US"/>
          </a:p>
        </p:txBody>
      </p:sp>
      <p:pic>
        <p:nvPicPr>
          <p:cNvPr id="242692" name="Picture 4" descr="addin_tmp.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286000" y="3048000"/>
            <a:ext cx="305117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2693" name="Picture 6" descr="addin_tmp.pn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4637088" y="2247900"/>
            <a:ext cx="10271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2694" name="Picture 8" descr="addin_tmp.png"/>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6172200" y="3657600"/>
            <a:ext cx="855663"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2695" name="Group 34"/>
          <p:cNvGrpSpPr>
            <a:grpSpLocks/>
          </p:cNvGrpSpPr>
          <p:nvPr/>
        </p:nvGrpSpPr>
        <p:grpSpPr bwMode="auto">
          <a:xfrm>
            <a:off x="5638800" y="3581400"/>
            <a:ext cx="2808288" cy="2057400"/>
            <a:chOff x="4953000" y="3581400"/>
            <a:chExt cx="3493476" cy="2057400"/>
          </a:xfrm>
        </p:grpSpPr>
        <p:sp>
          <p:nvSpPr>
            <p:cNvPr id="10" name="Rectangle 9"/>
            <p:cNvSpPr/>
            <p:nvPr/>
          </p:nvSpPr>
          <p:spPr>
            <a:xfrm>
              <a:off x="4953000" y="3581400"/>
              <a:ext cx="3353262" cy="2057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Oval 10"/>
            <p:cNvSpPr/>
            <p:nvPr/>
          </p:nvSpPr>
          <p:spPr>
            <a:xfrm>
              <a:off x="5486204" y="4191000"/>
              <a:ext cx="1313263" cy="1303338"/>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Oval 11"/>
            <p:cNvSpPr/>
            <p:nvPr/>
          </p:nvSpPr>
          <p:spPr>
            <a:xfrm>
              <a:off x="6171471" y="4191000"/>
              <a:ext cx="1313262" cy="1303338"/>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2702" name="TextBox 12"/>
            <p:cNvSpPr txBox="1">
              <a:spLocks noChangeArrowheads="1"/>
            </p:cNvSpPr>
            <p:nvPr/>
          </p:nvSpPr>
          <p:spPr bwMode="auto">
            <a:xfrm>
              <a:off x="7543799" y="4210725"/>
              <a:ext cx="9026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U</a:t>
              </a:r>
            </a:p>
          </p:txBody>
        </p:sp>
        <p:sp>
          <p:nvSpPr>
            <p:cNvPr id="242703" name="TextBox 13"/>
            <p:cNvSpPr txBox="1">
              <a:spLocks noChangeArrowheads="1"/>
            </p:cNvSpPr>
            <p:nvPr/>
          </p:nvSpPr>
          <p:spPr bwMode="auto">
            <a:xfrm>
              <a:off x="5562600" y="4643862"/>
              <a:ext cx="4103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A</a:t>
              </a:r>
            </a:p>
          </p:txBody>
        </p:sp>
        <p:sp>
          <p:nvSpPr>
            <p:cNvPr id="242704" name="TextBox 14"/>
            <p:cNvSpPr txBox="1">
              <a:spLocks noChangeArrowheads="1"/>
            </p:cNvSpPr>
            <p:nvPr/>
          </p:nvSpPr>
          <p:spPr bwMode="auto">
            <a:xfrm>
              <a:off x="6858000" y="4643862"/>
              <a:ext cx="4103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B</a:t>
              </a:r>
            </a:p>
          </p:txBody>
        </p:sp>
        <p:sp>
          <p:nvSpPr>
            <p:cNvPr id="16" name="Oval 15"/>
            <p:cNvSpPr/>
            <p:nvPr/>
          </p:nvSpPr>
          <p:spPr>
            <a:xfrm>
              <a:off x="6171471" y="4319588"/>
              <a:ext cx="574675" cy="11033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242696" name="TextBox 21"/>
          <p:cNvSpPr txBox="1">
            <a:spLocks noChangeArrowheads="1"/>
          </p:cNvSpPr>
          <p:nvPr/>
        </p:nvSpPr>
        <p:spPr bwMode="auto">
          <a:xfrm>
            <a:off x="6172200" y="5943600"/>
            <a:ext cx="1905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Venn Diagram</a:t>
            </a:r>
          </a:p>
        </p:txBody>
      </p:sp>
      <p:cxnSp>
        <p:nvCxnSpPr>
          <p:cNvPr id="32" name="Straight Arrow Connector 31"/>
          <p:cNvCxnSpPr>
            <a:stCxn id="242694" idx="2"/>
          </p:cNvCxnSpPr>
          <p:nvPr/>
        </p:nvCxnSpPr>
        <p:spPr>
          <a:xfrm rot="16200000" flipH="1">
            <a:off x="6590506" y="3923507"/>
            <a:ext cx="276225" cy="2587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42694" idx="2"/>
          </p:cNvCxnSpPr>
          <p:nvPr/>
        </p:nvCxnSpPr>
        <p:spPr>
          <a:xfrm rot="5400000">
            <a:off x="6285706" y="3877469"/>
            <a:ext cx="276225" cy="3508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itle 1"/>
          <p:cNvSpPr>
            <a:spLocks noGrp="1"/>
          </p:cNvSpPr>
          <p:nvPr>
            <p:ph type="title"/>
          </p:nvPr>
        </p:nvSpPr>
        <p:spPr/>
        <p:txBody>
          <a:bodyPr/>
          <a:lstStyle/>
          <a:p>
            <a:r>
              <a:rPr lang="en-US" altLang="en-US"/>
              <a:t>Set Identities</a:t>
            </a:r>
          </a:p>
        </p:txBody>
      </p:sp>
      <p:sp>
        <p:nvSpPr>
          <p:cNvPr id="243715" name="Content Placeholder 2"/>
          <p:cNvSpPr>
            <a:spLocks noGrp="1"/>
          </p:cNvSpPr>
          <p:nvPr>
            <p:ph idx="1"/>
          </p:nvPr>
        </p:nvSpPr>
        <p:spPr/>
        <p:txBody>
          <a:bodyPr/>
          <a:lstStyle/>
          <a:p>
            <a:r>
              <a:rPr lang="en-US" altLang="en-US"/>
              <a:t>Identity laws</a:t>
            </a:r>
          </a:p>
          <a:p>
            <a:pPr>
              <a:buFont typeface="Wingdings" panose="05000000000000000000" pitchFamily="2" charset="2"/>
              <a:buNone/>
            </a:pPr>
            <a:r>
              <a:rPr lang="en-US" altLang="en-US"/>
              <a:t>                                           </a:t>
            </a:r>
          </a:p>
          <a:p>
            <a:r>
              <a:rPr lang="en-US" altLang="en-US"/>
              <a:t>Domination laws</a:t>
            </a:r>
          </a:p>
          <a:p>
            <a:pPr>
              <a:buFont typeface="Wingdings" panose="05000000000000000000" pitchFamily="2" charset="2"/>
              <a:buNone/>
            </a:pPr>
            <a:r>
              <a:rPr lang="en-US" altLang="en-US"/>
              <a:t>                                            </a:t>
            </a:r>
          </a:p>
          <a:p>
            <a:r>
              <a:rPr lang="en-US" altLang="en-US"/>
              <a:t>Idempotent laws</a:t>
            </a:r>
          </a:p>
          <a:p>
            <a:pPr>
              <a:buFont typeface="Wingdings" panose="05000000000000000000" pitchFamily="2" charset="2"/>
              <a:buNone/>
            </a:pPr>
            <a:r>
              <a:rPr lang="en-US" altLang="en-US"/>
              <a:t>                                           </a:t>
            </a:r>
          </a:p>
          <a:p>
            <a:r>
              <a:rPr lang="en-US" altLang="en-US"/>
              <a:t>Complementation law</a:t>
            </a:r>
          </a:p>
        </p:txBody>
      </p:sp>
      <p:pic>
        <p:nvPicPr>
          <p:cNvPr id="243716" name="Content Placeholder 3" descr="addin_tmp.png"/>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1828800" y="2514600"/>
            <a:ext cx="16652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3717" name="Picture 4" descr="addin_tmp.png"/>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4191000" y="2514600"/>
            <a:ext cx="1778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3718" name="Picture 5" descr="addin_tmp.png"/>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1828800" y="3505200"/>
            <a:ext cx="17922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3719" name="Picture 6" descr="addin_tmp.png"/>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4191000" y="3429000"/>
            <a:ext cx="15636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3720" name="Content Placeholder 3" descr="addin_tmp.png"/>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1828800" y="4495800"/>
            <a:ext cx="17605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3721" name="Picture 8" descr="addin_tmp.png"/>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4267200" y="4495800"/>
            <a:ext cx="17605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3722" name="Picture 9" descr="addin_tmp.png"/>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2895600" y="5562600"/>
            <a:ext cx="136048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3723" name="TextBox 10"/>
          <p:cNvSpPr txBox="1">
            <a:spLocks noChangeArrowheads="1"/>
          </p:cNvSpPr>
          <p:nvPr/>
        </p:nvSpPr>
        <p:spPr bwMode="auto">
          <a:xfrm>
            <a:off x="4267200" y="6172200"/>
            <a:ext cx="3276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Continued on next slide</a:t>
            </a:r>
            <a:r>
              <a:rPr lang="en-US" altLang="en-US"/>
              <a:t> </a:t>
            </a:r>
            <a:r>
              <a:rPr lang="en-US" altLang="en-US">
                <a:sym typeface="Wingdings" panose="05000000000000000000" pitchFamily="2" charset="2"/>
              </a:rPr>
              <a:t></a:t>
            </a:r>
            <a:endParaRPr lang="en-US" altLang="en-US"/>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Title 1"/>
          <p:cNvSpPr>
            <a:spLocks noGrp="1"/>
          </p:cNvSpPr>
          <p:nvPr>
            <p:ph type="title"/>
          </p:nvPr>
        </p:nvSpPr>
        <p:spPr/>
        <p:txBody>
          <a:bodyPr/>
          <a:lstStyle/>
          <a:p>
            <a:r>
              <a:rPr lang="en-US" altLang="en-US"/>
              <a:t>Set Identities</a:t>
            </a:r>
          </a:p>
        </p:txBody>
      </p:sp>
      <p:sp>
        <p:nvSpPr>
          <p:cNvPr id="245763" name="Content Placeholder 2"/>
          <p:cNvSpPr>
            <a:spLocks noGrp="1"/>
          </p:cNvSpPr>
          <p:nvPr>
            <p:ph idx="1"/>
          </p:nvPr>
        </p:nvSpPr>
        <p:spPr/>
        <p:txBody>
          <a:bodyPr/>
          <a:lstStyle/>
          <a:p>
            <a:r>
              <a:rPr lang="en-US" altLang="en-US"/>
              <a:t>Commutative laws</a:t>
            </a:r>
          </a:p>
          <a:p>
            <a:pPr>
              <a:buFont typeface="Wingdings" panose="05000000000000000000" pitchFamily="2" charset="2"/>
              <a:buNone/>
            </a:pPr>
            <a:r>
              <a:rPr lang="en-US" altLang="en-US"/>
              <a:t>                                           </a:t>
            </a:r>
          </a:p>
          <a:p>
            <a:r>
              <a:rPr lang="en-US" altLang="en-US"/>
              <a:t>Associative laws</a:t>
            </a:r>
          </a:p>
          <a:p>
            <a:pPr>
              <a:buFont typeface="Wingdings" panose="05000000000000000000" pitchFamily="2" charset="2"/>
              <a:buNone/>
            </a:pPr>
            <a:r>
              <a:rPr lang="en-US" altLang="en-US"/>
              <a:t>    </a:t>
            </a:r>
          </a:p>
          <a:p>
            <a:pPr>
              <a:buFont typeface="Wingdings" panose="05000000000000000000" pitchFamily="2" charset="2"/>
              <a:buNone/>
            </a:pPr>
            <a:r>
              <a:rPr lang="en-US" altLang="en-US"/>
              <a:t>                                                                         </a:t>
            </a:r>
          </a:p>
          <a:p>
            <a:r>
              <a:rPr lang="en-US" altLang="en-US"/>
              <a:t>Distributive laws</a:t>
            </a:r>
          </a:p>
          <a:p>
            <a:pPr>
              <a:buFont typeface="Wingdings" panose="05000000000000000000" pitchFamily="2" charset="2"/>
              <a:buNone/>
            </a:pPr>
            <a:endParaRPr lang="en-US" altLang="en-US"/>
          </a:p>
          <a:p>
            <a:pPr>
              <a:buFont typeface="Wingdings" panose="05000000000000000000" pitchFamily="2" charset="2"/>
              <a:buNone/>
            </a:pPr>
            <a:endParaRPr lang="en-US" altLang="en-US"/>
          </a:p>
        </p:txBody>
      </p:sp>
      <p:pic>
        <p:nvPicPr>
          <p:cNvPr id="245764" name="Content Placeholder 3" descr="addin_tmp.png"/>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828800" y="2590800"/>
            <a:ext cx="25114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65" name="Picture 11" descr="addin_tmp.png"/>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5181600" y="2590800"/>
            <a:ext cx="25114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66" name="Picture 12" descr="addin_tmp.png"/>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914400" y="3429000"/>
            <a:ext cx="45434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67" name="Content Placeholder 3" descr="addin_tmp.png"/>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914400" y="3886200"/>
            <a:ext cx="45434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68" name="Content Placeholder 3" descr="addin_tmp.png"/>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838200" y="4953000"/>
            <a:ext cx="55213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69" name="Picture 15" descr="addin_tmp.png"/>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914400" y="5562600"/>
            <a:ext cx="55213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70" name="TextBox 9"/>
          <p:cNvSpPr txBox="1">
            <a:spLocks noChangeArrowheads="1"/>
          </p:cNvSpPr>
          <p:nvPr/>
        </p:nvSpPr>
        <p:spPr bwMode="auto">
          <a:xfrm>
            <a:off x="4648200" y="6172200"/>
            <a:ext cx="3276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Continued on next slide</a:t>
            </a:r>
            <a:r>
              <a:rPr lang="en-US" altLang="en-US"/>
              <a:t> </a:t>
            </a:r>
            <a:r>
              <a:rPr lang="en-US" altLang="en-US">
                <a:sym typeface="Wingdings" panose="05000000000000000000" pitchFamily="2" charset="2"/>
              </a:rPr>
              <a:t></a:t>
            </a:r>
            <a:endParaRPr lang="en-US" altLang="en-US"/>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Title 1"/>
          <p:cNvSpPr>
            <a:spLocks noGrp="1"/>
          </p:cNvSpPr>
          <p:nvPr>
            <p:ph type="title"/>
          </p:nvPr>
        </p:nvSpPr>
        <p:spPr/>
        <p:txBody>
          <a:bodyPr/>
          <a:lstStyle/>
          <a:p>
            <a:r>
              <a:rPr lang="en-US" altLang="en-US"/>
              <a:t>Set Identities</a:t>
            </a:r>
          </a:p>
        </p:txBody>
      </p:sp>
      <p:sp>
        <p:nvSpPr>
          <p:cNvPr id="247811" name="Content Placeholder 2"/>
          <p:cNvSpPr>
            <a:spLocks noGrp="1"/>
          </p:cNvSpPr>
          <p:nvPr>
            <p:ph idx="1"/>
          </p:nvPr>
        </p:nvSpPr>
        <p:spPr/>
        <p:txBody>
          <a:bodyPr/>
          <a:lstStyle/>
          <a:p>
            <a:r>
              <a:rPr lang="en-US" altLang="en-US"/>
              <a:t>De Morgan’s laws</a:t>
            </a:r>
          </a:p>
          <a:p>
            <a:endParaRPr lang="en-US" altLang="en-US"/>
          </a:p>
          <a:p>
            <a:pPr>
              <a:buFont typeface="Wingdings" panose="05000000000000000000" pitchFamily="2" charset="2"/>
              <a:buNone/>
            </a:pPr>
            <a:r>
              <a:rPr lang="en-US" altLang="en-US"/>
              <a:t>                                 </a:t>
            </a:r>
          </a:p>
          <a:p>
            <a:r>
              <a:rPr lang="en-US" altLang="en-US"/>
              <a:t>Absorption laws</a:t>
            </a:r>
          </a:p>
          <a:p>
            <a:pPr>
              <a:buFont typeface="Wingdings" panose="05000000000000000000" pitchFamily="2" charset="2"/>
              <a:buNone/>
            </a:pPr>
            <a:r>
              <a:rPr lang="en-US" altLang="en-US"/>
              <a:t>    </a:t>
            </a:r>
          </a:p>
          <a:p>
            <a:pPr>
              <a:buFont typeface="Wingdings" panose="05000000000000000000" pitchFamily="2" charset="2"/>
              <a:buNone/>
            </a:pPr>
            <a:r>
              <a:rPr lang="en-US" altLang="en-US"/>
              <a:t>                                                                         </a:t>
            </a:r>
          </a:p>
          <a:p>
            <a:r>
              <a:rPr lang="en-US" altLang="en-US"/>
              <a:t>Complement laws</a:t>
            </a:r>
          </a:p>
          <a:p>
            <a:pPr>
              <a:buFont typeface="Wingdings" panose="05000000000000000000" pitchFamily="2" charset="2"/>
              <a:buNone/>
            </a:pPr>
            <a:endParaRPr lang="en-US" altLang="en-US"/>
          </a:p>
          <a:p>
            <a:pPr>
              <a:buFont typeface="Wingdings" panose="05000000000000000000" pitchFamily="2" charset="2"/>
              <a:buNone/>
            </a:pPr>
            <a:endParaRPr lang="en-US" altLang="en-US"/>
          </a:p>
        </p:txBody>
      </p:sp>
      <p:pic>
        <p:nvPicPr>
          <p:cNvPr id="247812" name="Content Placeholder 3" descr="addin_tmp.png"/>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295400" y="2514600"/>
            <a:ext cx="2535238"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7813" name="Picture 16" descr="addin_tmp.png"/>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4572000" y="2514600"/>
            <a:ext cx="2535238"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7814" name="Content Placeholder 3" descr="addin_tmp.png"/>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990600" y="4038600"/>
            <a:ext cx="2786063"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7815" name="Picture 18" descr="addin_tmp.png"/>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4267200" y="4038600"/>
            <a:ext cx="2786063"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7816" name="Picture 19" descr="addin_tmp.png"/>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295400" y="5562600"/>
            <a:ext cx="1774825"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7817" name="Picture 20" descr="addin_tmp.png"/>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4495800" y="5562600"/>
            <a:ext cx="165735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Title 1"/>
          <p:cNvSpPr>
            <a:spLocks noGrp="1"/>
          </p:cNvSpPr>
          <p:nvPr>
            <p:ph type="title"/>
          </p:nvPr>
        </p:nvSpPr>
        <p:spPr/>
        <p:txBody>
          <a:bodyPr/>
          <a:lstStyle/>
          <a:p>
            <a:r>
              <a:rPr lang="en-US" altLang="en-US"/>
              <a:t>Proving Set Identities</a:t>
            </a:r>
          </a:p>
        </p:txBody>
      </p:sp>
      <p:sp>
        <p:nvSpPr>
          <p:cNvPr id="249859" name="Content Placeholder 2"/>
          <p:cNvSpPr>
            <a:spLocks noGrp="1"/>
          </p:cNvSpPr>
          <p:nvPr>
            <p:ph idx="1"/>
          </p:nvPr>
        </p:nvSpPr>
        <p:spPr/>
        <p:txBody>
          <a:bodyPr/>
          <a:lstStyle/>
          <a:p>
            <a:pPr marL="514350" indent="-514350"/>
            <a:r>
              <a:rPr lang="en-US" altLang="en-US"/>
              <a:t>Different ways to prove set identities:</a:t>
            </a:r>
          </a:p>
          <a:p>
            <a:pPr marL="879475" lvl="1" indent="-514350">
              <a:buFont typeface="Arial" panose="020B0604020202020204" pitchFamily="34" charset="0"/>
              <a:buAutoNum type="arabicPeriod"/>
            </a:pPr>
            <a:r>
              <a:rPr lang="en-US" altLang="en-US"/>
              <a:t>Prove that each set (side of the identity) is a subset of the other.</a:t>
            </a:r>
          </a:p>
          <a:p>
            <a:pPr marL="879475" lvl="1" indent="-514350">
              <a:buFont typeface="Arial" panose="020B0604020202020204" pitchFamily="34" charset="0"/>
              <a:buAutoNum type="arabicPeriod"/>
            </a:pPr>
            <a:r>
              <a:rPr lang="en-US" altLang="en-US"/>
              <a:t>Use set builder notation and propositional logic.</a:t>
            </a:r>
          </a:p>
          <a:p>
            <a:pPr marL="879475" lvl="1" indent="-514350">
              <a:buFont typeface="Arial" panose="020B0604020202020204" pitchFamily="34" charset="0"/>
              <a:buAutoNum type="arabicPeriod"/>
            </a:pPr>
            <a:r>
              <a:rPr lang="en-US" altLang="en-US"/>
              <a:t>Membership Tables: Verify that elements in the same combination of sets always either belong or do not belong to the same side of the identity.  Use </a:t>
            </a:r>
            <a:r>
              <a:rPr lang="en-US" altLang="en-US">
                <a:latin typeface="Cambria Math" panose="02040503050406030204" pitchFamily="18" charset="0"/>
                <a:ea typeface="Cambria Math" panose="02040503050406030204" pitchFamily="18" charset="0"/>
                <a:cs typeface="Cambria Math" panose="02040503050406030204" pitchFamily="18" charset="0"/>
              </a:rPr>
              <a:t>1</a:t>
            </a:r>
            <a:r>
              <a:rPr lang="en-US" altLang="en-US"/>
              <a:t> to indicate it is in the set and a </a:t>
            </a:r>
            <a:r>
              <a:rPr lang="en-US" altLang="en-US">
                <a:latin typeface="Cambria Math" panose="02040503050406030204" pitchFamily="18" charset="0"/>
                <a:ea typeface="Cambria Math" panose="02040503050406030204" pitchFamily="18" charset="0"/>
                <a:cs typeface="Cambria Math" panose="02040503050406030204" pitchFamily="18" charset="0"/>
              </a:rPr>
              <a:t>0</a:t>
            </a:r>
            <a:r>
              <a:rPr lang="en-US" altLang="en-US"/>
              <a:t> to indicate that it is not.</a:t>
            </a:r>
          </a:p>
          <a:p>
            <a:pPr marL="514350" indent="-514350">
              <a:buFont typeface="Arial" panose="020B0604020202020204" pitchFamily="34" charset="0"/>
              <a:buAutoNum type="arabicPeriod"/>
            </a:pPr>
            <a:endParaRPr lang="en-US" altLang="en-US"/>
          </a:p>
          <a:p>
            <a:pPr marL="514350" indent="-514350">
              <a:buFont typeface="Arial" panose="020B0604020202020204" pitchFamily="34" charset="0"/>
              <a:buAutoNum type="arabicPeriod"/>
            </a:pPr>
            <a:endParaRPr lang="en-US" altLang="en-US"/>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Title 1"/>
          <p:cNvSpPr>
            <a:spLocks noGrp="1"/>
          </p:cNvSpPr>
          <p:nvPr>
            <p:ph type="title"/>
          </p:nvPr>
        </p:nvSpPr>
        <p:spPr/>
        <p:txBody>
          <a:bodyPr/>
          <a:lstStyle/>
          <a:p>
            <a:r>
              <a:rPr lang="en-US" altLang="en-US"/>
              <a:t>Proof of Second De Morgan Law</a:t>
            </a:r>
          </a:p>
        </p:txBody>
      </p:sp>
      <p:sp>
        <p:nvSpPr>
          <p:cNvPr id="3" name="Content Placeholder 2"/>
          <p:cNvSpPr>
            <a:spLocks noGrp="1"/>
          </p:cNvSpPr>
          <p:nvPr>
            <p:ph idx="1"/>
          </p:nvPr>
        </p:nvSpPr>
        <p:spPr/>
        <p:txBody>
          <a:bodyPr>
            <a:normAutofit lnSpcReduction="10000"/>
          </a:bodyPr>
          <a:lstStyle/>
          <a:p>
            <a:pPr>
              <a:buFont typeface="Wingdings" panose="05000000000000000000" pitchFamily="2" charset="2"/>
              <a:buNone/>
              <a:defRPr/>
            </a:pPr>
            <a:r>
              <a:rPr lang="en-US" b="1" dirty="0"/>
              <a:t>Example</a:t>
            </a:r>
            <a:r>
              <a:rPr lang="en-US" dirty="0"/>
              <a:t>: Prove that</a:t>
            </a:r>
          </a:p>
          <a:p>
            <a:pPr>
              <a:buFont typeface="Wingdings" panose="05000000000000000000" pitchFamily="2" charset="2"/>
              <a:buNone/>
              <a:defRPr/>
            </a:pPr>
            <a:r>
              <a:rPr lang="en-US" b="1" dirty="0"/>
              <a:t>Solution</a:t>
            </a:r>
            <a:r>
              <a:rPr lang="en-US" dirty="0"/>
              <a:t>:   We prove this identity by showing that:</a:t>
            </a:r>
          </a:p>
          <a:p>
            <a:pPr marL="514350" indent="-514350">
              <a:buFont typeface="Wingdings" panose="05000000000000000000" pitchFamily="2" charset="2"/>
              <a:buNone/>
              <a:defRPr/>
            </a:pPr>
            <a:r>
              <a:rPr lang="en-US" dirty="0"/>
              <a:t>  </a:t>
            </a:r>
          </a:p>
          <a:p>
            <a:pPr marL="514350" indent="-514350">
              <a:buFont typeface="Wingdings" panose="05000000000000000000" pitchFamily="2" charset="2"/>
              <a:buNone/>
              <a:defRPr/>
            </a:pPr>
            <a:r>
              <a:rPr lang="en-US" dirty="0"/>
              <a:t>        1)                                           and</a:t>
            </a:r>
          </a:p>
          <a:p>
            <a:pPr marL="514350" indent="-514350">
              <a:buFont typeface="Wingdings" panose="05000000000000000000" pitchFamily="2" charset="2"/>
              <a:buNone/>
              <a:defRPr/>
            </a:pPr>
            <a:endParaRPr lang="en-US" dirty="0"/>
          </a:p>
          <a:p>
            <a:pPr marL="514350" indent="-514350">
              <a:buFont typeface="Wingdings" panose="05000000000000000000" pitchFamily="2" charset="2"/>
              <a:buNone/>
              <a:defRPr/>
            </a:pPr>
            <a:r>
              <a:rPr lang="en-US" dirty="0"/>
              <a:t>     </a:t>
            </a:r>
          </a:p>
          <a:p>
            <a:pPr marL="514350" indent="-514350">
              <a:buFont typeface="Wingdings" panose="05000000000000000000" pitchFamily="2" charset="2"/>
              <a:buNone/>
              <a:defRPr/>
            </a:pPr>
            <a:r>
              <a:rPr lang="en-US" dirty="0"/>
              <a:t>         2)</a:t>
            </a:r>
          </a:p>
          <a:p>
            <a:pPr>
              <a:buFont typeface="Wingdings" panose="05000000000000000000" pitchFamily="2" charset="2"/>
              <a:buNone/>
              <a:defRPr/>
            </a:pPr>
            <a:endParaRPr lang="en-US" dirty="0"/>
          </a:p>
        </p:txBody>
      </p:sp>
      <p:pic>
        <p:nvPicPr>
          <p:cNvPr id="250884" name="Picture 8" descr="addin_tmp.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4422775" y="1692275"/>
            <a:ext cx="2535238"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0885" name="Picture 7" descr="addin_tmp.pn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1905000" y="4876800"/>
            <a:ext cx="2535238"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0886" name="Picture 9" descr="addin_tmp.pn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1828800" y="3429000"/>
            <a:ext cx="2535238"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0887" name="TextBox 6"/>
          <p:cNvSpPr txBox="1">
            <a:spLocks noChangeArrowheads="1"/>
          </p:cNvSpPr>
          <p:nvPr/>
        </p:nvSpPr>
        <p:spPr bwMode="auto">
          <a:xfrm>
            <a:off x="2514600" y="6172200"/>
            <a:ext cx="3276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Continued on next slide</a:t>
            </a:r>
            <a:r>
              <a:rPr lang="en-US" altLang="en-US"/>
              <a:t> </a:t>
            </a:r>
            <a:r>
              <a:rPr lang="en-US" altLang="en-US">
                <a:sym typeface="Wingdings" panose="05000000000000000000" pitchFamily="2" charset="2"/>
              </a:rPr>
              <a:t></a:t>
            </a:r>
            <a:endParaRPr lang="en-US"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 y="506413"/>
            <a:ext cx="6324600" cy="1785937"/>
          </a:xfrm>
        </p:spPr>
      </p:pic>
      <p:sp>
        <p:nvSpPr>
          <p:cNvPr id="3379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2C7A74F9-0441-49E3-A993-410A294B2F77}" type="slidenum">
              <a:rPr lang="en-US" altLang="en-US" sz="1000" smtClean="0"/>
              <a:pPr>
                <a:spcBef>
                  <a:spcPct val="0"/>
                </a:spcBef>
                <a:buClrTx/>
                <a:buFontTx/>
                <a:buNone/>
              </a:pPr>
              <a:t>22</a:t>
            </a:fld>
            <a:endParaRPr lang="en-US" altLang="en-US" sz="1000"/>
          </a:p>
        </p:txBody>
      </p:sp>
      <p:pic>
        <p:nvPicPr>
          <p:cNvPr id="33796" name="Picture 5" descr="Screen Clippi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3838" y="2338388"/>
            <a:ext cx="7215187" cy="208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Picture 6" descr="Screen Clippi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838" y="4419600"/>
            <a:ext cx="7343775" cy="218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Title 1"/>
          <p:cNvSpPr>
            <a:spLocks noGrp="1"/>
          </p:cNvSpPr>
          <p:nvPr>
            <p:ph type="title"/>
          </p:nvPr>
        </p:nvSpPr>
        <p:spPr/>
        <p:txBody>
          <a:bodyPr/>
          <a:lstStyle/>
          <a:p>
            <a:r>
              <a:rPr lang="en-US" altLang="en-US"/>
              <a:t>Proof of Second De Morgan Law </a:t>
            </a:r>
          </a:p>
        </p:txBody>
      </p:sp>
      <p:sp>
        <p:nvSpPr>
          <p:cNvPr id="251907" name="Content Placeholder 2"/>
          <p:cNvSpPr>
            <a:spLocks noGrp="1"/>
          </p:cNvSpPr>
          <p:nvPr>
            <p:ph idx="1"/>
          </p:nvPr>
        </p:nvSpPr>
        <p:spPr/>
        <p:txBody>
          <a:bodyPr/>
          <a:lstStyle/>
          <a:p>
            <a:pPr>
              <a:buFont typeface="Wingdings" panose="05000000000000000000" pitchFamily="2" charset="2"/>
              <a:buNone/>
            </a:pPr>
            <a:r>
              <a:rPr lang="en-US" altLang="en-US"/>
              <a:t>    These steps show that:                                       </a:t>
            </a:r>
          </a:p>
          <a:p>
            <a:pPr>
              <a:buFont typeface="Wingdings" panose="05000000000000000000" pitchFamily="2" charset="2"/>
              <a:buNone/>
            </a:pPr>
            <a:endParaRPr lang="en-US" altLang="en-US"/>
          </a:p>
        </p:txBody>
      </p:sp>
      <p:pic>
        <p:nvPicPr>
          <p:cNvPr id="251908" name="Picture 8" descr="addin_tmp.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4343400" y="2057400"/>
            <a:ext cx="2535238"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09" name="Picture 6" descr="addin_tmp.png"/>
          <p:cNvPicPr>
            <a:picLocks noChangeAspect="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1752600" y="2590800"/>
            <a:ext cx="6518275"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1910" name="TextBox 5"/>
          <p:cNvSpPr txBox="1">
            <a:spLocks noChangeArrowheads="1"/>
          </p:cNvSpPr>
          <p:nvPr/>
        </p:nvSpPr>
        <p:spPr bwMode="auto">
          <a:xfrm>
            <a:off x="2514600" y="6172200"/>
            <a:ext cx="3276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Continued on next slide</a:t>
            </a:r>
            <a:r>
              <a:rPr lang="en-US" altLang="en-US"/>
              <a:t> </a:t>
            </a:r>
            <a:r>
              <a:rPr lang="en-US" altLang="en-US">
                <a:sym typeface="Wingdings" panose="05000000000000000000" pitchFamily="2" charset="2"/>
              </a:rPr>
              <a:t></a:t>
            </a:r>
            <a:endParaRPr lang="en-US" altLang="en-US"/>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Title 1"/>
          <p:cNvSpPr>
            <a:spLocks noGrp="1"/>
          </p:cNvSpPr>
          <p:nvPr>
            <p:ph type="title"/>
          </p:nvPr>
        </p:nvSpPr>
        <p:spPr/>
        <p:txBody>
          <a:bodyPr/>
          <a:lstStyle/>
          <a:p>
            <a:r>
              <a:rPr lang="en-US" altLang="en-US"/>
              <a:t>Proof of Second De Morgan Law </a:t>
            </a:r>
          </a:p>
        </p:txBody>
      </p:sp>
      <p:sp>
        <p:nvSpPr>
          <p:cNvPr id="252931" name="Content Placeholder 2"/>
          <p:cNvSpPr>
            <a:spLocks noGrp="1"/>
          </p:cNvSpPr>
          <p:nvPr>
            <p:ph idx="1"/>
          </p:nvPr>
        </p:nvSpPr>
        <p:spPr/>
        <p:txBody>
          <a:bodyPr/>
          <a:lstStyle/>
          <a:p>
            <a:pPr>
              <a:buFont typeface="Wingdings" panose="05000000000000000000" pitchFamily="2" charset="2"/>
              <a:buNone/>
            </a:pPr>
            <a:r>
              <a:rPr lang="en-US" altLang="en-US"/>
              <a:t>   These steps show that:                                       </a:t>
            </a:r>
          </a:p>
          <a:p>
            <a:pPr>
              <a:buFont typeface="Wingdings" panose="05000000000000000000" pitchFamily="2" charset="2"/>
              <a:buNone/>
            </a:pPr>
            <a:endParaRPr lang="en-US" altLang="en-US"/>
          </a:p>
        </p:txBody>
      </p:sp>
      <p:pic>
        <p:nvPicPr>
          <p:cNvPr id="252932" name="Picture 11" descr="addin_tmp.png"/>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1752600" y="2590800"/>
            <a:ext cx="6869113" cy="21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2933" name="Picture 5" descr="addin_tmp.png"/>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4572000" y="2057400"/>
            <a:ext cx="2535238"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Isosceles Triangle 8"/>
          <p:cNvSpPr/>
          <p:nvPr/>
        </p:nvSpPr>
        <p:spPr>
          <a:xfrm rot="5400000" flipV="1">
            <a:off x="8305800" y="5562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Set-Builder Notation: Second De Morgan Law</a:t>
            </a:r>
          </a:p>
        </p:txBody>
      </p:sp>
      <p:pic>
        <p:nvPicPr>
          <p:cNvPr id="253955" name="Content Placeholder 6" descr="addin_tmp.png"/>
          <p:cNvPicPr>
            <a:picLocks noGrp="1" noChangeAspect="1"/>
          </p:cNvPicPr>
          <p:nvPr>
            <p:ph idx="1"/>
            <p:custDataLst>
              <p:tags r:id="rId1"/>
            </p:custDataLst>
          </p:nvPr>
        </p:nvPicPr>
        <p:blipFill>
          <a:blip r:embed="rId3">
            <a:extLst>
              <a:ext uri="{28A0092B-C50C-407E-A947-70E740481C1C}">
                <a14:useLocalDpi xmlns:a14="http://schemas.microsoft.com/office/drawing/2010/main" val="0"/>
              </a:ext>
            </a:extLst>
          </a:blip>
          <a:srcRect/>
          <a:stretch>
            <a:fillRect/>
          </a:stretch>
        </p:blipFill>
        <p:spPr>
          <a:xfrm>
            <a:off x="304800" y="1981200"/>
            <a:ext cx="8466138" cy="2732088"/>
          </a:xfrm>
        </p:spPr>
      </p:pic>
      <p:sp>
        <p:nvSpPr>
          <p:cNvPr id="4" name="Isosceles Triangle 3"/>
          <p:cNvSpPr/>
          <p:nvPr/>
        </p:nvSpPr>
        <p:spPr>
          <a:xfrm rot="5400000" flipV="1">
            <a:off x="8305800" y="5562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Title 1"/>
          <p:cNvSpPr>
            <a:spLocks noGrp="1"/>
          </p:cNvSpPr>
          <p:nvPr>
            <p:ph type="title"/>
          </p:nvPr>
        </p:nvSpPr>
        <p:spPr>
          <a:xfrm>
            <a:off x="533400" y="533400"/>
            <a:ext cx="8229600" cy="1143000"/>
          </a:xfrm>
        </p:spPr>
        <p:txBody>
          <a:bodyPr/>
          <a:lstStyle/>
          <a:p>
            <a:r>
              <a:rPr lang="en-US" altLang="en-US"/>
              <a:t>Membership Table</a:t>
            </a:r>
          </a:p>
        </p:txBody>
      </p:sp>
      <p:graphicFrame>
        <p:nvGraphicFramePr>
          <p:cNvPr id="4" name="Content Placeholder 3"/>
          <p:cNvGraphicFramePr>
            <a:graphicFrameLocks noGrp="1"/>
          </p:cNvGraphicFramePr>
          <p:nvPr>
            <p:ph idx="1"/>
          </p:nvPr>
        </p:nvGraphicFramePr>
        <p:xfrm>
          <a:off x="533400" y="3200400"/>
          <a:ext cx="8229600" cy="3332192"/>
        </p:xfrm>
        <a:graphic>
          <a:graphicData uri="http://schemas.openxmlformats.org/drawingml/2006/table">
            <a:tbl>
              <a:tblPr firstRow="1" bandRow="1">
                <a:tableStyleId>{5C22544A-7EE6-4342-B048-85BDC9FD1C3A}</a:tableStyleId>
              </a:tblPr>
              <a:tblGrid>
                <a:gridCol w="381000">
                  <a:extLst>
                    <a:ext uri="{9D8B030D-6E8A-4147-A177-3AD203B41FA5}">
                      <a16:colId xmlns:a16="http://schemas.microsoft.com/office/drawing/2014/main" val="20000"/>
                    </a:ext>
                  </a:extLst>
                </a:gridCol>
                <a:gridCol w="304800">
                  <a:extLst>
                    <a:ext uri="{9D8B030D-6E8A-4147-A177-3AD203B41FA5}">
                      <a16:colId xmlns:a16="http://schemas.microsoft.com/office/drawing/2014/main" val="20001"/>
                    </a:ext>
                  </a:extLst>
                </a:gridCol>
                <a:gridCol w="3810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1524000">
                  <a:extLst>
                    <a:ext uri="{9D8B030D-6E8A-4147-A177-3AD203B41FA5}">
                      <a16:colId xmlns:a16="http://schemas.microsoft.com/office/drawing/2014/main" val="20004"/>
                    </a:ext>
                  </a:extLst>
                </a:gridCol>
                <a:gridCol w="838200">
                  <a:extLst>
                    <a:ext uri="{9D8B030D-6E8A-4147-A177-3AD203B41FA5}">
                      <a16:colId xmlns:a16="http://schemas.microsoft.com/office/drawing/2014/main" val="20005"/>
                    </a:ext>
                  </a:extLst>
                </a:gridCol>
                <a:gridCol w="914400">
                  <a:extLst>
                    <a:ext uri="{9D8B030D-6E8A-4147-A177-3AD203B41FA5}">
                      <a16:colId xmlns:a16="http://schemas.microsoft.com/office/drawing/2014/main" val="20006"/>
                    </a:ext>
                  </a:extLst>
                </a:gridCol>
                <a:gridCol w="2971800">
                  <a:extLst>
                    <a:ext uri="{9D8B030D-6E8A-4147-A177-3AD203B41FA5}">
                      <a16:colId xmlns:a16="http://schemas.microsoft.com/office/drawing/2014/main" val="20007"/>
                    </a:ext>
                  </a:extLst>
                </a:gridCol>
              </a:tblGrid>
              <a:tr h="365725">
                <a:tc>
                  <a:txBody>
                    <a:bodyPr/>
                    <a:lstStyle/>
                    <a:p>
                      <a:r>
                        <a:rPr lang="en-US" sz="1800" dirty="0">
                          <a:solidFill>
                            <a:schemeClr val="tx1"/>
                          </a:solidFill>
                        </a:rPr>
                        <a:t>A</a:t>
                      </a:r>
                    </a:p>
                  </a:txBody>
                  <a:tcPr marT="45716" marB="45716"/>
                </a:tc>
                <a:tc>
                  <a:txBody>
                    <a:bodyPr/>
                    <a:lstStyle/>
                    <a:p>
                      <a:r>
                        <a:rPr lang="en-US" sz="1800" dirty="0">
                          <a:solidFill>
                            <a:schemeClr val="tx1"/>
                          </a:solidFill>
                        </a:rPr>
                        <a:t>B</a:t>
                      </a:r>
                    </a:p>
                  </a:txBody>
                  <a:tcPr marT="45716" marB="45716"/>
                </a:tc>
                <a:tc>
                  <a:txBody>
                    <a:bodyPr/>
                    <a:lstStyle/>
                    <a:p>
                      <a:r>
                        <a:rPr lang="en-US" sz="1800" dirty="0">
                          <a:solidFill>
                            <a:schemeClr val="tx1"/>
                          </a:solidFill>
                        </a:rPr>
                        <a:t>C</a:t>
                      </a:r>
                    </a:p>
                  </a:txBody>
                  <a:tcPr marT="45716" marB="45716"/>
                </a:tc>
                <a:tc>
                  <a:txBody>
                    <a:bodyPr/>
                    <a:lstStyle/>
                    <a:p>
                      <a:endParaRPr lang="en-US" sz="1800" dirty="0"/>
                    </a:p>
                  </a:txBody>
                  <a:tcPr marT="45716" marB="45716"/>
                </a:tc>
                <a:tc>
                  <a:txBody>
                    <a:bodyPr/>
                    <a:lstStyle/>
                    <a:p>
                      <a:endParaRPr lang="en-US" sz="1800" dirty="0"/>
                    </a:p>
                  </a:txBody>
                  <a:tcPr marT="45716" marB="45716"/>
                </a:tc>
                <a:tc>
                  <a:txBody>
                    <a:bodyPr/>
                    <a:lstStyle/>
                    <a:p>
                      <a:endParaRPr lang="en-US" sz="1800"/>
                    </a:p>
                  </a:txBody>
                  <a:tcPr marT="45716" marB="45716"/>
                </a:tc>
                <a:tc>
                  <a:txBody>
                    <a:bodyPr/>
                    <a:lstStyle/>
                    <a:p>
                      <a:endParaRPr lang="en-US" sz="1800" dirty="0"/>
                    </a:p>
                  </a:txBody>
                  <a:tcPr marT="45716" marB="45716"/>
                </a:tc>
                <a:tc>
                  <a:txBody>
                    <a:bodyPr/>
                    <a:lstStyle/>
                    <a:p>
                      <a:endParaRPr lang="en-US" sz="1800" dirty="0"/>
                    </a:p>
                  </a:txBody>
                  <a:tcPr marT="45716" marB="45716"/>
                </a:tc>
                <a:extLst>
                  <a:ext uri="{0D108BD9-81ED-4DB2-BD59-A6C34878D82A}">
                    <a16:rowId xmlns:a16="http://schemas.microsoft.com/office/drawing/2014/main" val="10000"/>
                  </a:ext>
                </a:extLst>
              </a:tr>
              <a:tr h="370805">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extLst>
                  <a:ext uri="{0D108BD9-81ED-4DB2-BD59-A6C34878D82A}">
                    <a16:rowId xmlns:a16="http://schemas.microsoft.com/office/drawing/2014/main" val="10001"/>
                  </a:ext>
                </a:extLst>
              </a:tr>
              <a:tr h="370805">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extLst>
                  <a:ext uri="{0D108BD9-81ED-4DB2-BD59-A6C34878D82A}">
                    <a16:rowId xmlns:a16="http://schemas.microsoft.com/office/drawing/2014/main" val="10002"/>
                  </a:ext>
                </a:extLst>
              </a:tr>
              <a:tr h="370805">
                <a:tc>
                  <a:txBody>
                    <a:bodyPr/>
                    <a:lstStyle/>
                    <a:p>
                      <a:r>
                        <a:rPr lang="en-US" sz="1800" dirty="0"/>
                        <a:t>1</a:t>
                      </a:r>
                    </a:p>
                  </a:txBody>
                  <a:tcPr marT="45716" marB="45716"/>
                </a:tc>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extLst>
                  <a:ext uri="{0D108BD9-81ED-4DB2-BD59-A6C34878D82A}">
                    <a16:rowId xmlns:a16="http://schemas.microsoft.com/office/drawing/2014/main" val="10003"/>
                  </a:ext>
                </a:extLst>
              </a:tr>
              <a:tr h="370805">
                <a:tc>
                  <a:txBody>
                    <a:bodyPr/>
                    <a:lstStyle/>
                    <a:p>
                      <a:r>
                        <a:rPr lang="en-US" sz="1800" dirty="0"/>
                        <a:t>1</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extLst>
                  <a:ext uri="{0D108BD9-81ED-4DB2-BD59-A6C34878D82A}">
                    <a16:rowId xmlns:a16="http://schemas.microsoft.com/office/drawing/2014/main" val="10004"/>
                  </a:ext>
                </a:extLst>
              </a:tr>
              <a:tr h="370805">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extLst>
                  <a:ext uri="{0D108BD9-81ED-4DB2-BD59-A6C34878D82A}">
                    <a16:rowId xmlns:a16="http://schemas.microsoft.com/office/drawing/2014/main" val="10005"/>
                  </a:ext>
                </a:extLst>
              </a:tr>
              <a:tr h="370805">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0</a:t>
                      </a:r>
                    </a:p>
                  </a:txBody>
                  <a:tcPr marT="45716" marB="45716"/>
                </a:tc>
                <a:tc>
                  <a:txBody>
                    <a:bodyPr/>
                    <a:lstStyle/>
                    <a:p>
                      <a:r>
                        <a:rPr lang="en-US" sz="1800" dirty="0"/>
                        <a:t>0</a:t>
                      </a:r>
                    </a:p>
                  </a:txBody>
                  <a:tcPr marT="45716" marB="45716"/>
                </a:tc>
                <a:extLst>
                  <a:ext uri="{0D108BD9-81ED-4DB2-BD59-A6C34878D82A}">
                    <a16:rowId xmlns:a16="http://schemas.microsoft.com/office/drawing/2014/main" val="10006"/>
                  </a:ext>
                </a:extLst>
              </a:tr>
              <a:tr h="370805">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0</a:t>
                      </a:r>
                    </a:p>
                  </a:txBody>
                  <a:tcPr marT="45716" marB="45716"/>
                </a:tc>
                <a:extLst>
                  <a:ext uri="{0D108BD9-81ED-4DB2-BD59-A6C34878D82A}">
                    <a16:rowId xmlns:a16="http://schemas.microsoft.com/office/drawing/2014/main" val="10007"/>
                  </a:ext>
                </a:extLst>
              </a:tr>
              <a:tr h="370805">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extLst>
                  <a:ext uri="{0D108BD9-81ED-4DB2-BD59-A6C34878D82A}">
                    <a16:rowId xmlns:a16="http://schemas.microsoft.com/office/drawing/2014/main" val="10008"/>
                  </a:ext>
                </a:extLst>
              </a:tr>
            </a:tbl>
          </a:graphicData>
        </a:graphic>
      </p:graphicFrame>
      <p:pic>
        <p:nvPicPr>
          <p:cNvPr id="255071" name="Picture 5" descr="addin_tmp.png"/>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1676400" y="3276600"/>
            <a:ext cx="668338"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5072" name="Picture 6" descr="addin_tmp.png"/>
          <p:cNvPicPr>
            <a:picLocks noChangeAspect="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2590800" y="3276600"/>
            <a:ext cx="1322388"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5073" name="Picture 7" descr="addin_tmp.png"/>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4114800" y="3276600"/>
            <a:ext cx="655638"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5074" name="Picture 8" descr="addin_tmp.png"/>
          <p:cNvPicPr>
            <a:picLocks noChangeAspect="1"/>
          </p:cNvPicPr>
          <p:nvPr>
            <p:custDataLst>
              <p:tags r:id="rId4"/>
            </p:custDataLst>
          </p:nvPr>
        </p:nvPicPr>
        <p:blipFill>
          <a:blip r:embed="rId11">
            <a:extLst>
              <a:ext uri="{28A0092B-C50C-407E-A947-70E740481C1C}">
                <a14:useLocalDpi xmlns:a14="http://schemas.microsoft.com/office/drawing/2010/main" val="0"/>
              </a:ext>
            </a:extLst>
          </a:blip>
          <a:srcRect/>
          <a:stretch>
            <a:fillRect/>
          </a:stretch>
        </p:blipFill>
        <p:spPr bwMode="auto">
          <a:xfrm>
            <a:off x="4953000" y="3276600"/>
            <a:ext cx="655638"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5075" name="Picture 9" descr="addin_tmp.png"/>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5943600" y="3276600"/>
            <a:ext cx="1971675"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5076" name="Picture 10" descr="addin_tmp.png"/>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981200" y="2362200"/>
            <a:ext cx="55213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5077" name="TextBox 11"/>
          <p:cNvSpPr txBox="1">
            <a:spLocks noChangeArrowheads="1"/>
          </p:cNvSpPr>
          <p:nvPr/>
        </p:nvSpPr>
        <p:spPr bwMode="auto">
          <a:xfrm>
            <a:off x="457200" y="1752600"/>
            <a:ext cx="1219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Example</a:t>
            </a:r>
            <a:r>
              <a:rPr lang="en-US" altLang="en-US"/>
              <a:t>:</a:t>
            </a:r>
          </a:p>
        </p:txBody>
      </p:sp>
      <p:sp>
        <p:nvSpPr>
          <p:cNvPr id="255078" name="TextBox 12"/>
          <p:cNvSpPr txBox="1">
            <a:spLocks noChangeArrowheads="1"/>
          </p:cNvSpPr>
          <p:nvPr/>
        </p:nvSpPr>
        <p:spPr bwMode="auto">
          <a:xfrm>
            <a:off x="457200" y="2743200"/>
            <a:ext cx="1219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Solution</a:t>
            </a:r>
            <a:r>
              <a:rPr lang="en-US" altLang="en-US"/>
              <a:t>:</a:t>
            </a:r>
          </a:p>
        </p:txBody>
      </p:sp>
      <p:sp>
        <p:nvSpPr>
          <p:cNvPr id="255079" name="TextBox 13"/>
          <p:cNvSpPr txBox="1">
            <a:spLocks noChangeArrowheads="1"/>
          </p:cNvSpPr>
          <p:nvPr/>
        </p:nvSpPr>
        <p:spPr bwMode="auto">
          <a:xfrm>
            <a:off x="1676400" y="1752600"/>
            <a:ext cx="6705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Construct a membership table to show that the distributive law holds.</a:t>
            </a: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Functions</a:t>
            </a:r>
          </a:p>
        </p:txBody>
      </p:sp>
      <p:sp>
        <p:nvSpPr>
          <p:cNvPr id="3" name="Subtitle 2"/>
          <p:cNvSpPr>
            <a:spLocks noGrp="1"/>
          </p:cNvSpPr>
          <p:nvPr>
            <p:ph type="subTitle" idx="1"/>
          </p:nvPr>
        </p:nvSpPr>
        <p:spPr/>
        <p:txBody>
          <a:bodyPr/>
          <a:lstStyle/>
          <a:p>
            <a:r>
              <a:rPr lang="en-US" dirty="0"/>
              <a:t>Section 2.3</a:t>
            </a: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r>
              <a:rPr lang="en-US" dirty="0"/>
              <a:t>Definition of a Function.</a:t>
            </a:r>
          </a:p>
          <a:p>
            <a:pPr lvl="1"/>
            <a:r>
              <a:rPr lang="en-US" dirty="0"/>
              <a:t>Domain, Codomain</a:t>
            </a:r>
          </a:p>
          <a:p>
            <a:pPr lvl="1"/>
            <a:r>
              <a:rPr lang="en-US" dirty="0"/>
              <a:t>Image, Pre image</a:t>
            </a:r>
          </a:p>
          <a:p>
            <a:r>
              <a:rPr lang="en-US" dirty="0"/>
              <a:t>Injection, Surjection, Bijection</a:t>
            </a:r>
          </a:p>
          <a:p>
            <a:r>
              <a:rPr lang="en-US" dirty="0"/>
              <a:t>Inverse Function</a:t>
            </a:r>
          </a:p>
          <a:p>
            <a:r>
              <a:rPr lang="en-US" dirty="0"/>
              <a:t>Function Composition</a:t>
            </a:r>
          </a:p>
          <a:p>
            <a:r>
              <a:rPr lang="en-US" dirty="0"/>
              <a:t>Graphing Functions</a:t>
            </a:r>
          </a:p>
          <a:p>
            <a:r>
              <a:rPr lang="en-US" dirty="0"/>
              <a:t>Floor, Ceiling, Factorial</a:t>
            </a: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pPr>
              <a:buNone/>
            </a:pPr>
            <a:r>
              <a:rPr lang="en-US" b="1" dirty="0"/>
              <a:t>  Definition</a:t>
            </a:r>
            <a:r>
              <a:rPr lang="en-US" dirty="0"/>
              <a:t>: Let </a:t>
            </a:r>
            <a:r>
              <a:rPr lang="en-US" i="1" dirty="0"/>
              <a:t>A</a:t>
            </a:r>
            <a:r>
              <a:rPr lang="en-US" dirty="0"/>
              <a:t> and </a:t>
            </a:r>
            <a:r>
              <a:rPr lang="en-US" i="1" dirty="0"/>
              <a:t>B </a:t>
            </a:r>
            <a:r>
              <a:rPr lang="en-US" dirty="0"/>
              <a:t>be nonempty sets. A </a:t>
            </a:r>
            <a:r>
              <a:rPr lang="en-US" i="1" dirty="0"/>
              <a:t>function</a:t>
            </a:r>
            <a:r>
              <a:rPr lang="en-US" dirty="0"/>
              <a:t> </a:t>
            </a:r>
            <a:r>
              <a:rPr lang="en-US" sz="2000" dirty="0">
                <a:latin typeface="Lucida Calligraphy"/>
              </a:rPr>
              <a:t>f</a:t>
            </a:r>
            <a:r>
              <a:rPr lang="en-US" dirty="0">
                <a:latin typeface="Lucida Calligraphy"/>
              </a:rPr>
              <a:t>  </a:t>
            </a:r>
            <a:r>
              <a:rPr lang="en-US" dirty="0"/>
              <a:t>from </a:t>
            </a:r>
            <a:r>
              <a:rPr lang="en-US" i="1" dirty="0"/>
              <a:t>A</a:t>
            </a:r>
            <a:r>
              <a:rPr lang="en-US" dirty="0"/>
              <a:t> to </a:t>
            </a:r>
            <a:r>
              <a:rPr lang="en-US" i="1" dirty="0"/>
              <a:t>B</a:t>
            </a:r>
            <a:r>
              <a:rPr lang="en-US" dirty="0"/>
              <a:t>, denoted </a:t>
            </a:r>
            <a:r>
              <a:rPr lang="en-US" dirty="0">
                <a:latin typeface="Lucida Calligraphy" pitchFamily="66" charset="0"/>
              </a:rPr>
              <a:t> </a:t>
            </a:r>
            <a:r>
              <a:rPr lang="en-US" sz="2000" dirty="0">
                <a:latin typeface="Lucida Calligraphy"/>
              </a:rPr>
              <a:t>f</a:t>
            </a:r>
            <a:r>
              <a:rPr lang="en-US" dirty="0">
                <a:latin typeface="Cambria Math" pitchFamily="18" charset="0"/>
                <a:ea typeface="Cambria Math" pitchFamily="18" charset="0"/>
              </a:rPr>
              <a:t>: </a:t>
            </a:r>
            <a:r>
              <a:rPr lang="en-US" i="1" dirty="0">
                <a:ea typeface="Cambria Math" pitchFamily="18" charset="0"/>
              </a:rPr>
              <a:t>A</a:t>
            </a:r>
            <a:r>
              <a:rPr lang="en-US" dirty="0">
                <a:latin typeface="Cambria Math" pitchFamily="18" charset="0"/>
                <a:ea typeface="Cambria Math" pitchFamily="18" charset="0"/>
              </a:rPr>
              <a:t> </a:t>
            </a:r>
            <a:r>
              <a:rPr lang="en-US" dirty="0">
                <a:latin typeface="Cambria Math"/>
                <a:ea typeface="Cambria Math"/>
                <a:sym typeface="Wingdings" pitchFamily="2" charset="2"/>
              </a:rPr>
              <a:t>→</a:t>
            </a:r>
            <a:r>
              <a:rPr lang="en-US" dirty="0">
                <a:latin typeface="Cambria Math" pitchFamily="18" charset="0"/>
                <a:ea typeface="Cambria Math" pitchFamily="18" charset="0"/>
                <a:sym typeface="Wingdings" pitchFamily="2" charset="2"/>
              </a:rPr>
              <a:t> </a:t>
            </a:r>
            <a:r>
              <a:rPr lang="en-US" i="1" dirty="0">
                <a:ea typeface="Cambria Math" pitchFamily="18" charset="0"/>
                <a:sym typeface="Wingdings" pitchFamily="2" charset="2"/>
              </a:rPr>
              <a:t>B</a:t>
            </a:r>
            <a:r>
              <a:rPr lang="en-US" b="1" dirty="0">
                <a:latin typeface="Cambria Math" pitchFamily="18" charset="0"/>
                <a:ea typeface="Cambria Math" pitchFamily="18" charset="0"/>
                <a:sym typeface="Wingdings" pitchFamily="2" charset="2"/>
              </a:rPr>
              <a:t> </a:t>
            </a:r>
            <a:r>
              <a:rPr lang="en-US" dirty="0">
                <a:latin typeface="Cambria Math" pitchFamily="18" charset="0"/>
                <a:ea typeface="Cambria Math" pitchFamily="18" charset="0"/>
                <a:sym typeface="Wingdings" pitchFamily="2" charset="2"/>
              </a:rPr>
              <a:t>is an assignment of each element of </a:t>
            </a:r>
            <a:r>
              <a:rPr lang="en-US" i="1" dirty="0">
                <a:ea typeface="Cambria Math" pitchFamily="18" charset="0"/>
                <a:sym typeface="Wingdings" pitchFamily="2" charset="2"/>
              </a:rPr>
              <a:t>A</a:t>
            </a:r>
            <a:r>
              <a:rPr lang="en-US" dirty="0">
                <a:latin typeface="Cambria Math" pitchFamily="18" charset="0"/>
                <a:ea typeface="Cambria Math" pitchFamily="18" charset="0"/>
                <a:sym typeface="Wingdings" pitchFamily="2" charset="2"/>
              </a:rPr>
              <a:t> to exactly one element of </a:t>
            </a:r>
            <a:r>
              <a:rPr lang="en-US" i="1" dirty="0">
                <a:ea typeface="Cambria Math" pitchFamily="18" charset="0"/>
                <a:sym typeface="Wingdings" pitchFamily="2" charset="2"/>
              </a:rPr>
              <a:t>B</a:t>
            </a:r>
            <a:r>
              <a:rPr lang="en-US" dirty="0">
                <a:latin typeface="Cambria Math" pitchFamily="18" charset="0"/>
                <a:ea typeface="Cambria Math" pitchFamily="18" charset="0"/>
                <a:sym typeface="Wingdings" pitchFamily="2" charset="2"/>
              </a:rPr>
              <a:t>.  We write</a:t>
            </a:r>
            <a:r>
              <a:rPr lang="en-US" dirty="0">
                <a:sym typeface="Wingdings" pitchFamily="2" charset="2"/>
              </a:rPr>
              <a:t>  </a:t>
            </a:r>
            <a:r>
              <a:rPr lang="en-US" sz="2000" dirty="0">
                <a:latin typeface="Lucida Calligraphy"/>
              </a:rPr>
              <a:t>f</a:t>
            </a:r>
            <a:r>
              <a:rPr lang="en-US" dirty="0">
                <a:latin typeface="Cambria Math" pitchFamily="18" charset="0"/>
                <a:ea typeface="Cambria Math" pitchFamily="18" charset="0"/>
              </a:rPr>
              <a:t>(</a:t>
            </a:r>
            <a:r>
              <a:rPr lang="en-US" i="1" dirty="0">
                <a:latin typeface="Cambria Math" pitchFamily="18" charset="0"/>
                <a:ea typeface="Cambria Math" pitchFamily="18" charset="0"/>
              </a:rPr>
              <a:t>a</a:t>
            </a:r>
            <a:r>
              <a:rPr lang="en-US" dirty="0">
                <a:latin typeface="Cambria Math" pitchFamily="18" charset="0"/>
                <a:ea typeface="Cambria Math" pitchFamily="18" charset="0"/>
              </a:rPr>
              <a:t>) = </a:t>
            </a:r>
            <a:r>
              <a:rPr lang="en-US" i="1" dirty="0">
                <a:latin typeface="Cambria Math" pitchFamily="18" charset="0"/>
                <a:ea typeface="Cambria Math" pitchFamily="18" charset="0"/>
              </a:rPr>
              <a:t>b</a:t>
            </a:r>
            <a:r>
              <a:rPr lang="en-US" b="1" dirty="0">
                <a:latin typeface="Cambria Math" pitchFamily="18" charset="0"/>
                <a:ea typeface="Cambria Math" pitchFamily="18" charset="0"/>
                <a:sym typeface="Wingdings" pitchFamily="2" charset="2"/>
              </a:rPr>
              <a:t>  </a:t>
            </a:r>
            <a:r>
              <a:rPr lang="en-US" dirty="0">
                <a:latin typeface="Cambria Math" pitchFamily="18" charset="0"/>
                <a:ea typeface="Cambria Math" pitchFamily="18" charset="0"/>
                <a:sym typeface="Wingdings" pitchFamily="2" charset="2"/>
              </a:rPr>
              <a:t>if </a:t>
            </a:r>
            <a:r>
              <a:rPr lang="en-US" i="1" dirty="0">
                <a:latin typeface="Cambria Math" pitchFamily="18" charset="0"/>
                <a:ea typeface="Cambria Math" pitchFamily="18" charset="0"/>
                <a:sym typeface="Wingdings" pitchFamily="2" charset="2"/>
              </a:rPr>
              <a:t>b</a:t>
            </a:r>
            <a:r>
              <a:rPr lang="en-US" dirty="0">
                <a:latin typeface="Cambria Math" pitchFamily="18" charset="0"/>
                <a:ea typeface="Cambria Math" pitchFamily="18" charset="0"/>
                <a:sym typeface="Wingdings" pitchFamily="2" charset="2"/>
              </a:rPr>
              <a:t> is the unique element of </a:t>
            </a:r>
            <a:r>
              <a:rPr lang="en-US" i="1" dirty="0">
                <a:ea typeface="Cambria Math" pitchFamily="18" charset="0"/>
                <a:sym typeface="Wingdings" pitchFamily="2" charset="2"/>
              </a:rPr>
              <a:t>B</a:t>
            </a:r>
            <a:r>
              <a:rPr lang="en-US" dirty="0">
                <a:latin typeface="Cambria Math" pitchFamily="18" charset="0"/>
                <a:ea typeface="Cambria Math" pitchFamily="18" charset="0"/>
                <a:sym typeface="Wingdings" pitchFamily="2" charset="2"/>
              </a:rPr>
              <a:t> assigned by the function </a:t>
            </a:r>
            <a:r>
              <a:rPr lang="en-US" sz="2000" dirty="0">
                <a:latin typeface="Lucida Calligraphy"/>
              </a:rPr>
              <a:t>f</a:t>
            </a:r>
            <a:r>
              <a:rPr lang="en-US" dirty="0">
                <a:latin typeface="Cambria Math" pitchFamily="18" charset="0"/>
                <a:ea typeface="Cambria Math" pitchFamily="18" charset="0"/>
                <a:sym typeface="Wingdings" pitchFamily="2" charset="2"/>
              </a:rPr>
              <a:t> to the element </a:t>
            </a:r>
            <a:r>
              <a:rPr lang="en-US" i="1" dirty="0">
                <a:ea typeface="Cambria Math" pitchFamily="18" charset="0"/>
                <a:sym typeface="Wingdings" pitchFamily="2" charset="2"/>
              </a:rPr>
              <a:t>a</a:t>
            </a:r>
            <a:r>
              <a:rPr lang="en-US" dirty="0">
                <a:latin typeface="Cambria Math" pitchFamily="18" charset="0"/>
                <a:ea typeface="Cambria Math" pitchFamily="18" charset="0"/>
                <a:sym typeface="Wingdings" pitchFamily="2" charset="2"/>
              </a:rPr>
              <a:t> of </a:t>
            </a:r>
            <a:r>
              <a:rPr lang="en-US" i="1" dirty="0">
                <a:ea typeface="Cambria Math" pitchFamily="18" charset="0"/>
                <a:sym typeface="Wingdings" pitchFamily="2" charset="2"/>
              </a:rPr>
              <a:t>A</a:t>
            </a:r>
            <a:r>
              <a:rPr lang="en-US" dirty="0">
                <a:latin typeface="Cambria Math" pitchFamily="18" charset="0"/>
                <a:ea typeface="Cambria Math" pitchFamily="18" charset="0"/>
                <a:sym typeface="Wingdings" pitchFamily="2" charset="2"/>
              </a:rPr>
              <a:t>. </a:t>
            </a:r>
          </a:p>
          <a:p>
            <a:r>
              <a:rPr lang="en-US" dirty="0">
                <a:latin typeface="Cambria Math" pitchFamily="18" charset="0"/>
                <a:ea typeface="Cambria Math" pitchFamily="18" charset="0"/>
                <a:sym typeface="Wingdings" pitchFamily="2" charset="2"/>
              </a:rPr>
              <a:t>Functions are sometimes</a:t>
            </a:r>
          </a:p>
          <a:p>
            <a:pPr>
              <a:buNone/>
            </a:pPr>
            <a:r>
              <a:rPr lang="en-US" dirty="0">
                <a:latin typeface="Cambria Math" pitchFamily="18" charset="0"/>
                <a:ea typeface="Cambria Math" pitchFamily="18" charset="0"/>
                <a:sym typeface="Wingdings" pitchFamily="2" charset="2"/>
              </a:rPr>
              <a:t>     called </a:t>
            </a:r>
            <a:r>
              <a:rPr lang="en-US" i="1" dirty="0">
                <a:ea typeface="Cambria Math" pitchFamily="18" charset="0"/>
                <a:sym typeface="Wingdings" pitchFamily="2" charset="2"/>
              </a:rPr>
              <a:t>mappings</a:t>
            </a:r>
            <a:r>
              <a:rPr lang="en-US" dirty="0">
                <a:latin typeface="Cambria Math" pitchFamily="18" charset="0"/>
                <a:ea typeface="Cambria Math" pitchFamily="18" charset="0"/>
                <a:sym typeface="Wingdings" pitchFamily="2" charset="2"/>
              </a:rPr>
              <a:t> or </a:t>
            </a:r>
          </a:p>
          <a:p>
            <a:pPr>
              <a:buNone/>
            </a:pPr>
            <a:r>
              <a:rPr lang="en-US" dirty="0">
                <a:latin typeface="Cambria Math" pitchFamily="18" charset="0"/>
                <a:ea typeface="Cambria Math" pitchFamily="18" charset="0"/>
                <a:sym typeface="Wingdings" pitchFamily="2" charset="2"/>
              </a:rPr>
              <a:t>     </a:t>
            </a:r>
            <a:r>
              <a:rPr lang="en-US" i="1" dirty="0">
                <a:ea typeface="Cambria Math" pitchFamily="18" charset="0"/>
                <a:sym typeface="Wingdings" pitchFamily="2" charset="2"/>
              </a:rPr>
              <a:t>transformations</a:t>
            </a:r>
            <a:r>
              <a:rPr lang="en-US" dirty="0">
                <a:latin typeface="Cambria Math" pitchFamily="18" charset="0"/>
                <a:ea typeface="Cambria Math" pitchFamily="18" charset="0"/>
                <a:sym typeface="Wingdings" pitchFamily="2" charset="2"/>
              </a:rPr>
              <a:t>.</a:t>
            </a:r>
            <a:endParaRPr lang="en-US" b="1" dirty="0">
              <a:latin typeface="Cambria Math" pitchFamily="18" charset="0"/>
              <a:ea typeface="Cambria Math" pitchFamily="18" charset="0"/>
              <a:sym typeface="Wingdings" pitchFamily="2" charset="2"/>
            </a:endParaRPr>
          </a:p>
          <a:p>
            <a:pPr>
              <a:buNone/>
            </a:pPr>
            <a:r>
              <a:rPr lang="en-US" dirty="0">
                <a:latin typeface="Cambria Math" pitchFamily="18" charset="0"/>
                <a:ea typeface="Cambria Math" pitchFamily="18" charset="0"/>
                <a:sym typeface="Wingdings" pitchFamily="2" charset="2"/>
              </a:rPr>
              <a:t> </a:t>
            </a:r>
          </a:p>
          <a:p>
            <a:pPr>
              <a:buNone/>
            </a:pPr>
            <a:endParaRPr lang="en-US" dirty="0">
              <a:latin typeface="Cambria Math" pitchFamily="18" charset="0"/>
              <a:ea typeface="Cambria Math" pitchFamily="18" charset="0"/>
              <a:sym typeface="Wingdings" pitchFamily="2" charset="2"/>
            </a:endParaRPr>
          </a:p>
        </p:txBody>
      </p:sp>
      <p:sp>
        <p:nvSpPr>
          <p:cNvPr id="5" name="Flowchart: Connector 4"/>
          <p:cNvSpPr/>
          <p:nvPr/>
        </p:nvSpPr>
        <p:spPr>
          <a:xfrm>
            <a:off x="6629400" y="51054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6" name="Flowchart: Connector 5"/>
          <p:cNvSpPr/>
          <p:nvPr/>
        </p:nvSpPr>
        <p:spPr>
          <a:xfrm>
            <a:off x="6629400" y="57150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7" name="Flowchart: Connector 6"/>
          <p:cNvSpPr/>
          <p:nvPr/>
        </p:nvSpPr>
        <p:spPr>
          <a:xfrm>
            <a:off x="6629400" y="44196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8" name="Flowchart: Connector 7"/>
          <p:cNvSpPr/>
          <p:nvPr/>
        </p:nvSpPr>
        <p:spPr>
          <a:xfrm>
            <a:off x="6705600" y="62484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9" name="Flowchart: Connector 8"/>
          <p:cNvSpPr/>
          <p:nvPr/>
        </p:nvSpPr>
        <p:spPr>
          <a:xfrm>
            <a:off x="8077200" y="41910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0" name="Flowchart: Connector 9"/>
          <p:cNvSpPr/>
          <p:nvPr/>
        </p:nvSpPr>
        <p:spPr>
          <a:xfrm>
            <a:off x="8077200" y="51816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7" name="TextBox 16"/>
          <p:cNvSpPr txBox="1"/>
          <p:nvPr/>
        </p:nvSpPr>
        <p:spPr>
          <a:xfrm>
            <a:off x="8458200" y="4114800"/>
            <a:ext cx="203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a:t>
            </a:r>
          </a:p>
        </p:txBody>
      </p:sp>
      <p:sp>
        <p:nvSpPr>
          <p:cNvPr id="18" name="TextBox 17"/>
          <p:cNvSpPr txBox="1"/>
          <p:nvPr/>
        </p:nvSpPr>
        <p:spPr>
          <a:xfrm>
            <a:off x="8458200" y="4648200"/>
            <a:ext cx="203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B</a:t>
            </a:r>
          </a:p>
        </p:txBody>
      </p:sp>
      <p:sp>
        <p:nvSpPr>
          <p:cNvPr id="19" name="TextBox 18"/>
          <p:cNvSpPr txBox="1"/>
          <p:nvPr/>
        </p:nvSpPr>
        <p:spPr>
          <a:xfrm>
            <a:off x="8534400" y="5181600"/>
            <a:ext cx="76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C</a:t>
            </a:r>
          </a:p>
        </p:txBody>
      </p:sp>
      <p:sp>
        <p:nvSpPr>
          <p:cNvPr id="24" name="TextBox 23"/>
          <p:cNvSpPr txBox="1"/>
          <p:nvPr/>
        </p:nvSpPr>
        <p:spPr>
          <a:xfrm>
            <a:off x="6248400" y="3733800"/>
            <a:ext cx="1600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Students</a:t>
            </a:r>
          </a:p>
        </p:txBody>
      </p:sp>
      <p:sp>
        <p:nvSpPr>
          <p:cNvPr id="25" name="TextBox 24"/>
          <p:cNvSpPr txBox="1"/>
          <p:nvPr/>
        </p:nvSpPr>
        <p:spPr>
          <a:xfrm>
            <a:off x="7772400" y="3733800"/>
            <a:ext cx="1066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Grades</a:t>
            </a:r>
          </a:p>
        </p:txBody>
      </p:sp>
      <p:sp>
        <p:nvSpPr>
          <p:cNvPr id="26" name="Flowchart: Connector 25"/>
          <p:cNvSpPr/>
          <p:nvPr/>
        </p:nvSpPr>
        <p:spPr>
          <a:xfrm>
            <a:off x="8077200" y="47244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27" name="Flowchart: Connector 26"/>
          <p:cNvSpPr/>
          <p:nvPr/>
        </p:nvSpPr>
        <p:spPr>
          <a:xfrm>
            <a:off x="8077200" y="56388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28" name="Flowchart: Connector 27"/>
          <p:cNvSpPr/>
          <p:nvPr/>
        </p:nvSpPr>
        <p:spPr>
          <a:xfrm>
            <a:off x="8077200" y="60960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30" name="TextBox 29"/>
          <p:cNvSpPr txBox="1"/>
          <p:nvPr/>
        </p:nvSpPr>
        <p:spPr>
          <a:xfrm>
            <a:off x="8458200" y="5638800"/>
            <a:ext cx="203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D</a:t>
            </a:r>
          </a:p>
        </p:txBody>
      </p:sp>
      <p:sp>
        <p:nvSpPr>
          <p:cNvPr id="31" name="TextBox 30"/>
          <p:cNvSpPr txBox="1"/>
          <p:nvPr/>
        </p:nvSpPr>
        <p:spPr>
          <a:xfrm>
            <a:off x="8534400" y="6096000"/>
            <a:ext cx="228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F</a:t>
            </a:r>
          </a:p>
        </p:txBody>
      </p:sp>
      <p:sp>
        <p:nvSpPr>
          <p:cNvPr id="33" name="TextBox 32"/>
          <p:cNvSpPr txBox="1"/>
          <p:nvPr/>
        </p:nvSpPr>
        <p:spPr>
          <a:xfrm>
            <a:off x="4648200" y="6248400"/>
            <a:ext cx="1676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Kathy  Scott</a:t>
            </a:r>
          </a:p>
        </p:txBody>
      </p:sp>
      <p:sp>
        <p:nvSpPr>
          <p:cNvPr id="34" name="TextBox 33"/>
          <p:cNvSpPr txBox="1"/>
          <p:nvPr/>
        </p:nvSpPr>
        <p:spPr>
          <a:xfrm>
            <a:off x="4572000" y="5105400"/>
            <a:ext cx="1981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tantia"/>
                <a:ea typeface="+mn-ea"/>
                <a:cs typeface="+mn-cs"/>
              </a:rPr>
              <a:t>Sandeep</a:t>
            </a:r>
            <a:r>
              <a:rPr kumimoji="0" lang="en-US" sz="1800" b="0" i="0" u="none" strike="noStrike" kern="1200" cap="none" spc="0" normalizeH="0" baseline="0" noProof="0" dirty="0">
                <a:ln>
                  <a:noFill/>
                </a:ln>
                <a:solidFill>
                  <a:prstClr val="black"/>
                </a:solidFill>
                <a:effectLst/>
                <a:uLnTx/>
                <a:uFillTx/>
                <a:latin typeface="Constantia"/>
                <a:ea typeface="+mn-ea"/>
                <a:cs typeface="+mn-cs"/>
              </a:rPr>
              <a:t> Patel</a:t>
            </a:r>
          </a:p>
        </p:txBody>
      </p:sp>
      <p:sp>
        <p:nvSpPr>
          <p:cNvPr id="35" name="TextBox 34"/>
          <p:cNvSpPr txBox="1"/>
          <p:nvPr/>
        </p:nvSpPr>
        <p:spPr>
          <a:xfrm>
            <a:off x="4495800" y="4419600"/>
            <a:ext cx="2362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Carlota Rodriguez</a:t>
            </a:r>
          </a:p>
        </p:txBody>
      </p:sp>
      <p:sp>
        <p:nvSpPr>
          <p:cNvPr id="36" name="TextBox 35"/>
          <p:cNvSpPr txBox="1"/>
          <p:nvPr/>
        </p:nvSpPr>
        <p:spPr>
          <a:xfrm>
            <a:off x="4648200" y="5638800"/>
            <a:ext cx="2362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tantia"/>
                <a:ea typeface="+mn-ea"/>
                <a:cs typeface="+mn-cs"/>
              </a:rPr>
              <a:t>Jalen</a:t>
            </a:r>
            <a:r>
              <a:rPr kumimoji="0" lang="en-US" sz="1800" b="0" i="0" u="none" strike="noStrike" kern="1200" cap="none" spc="0" normalizeH="0" baseline="0" noProof="0" dirty="0">
                <a:ln>
                  <a:noFill/>
                </a:ln>
                <a:solidFill>
                  <a:prstClr val="black"/>
                </a:solidFill>
                <a:effectLst/>
                <a:uLnTx/>
                <a:uFillTx/>
                <a:latin typeface="Constantia"/>
                <a:ea typeface="+mn-ea"/>
                <a:cs typeface="+mn-cs"/>
              </a:rPr>
              <a:t> Williams</a:t>
            </a:r>
          </a:p>
        </p:txBody>
      </p:sp>
      <p:cxnSp>
        <p:nvCxnSpPr>
          <p:cNvPr id="38" name="Straight Arrow Connector 37"/>
          <p:cNvCxnSpPr>
            <a:stCxn id="7" idx="6"/>
          </p:cNvCxnSpPr>
          <p:nvPr/>
        </p:nvCxnSpPr>
        <p:spPr>
          <a:xfrm flipV="1">
            <a:off x="6934200" y="4419600"/>
            <a:ext cx="1143000" cy="1492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7010400" y="4953000"/>
            <a:ext cx="990600" cy="838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flipH="1" flipV="1">
            <a:off x="7276001" y="4382599"/>
            <a:ext cx="351636" cy="11876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5400000" flipH="1" flipV="1">
            <a:off x="6553200" y="4953000"/>
            <a:ext cx="182880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a:t>
            </a:r>
          </a:p>
        </p:txBody>
      </p:sp>
      <p:sp>
        <p:nvSpPr>
          <p:cNvPr id="3" name="Content Placeholder 2"/>
          <p:cNvSpPr>
            <a:spLocks noGrp="1"/>
          </p:cNvSpPr>
          <p:nvPr>
            <p:ph idx="1"/>
          </p:nvPr>
        </p:nvSpPr>
        <p:spPr/>
        <p:txBody>
          <a:bodyPr>
            <a:normAutofit/>
          </a:bodyPr>
          <a:lstStyle/>
          <a:p>
            <a:r>
              <a:rPr lang="en-US" dirty="0"/>
              <a:t>A function </a:t>
            </a:r>
            <a:r>
              <a:rPr lang="en-US" dirty="0">
                <a:latin typeface="Lucida Calligraphy"/>
              </a:rPr>
              <a:t>f</a:t>
            </a:r>
            <a:r>
              <a:rPr lang="en-US" dirty="0">
                <a:latin typeface="Cambria Math" pitchFamily="18" charset="0"/>
                <a:ea typeface="Cambria Math" pitchFamily="18" charset="0"/>
              </a:rPr>
              <a:t>: </a:t>
            </a:r>
            <a:r>
              <a:rPr lang="en-US" i="1" dirty="0">
                <a:ea typeface="Cambria Math" pitchFamily="18" charset="0"/>
              </a:rPr>
              <a:t>A</a:t>
            </a:r>
            <a:r>
              <a:rPr lang="en-US" dirty="0">
                <a:latin typeface="Cambria Math" pitchFamily="18" charset="0"/>
                <a:ea typeface="Cambria Math" pitchFamily="18" charset="0"/>
              </a:rPr>
              <a:t> </a:t>
            </a:r>
            <a:r>
              <a:rPr lang="en-US" dirty="0">
                <a:latin typeface="Cambria Math"/>
                <a:ea typeface="Cambria Math"/>
                <a:sym typeface="Wingdings" pitchFamily="2" charset="2"/>
              </a:rPr>
              <a:t>→</a:t>
            </a:r>
            <a:r>
              <a:rPr lang="en-US" dirty="0">
                <a:latin typeface="Cambria Math" pitchFamily="18" charset="0"/>
                <a:ea typeface="Cambria Math" pitchFamily="18" charset="0"/>
                <a:sym typeface="Wingdings" pitchFamily="2" charset="2"/>
              </a:rPr>
              <a:t> </a:t>
            </a:r>
            <a:r>
              <a:rPr lang="en-US" i="1" dirty="0">
                <a:ea typeface="Cambria Math" pitchFamily="18" charset="0"/>
                <a:sym typeface="Wingdings" pitchFamily="2" charset="2"/>
              </a:rPr>
              <a:t>B</a:t>
            </a:r>
            <a:r>
              <a:rPr lang="en-US" dirty="0">
                <a:latin typeface="Cambria Math" pitchFamily="18" charset="0"/>
                <a:ea typeface="Cambria Math" pitchFamily="18" charset="0"/>
              </a:rPr>
              <a:t>  </a:t>
            </a:r>
            <a:r>
              <a:rPr lang="en-US" dirty="0"/>
              <a:t>can also be defined as a subset of </a:t>
            </a:r>
            <a:r>
              <a:rPr lang="en-US" i="1" dirty="0">
                <a:ea typeface="Cambria Math" pitchFamily="18" charset="0"/>
              </a:rPr>
              <a:t>A</a:t>
            </a:r>
            <a:r>
              <a:rPr lang="en-US" dirty="0">
                <a:latin typeface="Cambria Math" pitchFamily="18" charset="0"/>
                <a:ea typeface="Cambria Math" pitchFamily="18" charset="0"/>
              </a:rPr>
              <a:t>×</a:t>
            </a:r>
            <a:r>
              <a:rPr lang="en-US" i="1" dirty="0">
                <a:ea typeface="Cambria Math" pitchFamily="18" charset="0"/>
              </a:rPr>
              <a:t>B</a:t>
            </a:r>
            <a:r>
              <a:rPr lang="en-US" dirty="0"/>
              <a:t> (a relation). This subset is restricted to be a relation where no two elements of the relation have the same first element. </a:t>
            </a:r>
          </a:p>
          <a:p>
            <a:r>
              <a:rPr lang="en-US" dirty="0"/>
              <a:t>Specifically, a function </a:t>
            </a:r>
            <a:r>
              <a:rPr lang="en-US" dirty="0">
                <a:latin typeface="Lucida Calligraphy"/>
              </a:rPr>
              <a:t>f</a:t>
            </a:r>
            <a:r>
              <a:rPr lang="en-US" dirty="0"/>
              <a:t> from </a:t>
            </a:r>
            <a:r>
              <a:rPr lang="en-US" i="1" dirty="0"/>
              <a:t>A</a:t>
            </a:r>
            <a:r>
              <a:rPr lang="en-US" dirty="0"/>
              <a:t> to </a:t>
            </a:r>
            <a:r>
              <a:rPr lang="en-US" i="1" dirty="0"/>
              <a:t>B </a:t>
            </a:r>
            <a:r>
              <a:rPr lang="en-US" dirty="0"/>
              <a:t>contains one, and only one ordered pair (</a:t>
            </a:r>
            <a:r>
              <a:rPr lang="en-US" i="1" dirty="0">
                <a:ea typeface="Cambria Math" pitchFamily="18" charset="0"/>
              </a:rPr>
              <a:t>a, b</a:t>
            </a:r>
            <a:r>
              <a:rPr lang="en-US" dirty="0"/>
              <a:t>) for every element </a:t>
            </a:r>
            <a:r>
              <a:rPr lang="en-US" i="1" dirty="0"/>
              <a:t>a</a:t>
            </a:r>
            <a:r>
              <a:rPr lang="en-US" dirty="0">
                <a:latin typeface="Cambria Math"/>
                <a:ea typeface="Cambria Math"/>
              </a:rPr>
              <a:t>∈</a:t>
            </a:r>
            <a:r>
              <a:rPr lang="en-US" dirty="0"/>
              <a:t> </a:t>
            </a:r>
            <a:r>
              <a:rPr lang="en-US" i="1" dirty="0"/>
              <a:t>A</a:t>
            </a:r>
            <a:r>
              <a:rPr lang="en-US" dirty="0"/>
              <a:t>. </a:t>
            </a:r>
          </a:p>
          <a:p>
            <a:endParaRPr lang="en-US" dirty="0"/>
          </a:p>
          <a:p>
            <a:pPr>
              <a:buNone/>
            </a:pPr>
            <a:r>
              <a:rPr lang="en-US" dirty="0"/>
              <a:t> and</a:t>
            </a:r>
          </a:p>
          <a:p>
            <a:pPr>
              <a:buNone/>
            </a:pPr>
            <a:endParaRPr lang="en-US" dirty="0"/>
          </a:p>
          <a:p>
            <a:pPr>
              <a:buNone/>
            </a:pPr>
            <a:endParaRPr lang="en-US" dirty="0"/>
          </a:p>
        </p:txBody>
      </p:sp>
      <p:pic>
        <p:nvPicPr>
          <p:cNvPr id="7" name="Picture 6" descr="addin_tmp.png"/>
          <p:cNvPicPr>
            <a:picLocks noChangeAspect="1"/>
          </p:cNvPicPr>
          <p:nvPr>
            <p:custDataLst>
              <p:tags r:id="rId1"/>
            </p:custDataLst>
          </p:nvPr>
        </p:nvPicPr>
        <p:blipFill>
          <a:blip r:embed="rId4" cstate="print"/>
          <a:stretch>
            <a:fillRect/>
          </a:stretch>
        </p:blipFill>
        <p:spPr>
          <a:xfrm>
            <a:off x="1574482" y="4648200"/>
            <a:ext cx="5740718" cy="382905"/>
          </a:xfrm>
          <a:prstGeom prst="rect">
            <a:avLst/>
          </a:prstGeom>
        </p:spPr>
      </p:pic>
      <p:pic>
        <p:nvPicPr>
          <p:cNvPr id="9" name="Picture 8" descr="addin_tmp.png"/>
          <p:cNvPicPr>
            <a:picLocks noChangeAspect="1"/>
          </p:cNvPicPr>
          <p:nvPr>
            <p:custDataLst>
              <p:tags r:id="rId2"/>
            </p:custDataLst>
          </p:nvPr>
        </p:nvPicPr>
        <p:blipFill>
          <a:blip r:embed="rId5" cstate="print"/>
          <a:stretch>
            <a:fillRect/>
          </a:stretch>
        </p:blipFill>
        <p:spPr>
          <a:xfrm>
            <a:off x="1447800" y="5638800"/>
            <a:ext cx="6855143" cy="382905"/>
          </a:xfrm>
          <a:prstGeom prst="rect">
            <a:avLst/>
          </a:prstGeom>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normAutofit fontScale="77500" lnSpcReduction="20000"/>
          </a:bodyPr>
          <a:lstStyle/>
          <a:p>
            <a:pPr>
              <a:buNone/>
            </a:pPr>
            <a:r>
              <a:rPr lang="en-US" sz="2800" dirty="0"/>
              <a:t>Given a function </a:t>
            </a:r>
            <a:r>
              <a:rPr lang="en-US" sz="2800" i="1" dirty="0"/>
              <a:t>f</a:t>
            </a:r>
            <a:r>
              <a:rPr lang="en-US" sz="2800" dirty="0">
                <a:latin typeface="Cambria Math" pitchFamily="18" charset="0"/>
                <a:ea typeface="Cambria Math" pitchFamily="18" charset="0"/>
              </a:rPr>
              <a:t>: </a:t>
            </a:r>
            <a:r>
              <a:rPr lang="en-US" sz="2800" i="1" dirty="0">
                <a:ea typeface="Cambria Math" pitchFamily="18" charset="0"/>
              </a:rPr>
              <a:t>A</a:t>
            </a:r>
            <a:r>
              <a:rPr lang="en-US" sz="2800" dirty="0">
                <a:latin typeface="Cambria Math" pitchFamily="18" charset="0"/>
                <a:ea typeface="Cambria Math" pitchFamily="18" charset="0"/>
              </a:rPr>
              <a:t> </a:t>
            </a:r>
            <a:r>
              <a:rPr lang="en-US" sz="2800" dirty="0">
                <a:latin typeface="Cambria Math" pitchFamily="18" charset="0"/>
                <a:ea typeface="Cambria Math" pitchFamily="18" charset="0"/>
                <a:sym typeface="Wingdings" pitchFamily="2" charset="2"/>
              </a:rPr>
              <a:t>→ </a:t>
            </a:r>
            <a:r>
              <a:rPr lang="en-US" sz="2800" i="1" dirty="0">
                <a:ea typeface="Cambria Math" pitchFamily="18" charset="0"/>
                <a:sym typeface="Wingdings" pitchFamily="2" charset="2"/>
              </a:rPr>
              <a:t>B</a:t>
            </a:r>
            <a:r>
              <a:rPr lang="en-US" sz="2800" b="1" dirty="0">
                <a:latin typeface="Cambria Math" pitchFamily="18" charset="0"/>
                <a:ea typeface="Cambria Math" pitchFamily="18" charset="0"/>
                <a:sym typeface="Wingdings" pitchFamily="2" charset="2"/>
              </a:rPr>
              <a:t>:</a:t>
            </a:r>
            <a:r>
              <a:rPr lang="en-US" sz="2800" dirty="0"/>
              <a:t> </a:t>
            </a:r>
          </a:p>
          <a:p>
            <a:r>
              <a:rPr lang="en-US" sz="2800" dirty="0"/>
              <a:t>We say </a:t>
            </a:r>
            <a:r>
              <a:rPr lang="en-US" sz="2800" i="1" dirty="0"/>
              <a:t>f</a:t>
            </a:r>
            <a:r>
              <a:rPr lang="en-US" sz="2800" dirty="0">
                <a:latin typeface="Lucida Calligraphy"/>
              </a:rPr>
              <a:t> </a:t>
            </a:r>
            <a:r>
              <a:rPr lang="en-US" sz="2800" i="1" dirty="0"/>
              <a:t>maps</a:t>
            </a:r>
            <a:r>
              <a:rPr lang="en-US" sz="2800" dirty="0"/>
              <a:t> </a:t>
            </a:r>
            <a:r>
              <a:rPr lang="en-US" sz="2800" i="1" dirty="0"/>
              <a:t>A</a:t>
            </a:r>
            <a:r>
              <a:rPr lang="en-US" sz="2800" dirty="0"/>
              <a:t> to </a:t>
            </a:r>
            <a:r>
              <a:rPr lang="en-US" sz="2800" i="1" dirty="0"/>
              <a:t>B or </a:t>
            </a:r>
          </a:p>
          <a:p>
            <a:pPr>
              <a:buNone/>
            </a:pPr>
            <a:r>
              <a:rPr lang="en-US" sz="2800" i="1" dirty="0"/>
              <a:t>        f </a:t>
            </a:r>
            <a:r>
              <a:rPr lang="en-US" sz="2800" dirty="0"/>
              <a:t>is a </a:t>
            </a:r>
            <a:r>
              <a:rPr lang="en-US" sz="2800" i="1" dirty="0"/>
              <a:t>mapping</a:t>
            </a:r>
            <a:r>
              <a:rPr lang="en-US" sz="2800" dirty="0"/>
              <a:t> from  </a:t>
            </a:r>
            <a:r>
              <a:rPr lang="en-US" sz="2800" i="1" dirty="0"/>
              <a:t>A</a:t>
            </a:r>
            <a:r>
              <a:rPr lang="en-US" sz="2800" dirty="0"/>
              <a:t> to </a:t>
            </a:r>
            <a:r>
              <a:rPr lang="en-US" sz="2800" i="1" dirty="0"/>
              <a:t>B</a:t>
            </a:r>
            <a:r>
              <a:rPr lang="en-US" sz="2800" dirty="0"/>
              <a:t>.</a:t>
            </a:r>
          </a:p>
          <a:p>
            <a:r>
              <a:rPr lang="en-US" sz="2800" i="1" dirty="0"/>
              <a:t>A</a:t>
            </a:r>
            <a:r>
              <a:rPr lang="en-US" sz="2800" dirty="0"/>
              <a:t> is called the </a:t>
            </a:r>
            <a:r>
              <a:rPr lang="en-US" sz="2800" i="1" dirty="0"/>
              <a:t>domain</a:t>
            </a:r>
            <a:r>
              <a:rPr lang="en-US" sz="2800" dirty="0"/>
              <a:t> of </a:t>
            </a:r>
            <a:r>
              <a:rPr lang="en-US" sz="2800" i="1" dirty="0"/>
              <a:t>f</a:t>
            </a:r>
            <a:r>
              <a:rPr lang="en-US" sz="2800" dirty="0"/>
              <a:t>.</a:t>
            </a:r>
          </a:p>
          <a:p>
            <a:r>
              <a:rPr lang="en-US" sz="2800" i="1" dirty="0"/>
              <a:t>B</a:t>
            </a:r>
            <a:r>
              <a:rPr lang="en-US" sz="2800" dirty="0"/>
              <a:t> is called the </a:t>
            </a:r>
            <a:r>
              <a:rPr lang="en-US" sz="2800" i="1" dirty="0" err="1"/>
              <a:t>codomain</a:t>
            </a:r>
            <a:r>
              <a:rPr lang="en-US" sz="2800" dirty="0"/>
              <a:t> of </a:t>
            </a:r>
            <a:r>
              <a:rPr lang="en-US" sz="2800" i="1" dirty="0"/>
              <a:t>f</a:t>
            </a:r>
            <a:r>
              <a:rPr lang="en-US" sz="2800" dirty="0"/>
              <a:t>.</a:t>
            </a:r>
          </a:p>
          <a:p>
            <a:r>
              <a:rPr lang="en-US" sz="2800" dirty="0"/>
              <a:t>If </a:t>
            </a:r>
            <a:r>
              <a:rPr lang="en-US" sz="2800" i="1" dirty="0"/>
              <a:t>f</a:t>
            </a:r>
            <a:r>
              <a:rPr lang="en-US" sz="2800" dirty="0"/>
              <a:t>(</a:t>
            </a:r>
            <a:r>
              <a:rPr lang="en-US" sz="2800" i="1" dirty="0">
                <a:ea typeface="Cambria Math" pitchFamily="18" charset="0"/>
              </a:rPr>
              <a:t>a</a:t>
            </a:r>
            <a:r>
              <a:rPr lang="en-US" sz="2800" dirty="0"/>
              <a:t>)</a:t>
            </a:r>
            <a:r>
              <a:rPr lang="en-US" sz="2800" i="1" dirty="0"/>
              <a:t> = </a:t>
            </a:r>
            <a:r>
              <a:rPr lang="en-US" sz="2800" i="1" dirty="0">
                <a:ea typeface="Cambria Math" pitchFamily="18" charset="0"/>
              </a:rPr>
              <a:t>b</a:t>
            </a:r>
            <a:r>
              <a:rPr lang="en-US" sz="2800" dirty="0"/>
              <a:t>, </a:t>
            </a:r>
          </a:p>
          <a:p>
            <a:pPr lvl="1"/>
            <a:r>
              <a:rPr lang="en-US" sz="2800" dirty="0"/>
              <a:t>then </a:t>
            </a:r>
            <a:r>
              <a:rPr lang="en-US" sz="2800" i="1" dirty="0">
                <a:ea typeface="Cambria Math" pitchFamily="18" charset="0"/>
              </a:rPr>
              <a:t>b</a:t>
            </a:r>
            <a:r>
              <a:rPr lang="en-US" sz="2800" dirty="0">
                <a:latin typeface="Cambria Math" pitchFamily="18" charset="0"/>
                <a:ea typeface="Cambria Math" pitchFamily="18" charset="0"/>
              </a:rPr>
              <a:t> </a:t>
            </a:r>
            <a:r>
              <a:rPr lang="en-US" sz="2800" dirty="0"/>
              <a:t>is called the </a:t>
            </a:r>
            <a:r>
              <a:rPr lang="en-US" sz="2800" i="1" dirty="0"/>
              <a:t>image</a:t>
            </a:r>
            <a:r>
              <a:rPr lang="en-US" sz="2800" dirty="0"/>
              <a:t> of </a:t>
            </a:r>
            <a:r>
              <a:rPr lang="en-US" sz="2800" i="1" dirty="0">
                <a:ea typeface="Cambria Math" pitchFamily="18" charset="0"/>
              </a:rPr>
              <a:t>a</a:t>
            </a:r>
            <a:r>
              <a:rPr lang="en-US" sz="2800" i="1" dirty="0">
                <a:latin typeface="Cambria Math" pitchFamily="18" charset="0"/>
                <a:ea typeface="Cambria Math" pitchFamily="18" charset="0"/>
              </a:rPr>
              <a:t> </a:t>
            </a:r>
            <a:r>
              <a:rPr lang="en-US" sz="2800" dirty="0"/>
              <a:t>under </a:t>
            </a:r>
            <a:r>
              <a:rPr lang="en-US" sz="2800" i="1" dirty="0"/>
              <a:t>f</a:t>
            </a:r>
            <a:r>
              <a:rPr lang="en-US" sz="2800" dirty="0"/>
              <a:t>.</a:t>
            </a:r>
          </a:p>
          <a:p>
            <a:pPr lvl="1"/>
            <a:r>
              <a:rPr lang="en-US" sz="2800" i="1" dirty="0">
                <a:ea typeface="Cambria Math" pitchFamily="18" charset="0"/>
              </a:rPr>
              <a:t>a</a:t>
            </a:r>
            <a:r>
              <a:rPr lang="en-US" sz="2800" dirty="0"/>
              <a:t> is called the </a:t>
            </a:r>
            <a:r>
              <a:rPr lang="en-US" sz="2800" i="1" dirty="0" err="1"/>
              <a:t>preimage</a:t>
            </a:r>
            <a:r>
              <a:rPr lang="en-US" sz="2800" dirty="0"/>
              <a:t> of </a:t>
            </a:r>
            <a:r>
              <a:rPr lang="en-US" sz="2800" i="1" dirty="0">
                <a:latin typeface="Cambria Math" pitchFamily="18" charset="0"/>
                <a:ea typeface="Cambria Math" pitchFamily="18" charset="0"/>
              </a:rPr>
              <a:t>b.</a:t>
            </a:r>
          </a:p>
          <a:p>
            <a:r>
              <a:rPr lang="en-US" sz="2800" dirty="0"/>
              <a:t>The range of </a:t>
            </a:r>
            <a:r>
              <a:rPr lang="en-US" sz="2800" i="1" dirty="0">
                <a:latin typeface="Constantia" pitchFamily="18" charset="0"/>
              </a:rPr>
              <a:t>f</a:t>
            </a:r>
            <a:r>
              <a:rPr lang="en-US" sz="2800" dirty="0"/>
              <a:t> is the set of all images of points in </a:t>
            </a:r>
            <a:r>
              <a:rPr lang="en-US" sz="2800" b="1" dirty="0"/>
              <a:t>A</a:t>
            </a:r>
            <a:r>
              <a:rPr lang="en-US" sz="2800" dirty="0"/>
              <a:t> under </a:t>
            </a:r>
            <a:r>
              <a:rPr lang="en-US" sz="2800" i="1" dirty="0"/>
              <a:t>f</a:t>
            </a:r>
            <a:r>
              <a:rPr lang="en-US" sz="2800" dirty="0"/>
              <a:t>. We denote it by </a:t>
            </a:r>
            <a:r>
              <a:rPr lang="en-US" sz="2800" i="1" dirty="0"/>
              <a:t>f</a:t>
            </a:r>
            <a:r>
              <a:rPr lang="en-US" sz="2800" dirty="0"/>
              <a:t>(</a:t>
            </a:r>
            <a:r>
              <a:rPr lang="en-US" sz="2800" i="1" dirty="0"/>
              <a:t>A</a:t>
            </a:r>
            <a:r>
              <a:rPr lang="en-US" sz="2800" dirty="0"/>
              <a:t>).</a:t>
            </a:r>
          </a:p>
          <a:p>
            <a:r>
              <a:rPr lang="en-US" sz="2800" dirty="0"/>
              <a:t>Two functions are </a:t>
            </a:r>
            <a:r>
              <a:rPr lang="en-US" sz="2800" i="1" dirty="0"/>
              <a:t>equal </a:t>
            </a:r>
            <a:r>
              <a:rPr lang="en-US" sz="2800" dirty="0"/>
              <a:t>when they have the same domain, the same </a:t>
            </a:r>
            <a:r>
              <a:rPr lang="en-US" sz="2800" dirty="0" err="1"/>
              <a:t>codomain</a:t>
            </a:r>
            <a:r>
              <a:rPr lang="en-US" sz="2800" dirty="0"/>
              <a:t> and map each element of the domain to the same element of the </a:t>
            </a:r>
            <a:r>
              <a:rPr lang="en-US" sz="2800" dirty="0" err="1"/>
              <a:t>codomain</a:t>
            </a:r>
            <a:r>
              <a:rPr lang="en-US" sz="2800" dirty="0"/>
              <a:t>. </a:t>
            </a:r>
          </a:p>
          <a:p>
            <a:endParaRPr lang="en-US" sz="2800" dirty="0"/>
          </a:p>
          <a:p>
            <a:endParaRPr lang="en-US" dirty="0"/>
          </a:p>
          <a:p>
            <a:endParaRPr lang="en-US" dirty="0"/>
          </a:p>
          <a:p>
            <a:endParaRPr lang="en-US" dirty="0"/>
          </a:p>
        </p:txBody>
      </p:sp>
      <p:pic>
        <p:nvPicPr>
          <p:cNvPr id="6" name="Picture 5" descr="0213.jpg"/>
          <p:cNvPicPr>
            <a:picLocks noChangeAspect="1"/>
          </p:cNvPicPr>
          <p:nvPr/>
        </p:nvPicPr>
        <p:blipFill>
          <a:blip r:embed="rId2" cstate="print"/>
          <a:stretch>
            <a:fillRect/>
          </a:stretch>
        </p:blipFill>
        <p:spPr>
          <a:xfrm>
            <a:off x="5105400" y="1981200"/>
            <a:ext cx="2711196" cy="957072"/>
          </a:xfrm>
          <a:prstGeom prst="rect">
            <a:avLst/>
          </a:prstGeom>
        </p:spPr>
      </p:pic>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Equal Functions</a:t>
            </a:r>
          </a:p>
        </p:txBody>
      </p:sp>
      <p:sp>
        <p:nvSpPr>
          <p:cNvPr id="3" name="Content Placeholder 2"/>
          <p:cNvSpPr>
            <a:spLocks noGrp="1"/>
          </p:cNvSpPr>
          <p:nvPr>
            <p:ph idx="1"/>
          </p:nvPr>
        </p:nvSpPr>
        <p:spPr/>
        <p:txBody>
          <a:bodyPr>
            <a:normAutofit/>
          </a:bodyPr>
          <a:lstStyle/>
          <a:p>
            <a:r>
              <a:rPr lang="en-US" dirty="0"/>
              <a:t>Two functions are </a:t>
            </a:r>
            <a:r>
              <a:rPr lang="en-US" b="1" dirty="0"/>
              <a:t>equal </a:t>
            </a:r>
            <a:r>
              <a:rPr lang="en-US" dirty="0"/>
              <a:t>when they </a:t>
            </a:r>
          </a:p>
          <a:p>
            <a:pPr lvl="1"/>
            <a:r>
              <a:rPr lang="en-US" dirty="0"/>
              <a:t>have the same domain, </a:t>
            </a:r>
          </a:p>
          <a:p>
            <a:pPr lvl="1"/>
            <a:r>
              <a:rPr lang="en-US" dirty="0"/>
              <a:t>have the same codomain, </a:t>
            </a:r>
          </a:p>
          <a:p>
            <a:pPr lvl="1"/>
            <a:r>
              <a:rPr lang="en-US" dirty="0"/>
              <a:t>map each element of their common domain to the same element in their common codomain.</a:t>
            </a:r>
          </a:p>
          <a:p>
            <a:r>
              <a:rPr lang="en-US" dirty="0"/>
              <a:t>If we change either the domain or the codomain of a function, then we obtain a different function.</a:t>
            </a:r>
          </a:p>
          <a:p>
            <a:r>
              <a:rPr lang="en-US" dirty="0"/>
              <a:t>If we change the mapping of elements, then we also obtain a different function.</a:t>
            </a:r>
          </a:p>
        </p:txBody>
      </p:sp>
    </p:spTree>
    <p:extLst>
      <p:ext uri="{BB962C8B-B14F-4D97-AF65-F5344CB8AC3E}">
        <p14:creationId xmlns:p14="http://schemas.microsoft.com/office/powerpoint/2010/main" val="1620283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noChangeArrowheads="1"/>
          </p:cNvSpPr>
          <p:nvPr>
            <p:ph type="title"/>
          </p:nvPr>
        </p:nvSpPr>
        <p:spPr/>
        <p:txBody>
          <a:bodyPr/>
          <a:lstStyle/>
          <a:p>
            <a:r>
              <a:rPr lang="en-US" altLang="en-US">
                <a:solidFill>
                  <a:srgbClr val="0070C0"/>
                </a:solidFill>
              </a:rPr>
              <a:t>Activity 1</a:t>
            </a:r>
          </a:p>
        </p:txBody>
      </p:sp>
      <p:pic>
        <p:nvPicPr>
          <p:cNvPr id="34819" name="Picture 3" descr="grandfather_clock_shadow_md_wh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417638"/>
            <a:ext cx="2095500" cy="284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304800" y="4343400"/>
            <a:ext cx="8077200" cy="1828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82880" rIns="137160" bIns="182880"/>
          <a:lstStyle>
            <a:lvl1pPr>
              <a:spcBef>
                <a:spcPct val="20000"/>
              </a:spcBef>
              <a:buClr>
                <a:schemeClr val="accent1"/>
              </a:buClr>
              <a:buFont typeface="Wingdings" panose="05000000000000000000" pitchFamily="2" charset="2"/>
              <a:buChar char="l"/>
              <a:tabLst>
                <a:tab pos="457200" algn="l"/>
                <a:tab pos="3657600" algn="l"/>
                <a:tab pos="4114800" algn="l"/>
              </a:tabLst>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tabLst>
                <a:tab pos="457200" algn="l"/>
                <a:tab pos="3657600" algn="l"/>
                <a:tab pos="4114800" algn="l"/>
              </a:tabLst>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tabLst>
                <a:tab pos="457200" algn="l"/>
                <a:tab pos="3657600" algn="l"/>
                <a:tab pos="4114800" algn="l"/>
              </a:tabLst>
              <a:defRPr sz="2300">
                <a:solidFill>
                  <a:schemeClr val="tx1"/>
                </a:solidFill>
                <a:latin typeface="Abadi" pitchFamily="34" charset="0"/>
              </a:defRPr>
            </a:lvl3pPr>
            <a:lvl4pPr marL="1600200" indent="-228600">
              <a:spcBef>
                <a:spcPct val="20000"/>
              </a:spcBef>
              <a:buClr>
                <a:schemeClr val="accent1"/>
              </a:buClr>
              <a:buChar char="•"/>
              <a:tabLst>
                <a:tab pos="457200" algn="l"/>
                <a:tab pos="3657600" algn="l"/>
                <a:tab pos="4114800" algn="l"/>
              </a:tabLst>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tabLst>
                <a:tab pos="457200" algn="l"/>
                <a:tab pos="3657600" algn="l"/>
                <a:tab pos="4114800" algn="l"/>
              </a:tabLst>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tabLst>
                <a:tab pos="457200" algn="l"/>
                <a:tab pos="3657600" algn="l"/>
                <a:tab pos="4114800" algn="l"/>
              </a:tabLst>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tabLst>
                <a:tab pos="457200" algn="l"/>
                <a:tab pos="3657600" algn="l"/>
                <a:tab pos="4114800" algn="l"/>
              </a:tabLst>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tabLst>
                <a:tab pos="457200" algn="l"/>
                <a:tab pos="3657600" algn="l"/>
                <a:tab pos="4114800" algn="l"/>
              </a:tabLst>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tabLst>
                <a:tab pos="457200" algn="l"/>
                <a:tab pos="3657600" algn="l"/>
                <a:tab pos="4114800" algn="l"/>
              </a:tabLst>
              <a:defRPr sz="2000">
                <a:solidFill>
                  <a:schemeClr val="tx1"/>
                </a:solidFill>
                <a:latin typeface="Abadi" pitchFamily="34" charset="0"/>
              </a:defRPr>
            </a:lvl9pPr>
          </a:lstStyle>
          <a:p>
            <a:pPr eaLnBrk="1" hangingPunct="1">
              <a:lnSpc>
                <a:spcPct val="50000"/>
              </a:lnSpc>
              <a:spcBef>
                <a:spcPct val="50000"/>
              </a:spcBef>
              <a:buClrTx/>
              <a:buFontTx/>
              <a:buNone/>
            </a:pPr>
            <a:endParaRPr lang="en-US" altLang="en-US" sz="3600" b="1"/>
          </a:p>
          <a:p>
            <a:pPr algn="ctr" eaLnBrk="1" hangingPunct="1">
              <a:spcBef>
                <a:spcPct val="50000"/>
              </a:spcBef>
              <a:buClrTx/>
              <a:buFontTx/>
              <a:buNone/>
            </a:pPr>
            <a:r>
              <a:rPr lang="en-US" altLang="en-US" sz="2500" b="1">
                <a:solidFill>
                  <a:srgbClr val="FF0000"/>
                </a:solidFill>
                <a:cs typeface="Times New Roman" panose="02020603050405020304" pitchFamily="18" charset="0"/>
              </a:rPr>
              <a:t>Write down at least 5 examples of propositions and </a:t>
            </a:r>
          </a:p>
          <a:p>
            <a:pPr algn="ctr" eaLnBrk="1" hangingPunct="1">
              <a:spcBef>
                <a:spcPct val="50000"/>
              </a:spcBef>
              <a:buClrTx/>
              <a:buFontTx/>
              <a:buNone/>
            </a:pPr>
            <a:r>
              <a:rPr lang="en-US" altLang="en-US" sz="2500" b="1">
                <a:solidFill>
                  <a:srgbClr val="FF0000"/>
                </a:solidFill>
                <a:cs typeface="Times New Roman" panose="02020603050405020304" pitchFamily="18" charset="0"/>
              </a:rPr>
              <a:t>Non-propositions.</a:t>
            </a:r>
          </a:p>
          <a:p>
            <a:pPr eaLnBrk="1" hangingPunct="1">
              <a:lnSpc>
                <a:spcPct val="50000"/>
              </a:lnSpc>
              <a:spcBef>
                <a:spcPct val="50000"/>
              </a:spcBef>
              <a:buClrTx/>
              <a:buFontTx/>
              <a:buNone/>
            </a:pPr>
            <a:endParaRPr lang="en-US" altLang="en-US" sz="2000" b="1">
              <a:latin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Representing Functions</a:t>
            </a:r>
          </a:p>
        </p:txBody>
      </p:sp>
      <p:sp>
        <p:nvSpPr>
          <p:cNvPr id="3" name="Content Placeholder 2"/>
          <p:cNvSpPr>
            <a:spLocks noGrp="1"/>
          </p:cNvSpPr>
          <p:nvPr>
            <p:ph idx="1"/>
          </p:nvPr>
        </p:nvSpPr>
        <p:spPr/>
        <p:txBody>
          <a:bodyPr/>
          <a:lstStyle/>
          <a:p>
            <a:r>
              <a:rPr lang="en-US" dirty="0"/>
              <a:t>Functions may be specified in different ways:</a:t>
            </a:r>
          </a:p>
          <a:p>
            <a:pPr lvl="1"/>
            <a:r>
              <a:rPr lang="en-US" dirty="0"/>
              <a:t>An explicit statement of the assignment.</a:t>
            </a:r>
          </a:p>
          <a:p>
            <a:pPr lvl="2">
              <a:buNone/>
            </a:pPr>
            <a:r>
              <a:rPr lang="en-US" dirty="0"/>
              <a:t>Students and grades example.</a:t>
            </a:r>
          </a:p>
          <a:p>
            <a:pPr lvl="1"/>
            <a:r>
              <a:rPr lang="en-US" dirty="0"/>
              <a:t>A formula. </a:t>
            </a:r>
          </a:p>
          <a:p>
            <a:pPr lvl="2">
              <a:buNone/>
            </a:pPr>
            <a:r>
              <a:rPr lang="en-US" i="1" dirty="0">
                <a:ea typeface="Cambria Math" pitchFamily="18" charset="0"/>
              </a:rPr>
              <a:t>f</a:t>
            </a:r>
            <a:r>
              <a:rPr lang="en-US" dirty="0">
                <a:latin typeface="Cambria Math" pitchFamily="18" charset="0"/>
                <a:ea typeface="Cambria Math" pitchFamily="18" charset="0"/>
              </a:rPr>
              <a:t>(</a:t>
            </a:r>
            <a:r>
              <a:rPr lang="en-US" i="1" dirty="0">
                <a:ea typeface="Cambria Math" pitchFamily="18" charset="0"/>
              </a:rPr>
              <a:t>x</a:t>
            </a:r>
            <a:r>
              <a:rPr lang="en-US" dirty="0">
                <a:latin typeface="Cambria Math" pitchFamily="18" charset="0"/>
                <a:ea typeface="Cambria Math" pitchFamily="18" charset="0"/>
              </a:rPr>
              <a:t>)</a:t>
            </a:r>
            <a:r>
              <a:rPr lang="en-US" i="1" dirty="0">
                <a:latin typeface="Cambria Math" pitchFamily="18" charset="0"/>
                <a:ea typeface="Cambria Math" pitchFamily="18" charset="0"/>
              </a:rPr>
              <a:t> = </a:t>
            </a:r>
            <a:r>
              <a:rPr lang="en-US" i="1" dirty="0">
                <a:ea typeface="Cambria Math" pitchFamily="18" charset="0"/>
              </a:rPr>
              <a:t>x</a:t>
            </a:r>
            <a:r>
              <a:rPr lang="en-US" i="1" dirty="0">
                <a:latin typeface="Cambria Math" pitchFamily="18" charset="0"/>
                <a:ea typeface="Cambria Math" pitchFamily="18" charset="0"/>
              </a:rPr>
              <a:t> </a:t>
            </a:r>
            <a:r>
              <a:rPr lang="en-US" dirty="0">
                <a:latin typeface="Cambria Math" pitchFamily="18" charset="0"/>
                <a:ea typeface="Cambria Math" pitchFamily="18" charset="0"/>
              </a:rPr>
              <a:t>+ 1</a:t>
            </a:r>
            <a:endParaRPr lang="en-US" dirty="0"/>
          </a:p>
          <a:p>
            <a:pPr lvl="1"/>
            <a:r>
              <a:rPr lang="en-US" dirty="0"/>
              <a:t>A computer program.</a:t>
            </a:r>
          </a:p>
          <a:p>
            <a:pPr lvl="2"/>
            <a:r>
              <a:rPr lang="en-US" dirty="0"/>
              <a:t>A Java program that when given an integer </a:t>
            </a:r>
            <a:r>
              <a:rPr lang="en-US" i="1" dirty="0"/>
              <a:t>n</a:t>
            </a:r>
            <a:r>
              <a:rPr lang="en-US" dirty="0"/>
              <a:t>, produces the </a:t>
            </a:r>
            <a:r>
              <a:rPr lang="en-US" i="1" dirty="0"/>
              <a:t>n</a:t>
            </a:r>
            <a:r>
              <a:rPr lang="en-US" dirty="0"/>
              <a:t>th Fibonacci Number (covered in the next section and also </a:t>
            </a:r>
            <a:r>
              <a:rPr lang="en-US" dirty="0" err="1"/>
              <a:t>inChapter</a:t>
            </a:r>
            <a:r>
              <a:rPr lang="en-US" dirty="0"/>
              <a:t> </a:t>
            </a:r>
            <a:r>
              <a:rPr lang="en-US" dirty="0">
                <a:latin typeface="Cambria Math" pitchFamily="18" charset="0"/>
                <a:ea typeface="Cambria Math" pitchFamily="18" charset="0"/>
              </a:rPr>
              <a:t>5</a:t>
            </a:r>
            <a:r>
              <a:rPr lang="en-US" dirty="0"/>
              <a:t>).</a:t>
            </a: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752850"/>
            <a:ext cx="6429375" cy="257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solidFill>
                  <a:srgbClr val="0070C0"/>
                </a:solidFill>
              </a:rPr>
              <a:t>Activity Time</a:t>
            </a:r>
          </a:p>
        </p:txBody>
      </p:sp>
      <p:pic>
        <p:nvPicPr>
          <p:cNvPr id="4" name="Picture 3" descr="grandfather_clock_shadow_md_wh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1066800"/>
            <a:ext cx="2286000"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685800" y="2294621"/>
            <a:ext cx="4572000" cy="138499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nstantia"/>
                <a:ea typeface="+mn-ea"/>
                <a:cs typeface="+mn-cs"/>
              </a:rPr>
              <a:t>What are the domain, codomain, and range of the following function</a:t>
            </a:r>
          </a:p>
        </p:txBody>
      </p:sp>
    </p:spTree>
    <p:extLst>
      <p:ext uri="{BB962C8B-B14F-4D97-AF65-F5344CB8AC3E}">
        <p14:creationId xmlns:p14="http://schemas.microsoft.com/office/powerpoint/2010/main" val="383425285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sp>
        <p:nvSpPr>
          <p:cNvPr id="3" name="Content Placeholder 2"/>
          <p:cNvSpPr>
            <a:spLocks noGrp="1"/>
          </p:cNvSpPr>
          <p:nvPr>
            <p:ph idx="1"/>
          </p:nvPr>
        </p:nvSpPr>
        <p:spPr/>
        <p:txBody>
          <a:bodyPr>
            <a:normAutofit/>
          </a:bodyPr>
          <a:lstStyle/>
          <a:p>
            <a:r>
              <a:rPr lang="en-US" dirty="0"/>
              <a:t>Let </a:t>
            </a:r>
            <a:r>
              <a:rPr lang="en-US" i="1" dirty="0"/>
              <a:t>G </a:t>
            </a:r>
            <a:r>
              <a:rPr lang="en-US" dirty="0"/>
              <a:t>be the function that assigns a grade to a student in our discrete mathematics class.</a:t>
            </a:r>
          </a:p>
          <a:p>
            <a:r>
              <a:rPr lang="en-US" dirty="0"/>
              <a:t>Note that </a:t>
            </a:r>
            <a:r>
              <a:rPr lang="en-US" i="1" dirty="0"/>
              <a:t>G(</a:t>
            </a:r>
            <a:r>
              <a:rPr lang="en-US" dirty="0"/>
              <a:t>Adams</a:t>
            </a:r>
            <a:r>
              <a:rPr lang="en-US" i="1" dirty="0"/>
              <a:t>) </a:t>
            </a:r>
            <a:r>
              <a:rPr lang="en-US" dirty="0"/>
              <a:t>= </a:t>
            </a:r>
            <a:r>
              <a:rPr lang="en-US" i="1" dirty="0"/>
              <a:t>A</a:t>
            </a:r>
            <a:r>
              <a:rPr lang="en-US" dirty="0"/>
              <a:t>, for instance. </a:t>
            </a:r>
          </a:p>
          <a:p>
            <a:r>
              <a:rPr lang="en-US" dirty="0"/>
              <a:t>The domain of </a:t>
            </a:r>
            <a:r>
              <a:rPr lang="en-US" i="1" dirty="0"/>
              <a:t>G </a:t>
            </a:r>
            <a:r>
              <a:rPr lang="en-US" dirty="0"/>
              <a:t>is the set {Adams, Chou, </a:t>
            </a:r>
            <a:r>
              <a:rPr lang="en-US" dirty="0" err="1"/>
              <a:t>Goodfriend</a:t>
            </a:r>
            <a:r>
              <a:rPr lang="en-US" dirty="0"/>
              <a:t>, Rodriguez, Stevens}, </a:t>
            </a:r>
          </a:p>
          <a:p>
            <a:r>
              <a:rPr lang="en-US" dirty="0"/>
              <a:t>The codomain is the set {</a:t>
            </a:r>
            <a:r>
              <a:rPr lang="en-US" i="1" dirty="0"/>
              <a:t>A,B,C,D,F</a:t>
            </a:r>
            <a:r>
              <a:rPr lang="en-US" dirty="0"/>
              <a:t>}. </a:t>
            </a:r>
          </a:p>
          <a:p>
            <a:r>
              <a:rPr lang="en-US" dirty="0"/>
              <a:t>The range of </a:t>
            </a:r>
            <a:r>
              <a:rPr lang="en-US" i="1" dirty="0"/>
              <a:t>G </a:t>
            </a:r>
            <a:r>
              <a:rPr lang="en-US" dirty="0"/>
              <a:t>is the set {</a:t>
            </a:r>
            <a:r>
              <a:rPr lang="en-US" i="1" dirty="0"/>
              <a:t>A,B,C, F</a:t>
            </a:r>
            <a:r>
              <a:rPr lang="en-US" dirty="0"/>
              <a:t>},</a:t>
            </a:r>
          </a:p>
        </p:txBody>
      </p:sp>
    </p:spTree>
    <p:extLst>
      <p:ext uri="{BB962C8B-B14F-4D97-AF65-F5344CB8AC3E}">
        <p14:creationId xmlns:p14="http://schemas.microsoft.com/office/powerpoint/2010/main" val="230488866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26" name="TextBox 25"/>
          <p:cNvSpPr txBox="1"/>
          <p:nvPr/>
        </p:nvSpPr>
        <p:spPr>
          <a:xfrm>
            <a:off x="457200" y="1905000"/>
            <a:ext cx="38862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prstClr val="black"/>
                </a:solidFill>
                <a:effectLst/>
                <a:uLnTx/>
                <a:uFillTx/>
                <a:latin typeface="Constantia"/>
                <a:ea typeface="+mn-ea"/>
                <a:cs typeface="+mn-cs"/>
              </a:rPr>
              <a:t>f</a:t>
            </a:r>
            <a:r>
              <a:rPr kumimoji="0" lang="en-US" sz="3200" b="0" i="0" u="none" strike="noStrike" kern="1200" cap="none" spc="0" normalizeH="0" baseline="0" noProof="0" dirty="0">
                <a:ln>
                  <a:noFill/>
                </a:ln>
                <a:solidFill>
                  <a:prstClr val="black"/>
                </a:solidFill>
                <a:effectLst/>
                <a:uLnTx/>
                <a:uFillTx/>
                <a:latin typeface="Constantia"/>
                <a:ea typeface="+mn-ea"/>
                <a:cs typeface="+mn-cs"/>
              </a:rPr>
              <a:t>(a) = ?</a:t>
            </a:r>
          </a:p>
        </p:txBody>
      </p:sp>
      <p:grpSp>
        <p:nvGrpSpPr>
          <p:cNvPr id="29" name="Group 28"/>
          <p:cNvGrpSpPr/>
          <p:nvPr/>
        </p:nvGrpSpPr>
        <p:grpSpPr>
          <a:xfrm>
            <a:off x="5257800" y="1752600"/>
            <a:ext cx="2667000" cy="3200400"/>
            <a:chOff x="3048000" y="1219200"/>
            <a:chExt cx="3276600" cy="3733800"/>
          </a:xfrm>
        </p:grpSpPr>
        <p:sp>
          <p:nvSpPr>
            <p:cNvPr id="9" name="Flowchart: Connector 8"/>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4" name="Flowchart: Connector 3"/>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5" name="Flowchart: Connector 4"/>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6" name="Flowchart: Connector 5"/>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7" name="Flowchart: Connector 6"/>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8" name="Flowchart: Connector 7"/>
            <p:cNvSpPr/>
            <p:nvPr/>
          </p:nvSpPr>
          <p:spPr>
            <a:xfrm>
              <a:off x="5715000" y="2438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1" name="Flowchart: Connector 10"/>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2" name="TextBox 11"/>
            <p:cNvSpPr txBox="1"/>
            <p:nvPr/>
          </p:nvSpPr>
          <p:spPr>
            <a:xfrm>
              <a:off x="3048000" y="1219200"/>
              <a:ext cx="685800" cy="8258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0" normalizeH="0" baseline="0" noProof="0" dirty="0">
                  <a:ln>
                    <a:noFill/>
                  </a:ln>
                  <a:solidFill>
                    <a:prstClr val="black"/>
                  </a:solidFill>
                  <a:effectLst/>
                  <a:uLnTx/>
                  <a:uFillTx/>
                  <a:latin typeface="Constantia"/>
                  <a:ea typeface="+mn-ea"/>
                  <a:cs typeface="+mn-cs"/>
                </a:rPr>
                <a:t>A</a:t>
              </a:r>
            </a:p>
          </p:txBody>
        </p:sp>
        <p:sp>
          <p:nvSpPr>
            <p:cNvPr id="18" name="TextBox 17"/>
            <p:cNvSpPr txBox="1"/>
            <p:nvPr/>
          </p:nvSpPr>
          <p:spPr>
            <a:xfrm>
              <a:off x="5638800" y="1219200"/>
              <a:ext cx="685800" cy="8258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0" normalizeH="0" baseline="0" noProof="0" dirty="0">
                  <a:ln>
                    <a:noFill/>
                  </a:ln>
                  <a:solidFill>
                    <a:prstClr val="black"/>
                  </a:solidFill>
                  <a:effectLst/>
                  <a:uLnTx/>
                  <a:uFillTx/>
                  <a:latin typeface="Constantia"/>
                  <a:ea typeface="+mn-ea"/>
                  <a:cs typeface="+mn-cs"/>
                </a:rPr>
                <a:t>B</a:t>
              </a:r>
            </a:p>
          </p:txBody>
        </p:sp>
        <p:sp>
          <p:nvSpPr>
            <p:cNvPr id="19" name="TextBox 18"/>
            <p:cNvSpPr txBox="1"/>
            <p:nvPr/>
          </p:nvSpPr>
          <p:spPr>
            <a:xfrm>
              <a:off x="3200400" y="21336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a:t>
              </a:r>
            </a:p>
          </p:txBody>
        </p:sp>
        <p:sp>
          <p:nvSpPr>
            <p:cNvPr id="20" name="TextBox 19"/>
            <p:cNvSpPr txBox="1"/>
            <p:nvPr/>
          </p:nvSpPr>
          <p:spPr>
            <a:xfrm>
              <a:off x="3200400" y="30480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b</a:t>
              </a:r>
            </a:p>
          </p:txBody>
        </p:sp>
        <p:sp>
          <p:nvSpPr>
            <p:cNvPr id="21" name="TextBox 20"/>
            <p:cNvSpPr txBox="1"/>
            <p:nvPr/>
          </p:nvSpPr>
          <p:spPr>
            <a:xfrm>
              <a:off x="3200400" y="38100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c</a:t>
              </a:r>
            </a:p>
          </p:txBody>
        </p:sp>
        <p:sp>
          <p:nvSpPr>
            <p:cNvPr id="22" name="TextBox 21"/>
            <p:cNvSpPr txBox="1"/>
            <p:nvPr/>
          </p:nvSpPr>
          <p:spPr>
            <a:xfrm>
              <a:off x="3200400" y="44958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d</a:t>
              </a:r>
            </a:p>
          </p:txBody>
        </p:sp>
        <p:sp>
          <p:nvSpPr>
            <p:cNvPr id="23" name="TextBox 22"/>
            <p:cNvSpPr txBox="1"/>
            <p:nvPr/>
          </p:nvSpPr>
          <p:spPr>
            <a:xfrm>
              <a:off x="5791200" y="2514600"/>
              <a:ext cx="304800"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x</a:t>
              </a:r>
            </a:p>
          </p:txBody>
        </p:sp>
        <p:sp>
          <p:nvSpPr>
            <p:cNvPr id="24" name="TextBox 23"/>
            <p:cNvSpPr txBox="1"/>
            <p:nvPr/>
          </p:nvSpPr>
          <p:spPr>
            <a:xfrm>
              <a:off x="5791200" y="33528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y</a:t>
              </a:r>
            </a:p>
          </p:txBody>
        </p:sp>
        <p:sp>
          <p:nvSpPr>
            <p:cNvPr id="25" name="TextBox 24"/>
            <p:cNvSpPr txBox="1"/>
            <p:nvPr/>
          </p:nvSpPr>
          <p:spPr>
            <a:xfrm>
              <a:off x="5791200" y="44196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z</a:t>
              </a:r>
            </a:p>
          </p:txBody>
        </p:sp>
        <p:cxnSp>
          <p:nvCxnSpPr>
            <p:cNvPr id="28" name="Straight Arrow Connector 27"/>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6"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733800" y="4038600"/>
              <a:ext cx="19050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3657600" y="4724400"/>
              <a:ext cx="1828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31" name="TextBox 30"/>
          <p:cNvSpPr txBox="1"/>
          <p:nvPr/>
        </p:nvSpPr>
        <p:spPr>
          <a:xfrm>
            <a:off x="2133600" y="1828800"/>
            <a:ext cx="28956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nstantia"/>
                <a:ea typeface="+mn-ea"/>
                <a:cs typeface="+mn-cs"/>
              </a:rPr>
              <a:t>z</a:t>
            </a:r>
          </a:p>
        </p:txBody>
      </p:sp>
      <p:sp>
        <p:nvSpPr>
          <p:cNvPr id="33" name="TextBox 32"/>
          <p:cNvSpPr txBox="1"/>
          <p:nvPr/>
        </p:nvSpPr>
        <p:spPr>
          <a:xfrm>
            <a:off x="152400" y="2590800"/>
            <a:ext cx="38862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nstantia"/>
                <a:ea typeface="+mn-ea"/>
                <a:cs typeface="+mn-cs"/>
              </a:rPr>
              <a:t>The image of d is ?</a:t>
            </a:r>
          </a:p>
        </p:txBody>
      </p:sp>
      <p:sp>
        <p:nvSpPr>
          <p:cNvPr id="35" name="TextBox 34"/>
          <p:cNvSpPr txBox="1"/>
          <p:nvPr/>
        </p:nvSpPr>
        <p:spPr>
          <a:xfrm>
            <a:off x="3733800" y="2590800"/>
            <a:ext cx="6858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nstantia"/>
                <a:ea typeface="+mn-ea"/>
                <a:cs typeface="+mn-cs"/>
              </a:rPr>
              <a:t>z</a:t>
            </a:r>
          </a:p>
        </p:txBody>
      </p:sp>
      <p:sp>
        <p:nvSpPr>
          <p:cNvPr id="36" name="TextBox 35"/>
          <p:cNvSpPr txBox="1"/>
          <p:nvPr/>
        </p:nvSpPr>
        <p:spPr>
          <a:xfrm>
            <a:off x="304800" y="3352800"/>
            <a:ext cx="38862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nstantia"/>
                <a:ea typeface="+mn-ea"/>
                <a:cs typeface="+mn-cs"/>
              </a:rPr>
              <a:t>The domain of f is ?</a:t>
            </a:r>
          </a:p>
        </p:txBody>
      </p:sp>
      <p:sp>
        <p:nvSpPr>
          <p:cNvPr id="38" name="TextBox 37"/>
          <p:cNvSpPr txBox="1"/>
          <p:nvPr/>
        </p:nvSpPr>
        <p:spPr>
          <a:xfrm>
            <a:off x="3962400" y="3352800"/>
            <a:ext cx="6096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prstClr val="black"/>
                </a:solidFill>
                <a:effectLst/>
                <a:uLnTx/>
                <a:uFillTx/>
                <a:latin typeface="Constantia"/>
                <a:ea typeface="+mn-ea"/>
                <a:cs typeface="+mn-cs"/>
              </a:rPr>
              <a:t>A</a:t>
            </a:r>
          </a:p>
        </p:txBody>
      </p:sp>
      <p:sp>
        <p:nvSpPr>
          <p:cNvPr id="39" name="TextBox 38"/>
          <p:cNvSpPr txBox="1"/>
          <p:nvPr/>
        </p:nvSpPr>
        <p:spPr>
          <a:xfrm>
            <a:off x="152400" y="4038600"/>
            <a:ext cx="40386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nstantia"/>
                <a:ea typeface="+mn-ea"/>
                <a:cs typeface="+mn-cs"/>
              </a:rPr>
              <a:t>The </a:t>
            </a:r>
            <a:r>
              <a:rPr kumimoji="0" lang="en-US" sz="3200" b="0" i="0" u="none" strike="noStrike" kern="1200" cap="none" spc="0" normalizeH="0" baseline="0" noProof="0" dirty="0" err="1">
                <a:ln>
                  <a:noFill/>
                </a:ln>
                <a:solidFill>
                  <a:prstClr val="black"/>
                </a:solidFill>
                <a:effectLst/>
                <a:uLnTx/>
                <a:uFillTx/>
                <a:latin typeface="Constantia"/>
                <a:ea typeface="+mn-ea"/>
                <a:cs typeface="+mn-cs"/>
              </a:rPr>
              <a:t>codomain</a:t>
            </a:r>
            <a:r>
              <a:rPr kumimoji="0" lang="en-US" sz="3200" b="0" i="0" u="none" strike="noStrike" kern="1200" cap="none" spc="0" normalizeH="0" baseline="0" noProof="0" dirty="0">
                <a:ln>
                  <a:noFill/>
                </a:ln>
                <a:solidFill>
                  <a:prstClr val="black"/>
                </a:solidFill>
                <a:effectLst/>
                <a:uLnTx/>
                <a:uFillTx/>
                <a:latin typeface="Constantia"/>
                <a:ea typeface="+mn-ea"/>
                <a:cs typeface="+mn-cs"/>
              </a:rPr>
              <a:t> of f is ?</a:t>
            </a:r>
          </a:p>
        </p:txBody>
      </p:sp>
      <p:sp>
        <p:nvSpPr>
          <p:cNvPr id="40" name="TextBox 39"/>
          <p:cNvSpPr txBox="1"/>
          <p:nvPr/>
        </p:nvSpPr>
        <p:spPr>
          <a:xfrm>
            <a:off x="4267200" y="4038600"/>
            <a:ext cx="3810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prstClr val="black"/>
                </a:solidFill>
                <a:effectLst/>
                <a:uLnTx/>
                <a:uFillTx/>
                <a:latin typeface="Constantia"/>
                <a:ea typeface="+mn-ea"/>
                <a:cs typeface="+mn-cs"/>
              </a:rPr>
              <a:t>B</a:t>
            </a:r>
          </a:p>
        </p:txBody>
      </p:sp>
      <p:sp>
        <p:nvSpPr>
          <p:cNvPr id="41" name="TextBox 40"/>
          <p:cNvSpPr txBox="1"/>
          <p:nvPr/>
        </p:nvSpPr>
        <p:spPr>
          <a:xfrm>
            <a:off x="152400" y="4724400"/>
            <a:ext cx="41148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nstantia"/>
                <a:ea typeface="+mn-ea"/>
                <a:cs typeface="+mn-cs"/>
              </a:rPr>
              <a:t>The </a:t>
            </a:r>
            <a:r>
              <a:rPr kumimoji="0" lang="en-US" sz="3200" b="0" i="0" u="none" strike="noStrike" kern="1200" cap="none" spc="0" normalizeH="0" baseline="0" noProof="0" dirty="0" err="1">
                <a:ln>
                  <a:noFill/>
                </a:ln>
                <a:solidFill>
                  <a:prstClr val="black"/>
                </a:solidFill>
                <a:effectLst/>
                <a:uLnTx/>
                <a:uFillTx/>
                <a:latin typeface="Constantia"/>
                <a:ea typeface="+mn-ea"/>
                <a:cs typeface="+mn-cs"/>
              </a:rPr>
              <a:t>preimage</a:t>
            </a:r>
            <a:r>
              <a:rPr kumimoji="0" lang="en-US" sz="3200" b="0" i="0" u="none" strike="noStrike" kern="1200" cap="none" spc="0" normalizeH="0" baseline="0" noProof="0" dirty="0">
                <a:ln>
                  <a:noFill/>
                </a:ln>
                <a:solidFill>
                  <a:prstClr val="black"/>
                </a:solidFill>
                <a:effectLst/>
                <a:uLnTx/>
                <a:uFillTx/>
                <a:latin typeface="Constantia"/>
                <a:ea typeface="+mn-ea"/>
                <a:cs typeface="+mn-cs"/>
              </a:rPr>
              <a:t> of y is ?</a:t>
            </a:r>
          </a:p>
        </p:txBody>
      </p:sp>
      <p:sp>
        <p:nvSpPr>
          <p:cNvPr id="42" name="TextBox 41"/>
          <p:cNvSpPr txBox="1"/>
          <p:nvPr/>
        </p:nvSpPr>
        <p:spPr>
          <a:xfrm>
            <a:off x="4114800" y="4724400"/>
            <a:ext cx="4572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nstantia"/>
                <a:ea typeface="+mn-ea"/>
                <a:cs typeface="+mn-cs"/>
              </a:rPr>
              <a:t>b</a:t>
            </a:r>
          </a:p>
        </p:txBody>
      </p:sp>
      <p:sp>
        <p:nvSpPr>
          <p:cNvPr id="43" name="TextBox 42"/>
          <p:cNvSpPr txBox="1"/>
          <p:nvPr/>
        </p:nvSpPr>
        <p:spPr>
          <a:xfrm>
            <a:off x="457200" y="5486400"/>
            <a:ext cx="16002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prstClr val="black"/>
                </a:solidFill>
                <a:effectLst/>
                <a:uLnTx/>
                <a:uFillTx/>
                <a:latin typeface="Constantia"/>
                <a:ea typeface="+mn-ea"/>
                <a:cs typeface="+mn-cs"/>
              </a:rPr>
              <a:t>f</a:t>
            </a:r>
            <a:r>
              <a:rPr kumimoji="0" lang="en-US" sz="3200" b="0" i="0" u="none" strike="noStrike" kern="1200" cap="none" spc="0" normalizeH="0" baseline="0" noProof="0" dirty="0">
                <a:ln>
                  <a:noFill/>
                </a:ln>
                <a:solidFill>
                  <a:prstClr val="black"/>
                </a:solidFill>
                <a:effectLst/>
                <a:uLnTx/>
                <a:uFillTx/>
                <a:latin typeface="Constantia"/>
                <a:ea typeface="+mn-ea"/>
                <a:cs typeface="+mn-cs"/>
              </a:rPr>
              <a:t>(</a:t>
            </a:r>
            <a:r>
              <a:rPr kumimoji="0" lang="en-US" sz="3200" b="0" i="1" u="none" strike="noStrike" kern="1200" cap="none" spc="0" normalizeH="0" baseline="0" noProof="0" dirty="0">
                <a:ln>
                  <a:noFill/>
                </a:ln>
                <a:solidFill>
                  <a:prstClr val="black"/>
                </a:solidFill>
                <a:effectLst/>
                <a:uLnTx/>
                <a:uFillTx/>
                <a:latin typeface="Constantia"/>
                <a:ea typeface="+mn-ea"/>
                <a:cs typeface="+mn-cs"/>
              </a:rPr>
              <a:t>A</a:t>
            </a:r>
            <a:r>
              <a:rPr kumimoji="0" lang="en-US" sz="3200" b="0" i="0" u="none" strike="noStrike" kern="1200" cap="none" spc="0" normalizeH="0" baseline="0" noProof="0" dirty="0">
                <a:ln>
                  <a:noFill/>
                </a:ln>
                <a:solidFill>
                  <a:prstClr val="black"/>
                </a:solidFill>
                <a:effectLst/>
                <a:uLnTx/>
                <a:uFillTx/>
                <a:latin typeface="Constantia"/>
                <a:ea typeface="+mn-ea"/>
                <a:cs typeface="+mn-cs"/>
              </a:rPr>
              <a:t>) = ?</a:t>
            </a:r>
          </a:p>
        </p:txBody>
      </p:sp>
      <p:sp>
        <p:nvSpPr>
          <p:cNvPr id="44" name="TextBox 43"/>
          <p:cNvSpPr txBox="1"/>
          <p:nvPr/>
        </p:nvSpPr>
        <p:spPr>
          <a:xfrm>
            <a:off x="6477000" y="6019800"/>
            <a:ext cx="26670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nstantia"/>
                <a:ea typeface="+mn-ea"/>
                <a:cs typeface="+mn-cs"/>
              </a:rPr>
              <a:t>{</a:t>
            </a:r>
            <a:r>
              <a:rPr kumimoji="0" lang="en-US" sz="3200" b="0" i="0" u="none" strike="noStrike" kern="1200" cap="none" spc="0" normalizeH="0" baseline="0" noProof="0" dirty="0" err="1">
                <a:ln>
                  <a:noFill/>
                </a:ln>
                <a:solidFill>
                  <a:prstClr val="black"/>
                </a:solidFill>
                <a:effectLst/>
                <a:uLnTx/>
                <a:uFillTx/>
                <a:latin typeface="Constantia"/>
                <a:ea typeface="+mn-ea"/>
                <a:cs typeface="+mn-cs"/>
              </a:rPr>
              <a:t>a,c,d</a:t>
            </a:r>
            <a:r>
              <a:rPr kumimoji="0" lang="en-US" sz="3200" b="0" i="0" u="none" strike="noStrike" kern="1200" cap="none" spc="0" normalizeH="0" baseline="0" noProof="0" dirty="0">
                <a:ln>
                  <a:noFill/>
                </a:ln>
                <a:solidFill>
                  <a:prstClr val="black"/>
                </a:solidFill>
                <a:effectLst/>
                <a:uLnTx/>
                <a:uFillTx/>
                <a:latin typeface="Constantia"/>
                <a:ea typeface="+mn-ea"/>
                <a:cs typeface="+mn-cs"/>
              </a:rPr>
              <a:t>}</a:t>
            </a:r>
          </a:p>
        </p:txBody>
      </p:sp>
      <p:sp>
        <p:nvSpPr>
          <p:cNvPr id="45" name="TextBox 44"/>
          <p:cNvSpPr txBox="1"/>
          <p:nvPr/>
        </p:nvSpPr>
        <p:spPr>
          <a:xfrm>
            <a:off x="304800" y="6096000"/>
            <a:ext cx="60198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nstantia"/>
                <a:ea typeface="+mn-ea"/>
                <a:cs typeface="+mn-cs"/>
              </a:rPr>
              <a:t>The </a:t>
            </a:r>
            <a:r>
              <a:rPr kumimoji="0" lang="en-US" sz="3200" b="0" i="0" u="none" strike="noStrike" kern="1200" cap="none" spc="0" normalizeH="0" baseline="0" noProof="0" dirty="0" err="1">
                <a:ln>
                  <a:noFill/>
                </a:ln>
                <a:solidFill>
                  <a:prstClr val="black"/>
                </a:solidFill>
                <a:effectLst/>
                <a:uLnTx/>
                <a:uFillTx/>
                <a:latin typeface="Constantia"/>
                <a:ea typeface="+mn-ea"/>
                <a:cs typeface="+mn-cs"/>
              </a:rPr>
              <a:t>preimage</a:t>
            </a:r>
            <a:r>
              <a:rPr kumimoji="0" lang="en-US" sz="3200" b="0" i="0" u="none" strike="noStrike" kern="1200" cap="none" spc="0" normalizeH="0" baseline="0" noProof="0" dirty="0">
                <a:ln>
                  <a:noFill/>
                </a:ln>
                <a:solidFill>
                  <a:prstClr val="black"/>
                </a:solidFill>
                <a:effectLst/>
                <a:uLnTx/>
                <a:uFillTx/>
                <a:latin typeface="Constantia"/>
                <a:ea typeface="+mn-ea"/>
                <a:cs typeface="+mn-cs"/>
              </a:rPr>
              <a:t>(s) of z is (are)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5" grpId="0"/>
      <p:bldP spid="36" grpId="0"/>
      <p:bldP spid="39" grpId="0"/>
      <p:bldP spid="40" grpId="0"/>
      <p:bldP spid="41" grpId="0"/>
      <p:bldP spid="42" grpId="0"/>
      <p:bldP spid="43" grpId="0"/>
      <p:bldP spid="44" grpId="0"/>
      <p:bldP spid="45"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on Functions and Sets </a:t>
            </a:r>
          </a:p>
        </p:txBody>
      </p:sp>
      <p:sp>
        <p:nvSpPr>
          <p:cNvPr id="3" name="Content Placeholder 2"/>
          <p:cNvSpPr>
            <a:spLocks noGrp="1"/>
          </p:cNvSpPr>
          <p:nvPr>
            <p:ph idx="1"/>
          </p:nvPr>
        </p:nvSpPr>
        <p:spPr/>
        <p:txBody>
          <a:bodyPr/>
          <a:lstStyle/>
          <a:p>
            <a:r>
              <a:rPr lang="en-US" dirty="0"/>
              <a:t>If                         and  S is a subset of A, then </a:t>
            </a:r>
          </a:p>
          <a:p>
            <a:endParaRPr lang="en-US" dirty="0"/>
          </a:p>
          <a:p>
            <a:pPr>
              <a:buNone/>
            </a:pPr>
            <a:endParaRPr lang="en-US" dirty="0"/>
          </a:p>
        </p:txBody>
      </p:sp>
      <p:pic>
        <p:nvPicPr>
          <p:cNvPr id="4" name="Picture 3" descr="addin_tmp.png"/>
          <p:cNvPicPr>
            <a:picLocks noChangeAspect="1"/>
          </p:cNvPicPr>
          <p:nvPr>
            <p:custDataLst>
              <p:tags r:id="rId1"/>
            </p:custDataLst>
          </p:nvPr>
        </p:nvPicPr>
        <p:blipFill>
          <a:blip r:embed="rId4" cstate="print"/>
          <a:stretch>
            <a:fillRect/>
          </a:stretch>
        </p:blipFill>
        <p:spPr>
          <a:xfrm>
            <a:off x="2514600" y="2895600"/>
            <a:ext cx="3317558" cy="382905"/>
          </a:xfrm>
          <a:prstGeom prst="rect">
            <a:avLst/>
          </a:prstGeom>
        </p:spPr>
      </p:pic>
      <p:pic>
        <p:nvPicPr>
          <p:cNvPr id="5" name="Picture 4" descr="addin_tmp.png"/>
          <p:cNvPicPr>
            <a:picLocks noChangeAspect="1"/>
          </p:cNvPicPr>
          <p:nvPr>
            <p:custDataLst>
              <p:tags r:id="rId2"/>
            </p:custDataLst>
          </p:nvPr>
        </p:nvPicPr>
        <p:blipFill>
          <a:blip r:embed="rId5" cstate="print"/>
          <a:stretch>
            <a:fillRect/>
          </a:stretch>
        </p:blipFill>
        <p:spPr>
          <a:xfrm>
            <a:off x="1143000" y="2057400"/>
            <a:ext cx="1688783" cy="345758"/>
          </a:xfrm>
          <a:prstGeom prst="rect">
            <a:avLst/>
          </a:prstGeom>
        </p:spPr>
      </p:pic>
      <p:grpSp>
        <p:nvGrpSpPr>
          <p:cNvPr id="6" name="Group 5"/>
          <p:cNvGrpSpPr/>
          <p:nvPr/>
        </p:nvGrpSpPr>
        <p:grpSpPr>
          <a:xfrm>
            <a:off x="5943600" y="2971800"/>
            <a:ext cx="2667000" cy="3200400"/>
            <a:chOff x="3048000" y="1219200"/>
            <a:chExt cx="3276600" cy="3733800"/>
          </a:xfrm>
        </p:grpSpPr>
        <p:sp>
          <p:nvSpPr>
            <p:cNvPr id="7" name="Flowchart: Connector 6"/>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8" name="Flowchart: Connector 7"/>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9" name="Flowchart: Connector 8"/>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0" name="Flowchart: Connector 9"/>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1" name="Flowchart: Connector 10"/>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2" name="Flowchart: Connector 11"/>
            <p:cNvSpPr/>
            <p:nvPr/>
          </p:nvSpPr>
          <p:spPr>
            <a:xfrm>
              <a:off x="5715000" y="2438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3" name="Flowchart: Connector 12"/>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4" name="TextBox 13"/>
            <p:cNvSpPr txBox="1"/>
            <p:nvPr/>
          </p:nvSpPr>
          <p:spPr>
            <a:xfrm>
              <a:off x="3048000" y="1219200"/>
              <a:ext cx="685800" cy="8258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0" normalizeH="0" baseline="0" noProof="0" dirty="0">
                  <a:ln>
                    <a:noFill/>
                  </a:ln>
                  <a:solidFill>
                    <a:prstClr val="black"/>
                  </a:solidFill>
                  <a:effectLst/>
                  <a:uLnTx/>
                  <a:uFillTx/>
                  <a:latin typeface="Constantia"/>
                  <a:ea typeface="+mn-ea"/>
                  <a:cs typeface="+mn-cs"/>
                </a:rPr>
                <a:t>A</a:t>
              </a:r>
            </a:p>
          </p:txBody>
        </p:sp>
        <p:sp>
          <p:nvSpPr>
            <p:cNvPr id="15" name="TextBox 14"/>
            <p:cNvSpPr txBox="1"/>
            <p:nvPr/>
          </p:nvSpPr>
          <p:spPr>
            <a:xfrm>
              <a:off x="5638800" y="1219200"/>
              <a:ext cx="685800" cy="8258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0" normalizeH="0" baseline="0" noProof="0" dirty="0">
                  <a:ln>
                    <a:noFill/>
                  </a:ln>
                  <a:solidFill>
                    <a:prstClr val="black"/>
                  </a:solidFill>
                  <a:effectLst/>
                  <a:uLnTx/>
                  <a:uFillTx/>
                  <a:latin typeface="Constantia"/>
                  <a:ea typeface="+mn-ea"/>
                  <a:cs typeface="+mn-cs"/>
                </a:rPr>
                <a:t>B</a:t>
              </a:r>
            </a:p>
          </p:txBody>
        </p:sp>
        <p:sp>
          <p:nvSpPr>
            <p:cNvPr id="16" name="TextBox 15"/>
            <p:cNvSpPr txBox="1"/>
            <p:nvPr/>
          </p:nvSpPr>
          <p:spPr>
            <a:xfrm>
              <a:off x="3200400" y="21336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a:t>
              </a:r>
            </a:p>
          </p:txBody>
        </p:sp>
        <p:sp>
          <p:nvSpPr>
            <p:cNvPr id="17" name="TextBox 16"/>
            <p:cNvSpPr txBox="1"/>
            <p:nvPr/>
          </p:nvSpPr>
          <p:spPr>
            <a:xfrm>
              <a:off x="3200400" y="30480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b</a:t>
              </a:r>
            </a:p>
          </p:txBody>
        </p:sp>
        <p:sp>
          <p:nvSpPr>
            <p:cNvPr id="18" name="TextBox 17"/>
            <p:cNvSpPr txBox="1"/>
            <p:nvPr/>
          </p:nvSpPr>
          <p:spPr>
            <a:xfrm>
              <a:off x="3200400" y="38100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c</a:t>
              </a:r>
            </a:p>
          </p:txBody>
        </p:sp>
        <p:sp>
          <p:nvSpPr>
            <p:cNvPr id="19" name="TextBox 18"/>
            <p:cNvSpPr txBox="1"/>
            <p:nvPr/>
          </p:nvSpPr>
          <p:spPr>
            <a:xfrm>
              <a:off x="3200400" y="44958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d</a:t>
              </a:r>
            </a:p>
          </p:txBody>
        </p:sp>
        <p:sp>
          <p:nvSpPr>
            <p:cNvPr id="20" name="TextBox 19"/>
            <p:cNvSpPr txBox="1"/>
            <p:nvPr/>
          </p:nvSpPr>
          <p:spPr>
            <a:xfrm>
              <a:off x="5791200" y="25146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x</a:t>
              </a:r>
            </a:p>
          </p:txBody>
        </p:sp>
        <p:sp>
          <p:nvSpPr>
            <p:cNvPr id="21" name="TextBox 20"/>
            <p:cNvSpPr txBox="1"/>
            <p:nvPr/>
          </p:nvSpPr>
          <p:spPr>
            <a:xfrm>
              <a:off x="5791200" y="33528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y</a:t>
              </a:r>
            </a:p>
          </p:txBody>
        </p:sp>
        <p:sp>
          <p:nvSpPr>
            <p:cNvPr id="22" name="TextBox 21"/>
            <p:cNvSpPr txBox="1"/>
            <p:nvPr/>
          </p:nvSpPr>
          <p:spPr>
            <a:xfrm>
              <a:off x="5791200" y="44196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z</a:t>
              </a:r>
            </a:p>
          </p:txBody>
        </p:sp>
        <p:cxnSp>
          <p:nvCxnSpPr>
            <p:cNvPr id="23" name="Straight Arrow Connector 22"/>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0"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3733800" y="4038600"/>
              <a:ext cx="19050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657600" y="4724400"/>
              <a:ext cx="1828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a:off x="1524000" y="4648200"/>
            <a:ext cx="25146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prstClr val="black"/>
                </a:solidFill>
                <a:effectLst/>
                <a:uLnTx/>
                <a:uFillTx/>
                <a:latin typeface="Constantia"/>
                <a:ea typeface="+mn-ea"/>
                <a:cs typeface="+mn-cs"/>
              </a:rPr>
              <a:t>f </a:t>
            </a:r>
            <a:r>
              <a:rPr kumimoji="0" lang="en-US" sz="3200" b="0" i="0" u="none" strike="noStrike" kern="1200" cap="none" spc="0" normalizeH="0" baseline="0" noProof="0" dirty="0">
                <a:ln>
                  <a:noFill/>
                </a:ln>
                <a:solidFill>
                  <a:prstClr val="black"/>
                </a:solidFill>
                <a:effectLst/>
                <a:uLnTx/>
                <a:uFillTx/>
                <a:latin typeface="Constantia"/>
                <a:ea typeface="+mn-ea"/>
                <a:cs typeface="+mn-cs"/>
              </a:rPr>
              <a:t>{</a:t>
            </a:r>
            <a:r>
              <a:rPr kumimoji="0" lang="en-US" sz="3200" b="0" i="0" u="none" strike="noStrike" kern="1200" cap="none" spc="0" normalizeH="0" baseline="0" noProof="0" dirty="0" err="1">
                <a:ln>
                  <a:noFill/>
                </a:ln>
                <a:solidFill>
                  <a:prstClr val="black"/>
                </a:solidFill>
                <a:effectLst/>
                <a:uLnTx/>
                <a:uFillTx/>
                <a:latin typeface="Constantia"/>
                <a:ea typeface="+mn-ea"/>
                <a:cs typeface="+mn-cs"/>
              </a:rPr>
              <a:t>c,d</a:t>
            </a:r>
            <a:r>
              <a:rPr kumimoji="0" lang="en-US" sz="3200" b="0" i="0" u="none" strike="noStrike" kern="1200" cap="none" spc="0" normalizeH="0" baseline="0" noProof="0" dirty="0">
                <a:ln>
                  <a:noFill/>
                </a:ln>
                <a:solidFill>
                  <a:prstClr val="black"/>
                </a:solidFill>
                <a:effectLst/>
                <a:uLnTx/>
                <a:uFillTx/>
                <a:latin typeface="Constantia"/>
                <a:ea typeface="+mn-ea"/>
                <a:cs typeface="+mn-cs"/>
              </a:rPr>
              <a:t>} is ?</a:t>
            </a:r>
          </a:p>
        </p:txBody>
      </p:sp>
      <p:sp>
        <p:nvSpPr>
          <p:cNvPr id="28" name="TextBox 27"/>
          <p:cNvSpPr txBox="1"/>
          <p:nvPr/>
        </p:nvSpPr>
        <p:spPr>
          <a:xfrm>
            <a:off x="3962400" y="3810000"/>
            <a:ext cx="10668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a:t>
            </a:r>
            <a:r>
              <a:rPr kumimoji="0" lang="en-US" sz="2400" b="0" i="0" u="none" strike="noStrike" kern="1200" cap="none" spc="0" normalizeH="0" baseline="0" noProof="0" dirty="0" err="1">
                <a:ln>
                  <a:noFill/>
                </a:ln>
                <a:solidFill>
                  <a:prstClr val="black"/>
                </a:solidFill>
                <a:effectLst/>
                <a:uLnTx/>
                <a:uFillTx/>
                <a:latin typeface="Constantia"/>
                <a:ea typeface="+mn-ea"/>
                <a:cs typeface="+mn-cs"/>
              </a:rPr>
              <a:t>y,z</a:t>
            </a:r>
            <a:r>
              <a:rPr kumimoji="0" lang="en-US" sz="2400" b="0" i="0" u="none" strike="noStrike" kern="1200" cap="none" spc="0" normalizeH="0" baseline="0" noProof="0" dirty="0">
                <a:ln>
                  <a:noFill/>
                </a:ln>
                <a:solidFill>
                  <a:prstClr val="black"/>
                </a:solidFill>
                <a:effectLst/>
                <a:uLnTx/>
                <a:uFillTx/>
                <a:latin typeface="Constantia"/>
                <a:ea typeface="+mn-ea"/>
                <a:cs typeface="+mn-cs"/>
              </a:rPr>
              <a:t>}</a:t>
            </a:r>
          </a:p>
        </p:txBody>
      </p:sp>
      <p:sp>
        <p:nvSpPr>
          <p:cNvPr id="29" name="TextBox 28"/>
          <p:cNvSpPr txBox="1"/>
          <p:nvPr/>
        </p:nvSpPr>
        <p:spPr>
          <a:xfrm>
            <a:off x="1524000" y="3733800"/>
            <a:ext cx="25146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prstClr val="black"/>
                </a:solidFill>
                <a:effectLst/>
                <a:uLnTx/>
                <a:uFillTx/>
                <a:latin typeface="Constantia"/>
                <a:ea typeface="+mn-ea"/>
                <a:cs typeface="+mn-cs"/>
              </a:rPr>
              <a:t>f </a:t>
            </a:r>
            <a:r>
              <a:rPr kumimoji="0" lang="en-US" sz="3200" b="0" i="0" u="none" strike="noStrike" kern="1200" cap="none" spc="0" normalizeH="0" baseline="0" noProof="0" dirty="0">
                <a:ln>
                  <a:noFill/>
                </a:ln>
                <a:solidFill>
                  <a:prstClr val="black"/>
                </a:solidFill>
                <a:effectLst/>
                <a:uLnTx/>
                <a:uFillTx/>
                <a:latin typeface="Constantia"/>
                <a:ea typeface="+mn-ea"/>
                <a:cs typeface="+mn-cs"/>
              </a:rPr>
              <a:t>{</a:t>
            </a:r>
            <a:r>
              <a:rPr kumimoji="0" lang="en-US" sz="3200" b="0" i="0" u="none" strike="noStrike" kern="1200" cap="none" spc="0" normalizeH="0" baseline="0" noProof="0" dirty="0" err="1">
                <a:ln>
                  <a:noFill/>
                </a:ln>
                <a:solidFill>
                  <a:prstClr val="black"/>
                </a:solidFill>
                <a:effectLst/>
                <a:uLnTx/>
                <a:uFillTx/>
                <a:latin typeface="Constantia"/>
                <a:ea typeface="+mn-ea"/>
                <a:cs typeface="+mn-cs"/>
              </a:rPr>
              <a:t>a,b,c</a:t>
            </a:r>
            <a:r>
              <a:rPr kumimoji="0" lang="en-US" sz="3200" b="0" i="0" u="none" strike="noStrike" kern="1200" cap="none" spc="0" normalizeH="0" baseline="0" noProof="0" dirty="0">
                <a:ln>
                  <a:noFill/>
                </a:ln>
                <a:solidFill>
                  <a:prstClr val="black"/>
                </a:solidFill>
                <a:effectLst/>
                <a:uLnTx/>
                <a:uFillTx/>
                <a:latin typeface="Constantia"/>
                <a:ea typeface="+mn-ea"/>
                <a:cs typeface="+mn-cs"/>
              </a:rPr>
              <a:t>,} is ?</a:t>
            </a:r>
          </a:p>
        </p:txBody>
      </p:sp>
      <p:sp>
        <p:nvSpPr>
          <p:cNvPr id="30" name="TextBox 29"/>
          <p:cNvSpPr txBox="1"/>
          <p:nvPr/>
        </p:nvSpPr>
        <p:spPr>
          <a:xfrm>
            <a:off x="4038600" y="4724400"/>
            <a:ext cx="6096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a:t>
            </a:r>
            <a:r>
              <a:rPr kumimoji="0" lang="en-US" sz="2400" b="0" i="1" u="none" strike="noStrike" kern="1200" cap="none" spc="0" normalizeH="0" baseline="0" noProof="0" dirty="0">
                <a:ln>
                  <a:noFill/>
                </a:ln>
                <a:solidFill>
                  <a:prstClr val="black"/>
                </a:solidFill>
                <a:effectLst/>
                <a:uLnTx/>
                <a:uFillTx/>
                <a:latin typeface="Constantia"/>
                <a:ea typeface="+mn-ea"/>
                <a:cs typeface="+mn-cs"/>
              </a:rPr>
              <a:t>z</a:t>
            </a:r>
            <a:r>
              <a:rPr kumimoji="0" lang="en-US" sz="2400" b="0" i="0" u="none" strike="noStrike" kern="1200" cap="none" spc="0" normalizeH="0" baseline="0" noProof="0" dirty="0">
                <a:ln>
                  <a:noFill/>
                </a:ln>
                <a:solidFill>
                  <a:prstClr val="black"/>
                </a:solidFill>
                <a:effectLst/>
                <a:uLnTx/>
                <a:uFillTx/>
                <a:latin typeface="Constantia"/>
                <a:ea typeface="+mn-ea"/>
                <a:cs typeface="+mn-cs"/>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Injections</a:t>
            </a:r>
          </a:p>
        </p:txBody>
      </p:sp>
      <p:sp>
        <p:nvSpPr>
          <p:cNvPr id="5" name="Content Placeholder 4"/>
          <p:cNvSpPr>
            <a:spLocks noGrp="1"/>
          </p:cNvSpPr>
          <p:nvPr>
            <p:ph idx="1"/>
          </p:nvPr>
        </p:nvSpPr>
        <p:spPr/>
        <p:txBody>
          <a:bodyPr/>
          <a:lstStyle/>
          <a:p>
            <a:pPr>
              <a:buNone/>
            </a:pPr>
            <a:r>
              <a:rPr lang="en-US" b="1" dirty="0"/>
              <a:t>   Definition</a:t>
            </a:r>
            <a:r>
              <a:rPr lang="en-US" dirty="0"/>
              <a:t>: A function f is said to be </a:t>
            </a:r>
            <a:r>
              <a:rPr lang="en-US" i="1" dirty="0"/>
              <a:t>one-to-one</a:t>
            </a:r>
            <a:r>
              <a:rPr lang="en-US" dirty="0"/>
              <a:t> ,  or </a:t>
            </a:r>
            <a:r>
              <a:rPr lang="en-US" i="1" dirty="0"/>
              <a:t>injective</a:t>
            </a:r>
            <a:r>
              <a:rPr lang="en-US" dirty="0"/>
              <a:t>, if and only if </a:t>
            </a:r>
            <a:r>
              <a:rPr lang="en-US" i="1" dirty="0"/>
              <a:t>f</a:t>
            </a:r>
            <a:r>
              <a:rPr lang="en-US" dirty="0"/>
              <a:t>(</a:t>
            </a:r>
            <a:r>
              <a:rPr lang="en-US" i="1" dirty="0"/>
              <a:t>a</a:t>
            </a:r>
            <a:r>
              <a:rPr lang="en-US" dirty="0"/>
              <a:t>) = </a:t>
            </a:r>
            <a:r>
              <a:rPr lang="en-US" i="1" dirty="0"/>
              <a:t>f</a:t>
            </a:r>
            <a:r>
              <a:rPr lang="en-US" dirty="0"/>
              <a:t>(</a:t>
            </a:r>
            <a:r>
              <a:rPr lang="en-US" i="1" dirty="0"/>
              <a:t>b</a:t>
            </a:r>
            <a:r>
              <a:rPr lang="en-US" dirty="0"/>
              <a:t>) implies that  </a:t>
            </a:r>
            <a:r>
              <a:rPr lang="en-US" i="1" dirty="0"/>
              <a:t>a</a:t>
            </a:r>
            <a:r>
              <a:rPr lang="en-US" dirty="0"/>
              <a:t> = </a:t>
            </a:r>
            <a:r>
              <a:rPr lang="en-US" i="1" dirty="0"/>
              <a:t>b</a:t>
            </a:r>
            <a:r>
              <a:rPr lang="en-US" dirty="0"/>
              <a:t> for all </a:t>
            </a:r>
            <a:r>
              <a:rPr lang="en-US" i="1" dirty="0"/>
              <a:t>a</a:t>
            </a:r>
            <a:r>
              <a:rPr lang="en-US" dirty="0"/>
              <a:t> and </a:t>
            </a:r>
            <a:r>
              <a:rPr lang="en-US" i="1" dirty="0"/>
              <a:t>b</a:t>
            </a:r>
            <a:r>
              <a:rPr lang="en-US" dirty="0"/>
              <a:t> in the domain of </a:t>
            </a:r>
            <a:r>
              <a:rPr lang="en-US" i="1" dirty="0"/>
              <a:t>f</a:t>
            </a:r>
            <a:r>
              <a:rPr lang="en-US" dirty="0"/>
              <a:t>. A function is said to be an </a:t>
            </a:r>
            <a:r>
              <a:rPr lang="en-US" i="1" dirty="0"/>
              <a:t>injection</a:t>
            </a:r>
            <a:r>
              <a:rPr lang="en-US" dirty="0"/>
              <a:t> if it is one-to-one.</a:t>
            </a:r>
          </a:p>
        </p:txBody>
      </p:sp>
      <p:grpSp>
        <p:nvGrpSpPr>
          <p:cNvPr id="7" name="Group 6"/>
          <p:cNvGrpSpPr/>
          <p:nvPr/>
        </p:nvGrpSpPr>
        <p:grpSpPr>
          <a:xfrm>
            <a:off x="5638800" y="3352800"/>
            <a:ext cx="2438400" cy="3276600"/>
            <a:chOff x="3048000" y="1219200"/>
            <a:chExt cx="3429000" cy="4495800"/>
          </a:xfrm>
        </p:grpSpPr>
        <p:sp>
          <p:nvSpPr>
            <p:cNvPr id="8" name="Flowchart: Connector 7"/>
            <p:cNvSpPr/>
            <p:nvPr/>
          </p:nvSpPr>
          <p:spPr>
            <a:xfrm>
              <a:off x="5791200" y="19812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9" name="TextBox 8"/>
            <p:cNvSpPr txBox="1"/>
            <p:nvPr/>
          </p:nvSpPr>
          <p:spPr>
            <a:xfrm>
              <a:off x="5867400" y="27432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v</a:t>
              </a:r>
            </a:p>
          </p:txBody>
        </p:sp>
        <p:sp>
          <p:nvSpPr>
            <p:cNvPr id="10" name="Flowchart: Connector 9"/>
            <p:cNvSpPr/>
            <p:nvPr/>
          </p:nvSpPr>
          <p:spPr>
            <a:xfrm>
              <a:off x="5791200" y="5257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1" name="TextBox 10"/>
            <p:cNvSpPr txBox="1"/>
            <p:nvPr/>
          </p:nvSpPr>
          <p:spPr>
            <a:xfrm>
              <a:off x="5867400" y="53340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w</a:t>
              </a:r>
            </a:p>
          </p:txBody>
        </p:sp>
        <p:grpSp>
          <p:nvGrpSpPr>
            <p:cNvPr id="12" name="Group 34"/>
            <p:cNvGrpSpPr/>
            <p:nvPr/>
          </p:nvGrpSpPr>
          <p:grpSpPr>
            <a:xfrm>
              <a:off x="3048000" y="1219200"/>
              <a:ext cx="3429000" cy="4114800"/>
              <a:chOff x="3048000" y="1219200"/>
              <a:chExt cx="3429000" cy="4114800"/>
            </a:xfrm>
          </p:grpSpPr>
          <p:sp>
            <p:nvSpPr>
              <p:cNvPr id="13" name="Flowchart: Connector 12"/>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4" name="Flowchart: Connector 13"/>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5" name="Flowchart: Connector 14"/>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6" name="Flowchart: Connector 6"/>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7" name="Flowchart: Connector 16"/>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8" name="Flowchart: Connector 17"/>
              <p:cNvSpPr/>
              <p:nvPr/>
            </p:nvSpPr>
            <p:spPr>
              <a:xfrm>
                <a:off x="5791200" y="41910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9" name="TextBox 18"/>
              <p:cNvSpPr txBox="1"/>
              <p:nvPr/>
            </p:nvSpPr>
            <p:spPr>
              <a:xfrm>
                <a:off x="3048000" y="1219200"/>
                <a:ext cx="685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A</a:t>
                </a:r>
              </a:p>
            </p:txBody>
          </p:sp>
          <p:sp>
            <p:nvSpPr>
              <p:cNvPr id="20" name="TextBox 19"/>
              <p:cNvSpPr txBox="1"/>
              <p:nvPr/>
            </p:nvSpPr>
            <p:spPr>
              <a:xfrm>
                <a:off x="5791200" y="1219200"/>
                <a:ext cx="685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B</a:t>
                </a:r>
              </a:p>
            </p:txBody>
          </p:sp>
          <p:sp>
            <p:nvSpPr>
              <p:cNvPr id="21" name="TextBox 20"/>
              <p:cNvSpPr txBox="1"/>
              <p:nvPr/>
            </p:nvSpPr>
            <p:spPr>
              <a:xfrm>
                <a:off x="3200400" y="21336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a:t>
                </a:r>
              </a:p>
            </p:txBody>
          </p:sp>
          <p:sp>
            <p:nvSpPr>
              <p:cNvPr id="22" name="TextBox 21"/>
              <p:cNvSpPr txBox="1"/>
              <p:nvPr/>
            </p:nvSpPr>
            <p:spPr>
              <a:xfrm>
                <a:off x="3200400" y="30480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b</a:t>
                </a:r>
              </a:p>
            </p:txBody>
          </p:sp>
          <p:sp>
            <p:nvSpPr>
              <p:cNvPr id="23" name="TextBox 22"/>
              <p:cNvSpPr txBox="1"/>
              <p:nvPr/>
            </p:nvSpPr>
            <p:spPr>
              <a:xfrm>
                <a:off x="3200400" y="38100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c</a:t>
                </a:r>
              </a:p>
            </p:txBody>
          </p:sp>
          <p:sp>
            <p:nvSpPr>
              <p:cNvPr id="24" name="TextBox 23"/>
              <p:cNvSpPr txBox="1"/>
              <p:nvPr/>
            </p:nvSpPr>
            <p:spPr>
              <a:xfrm>
                <a:off x="3200400" y="44958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d</a:t>
                </a:r>
              </a:p>
            </p:txBody>
          </p:sp>
          <p:sp>
            <p:nvSpPr>
              <p:cNvPr id="25" name="TextBox 24"/>
              <p:cNvSpPr txBox="1"/>
              <p:nvPr/>
            </p:nvSpPr>
            <p:spPr>
              <a:xfrm>
                <a:off x="5867400" y="20574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x</a:t>
                </a:r>
              </a:p>
            </p:txBody>
          </p:sp>
          <p:sp>
            <p:nvSpPr>
              <p:cNvPr id="26" name="TextBox 25"/>
              <p:cNvSpPr txBox="1"/>
              <p:nvPr/>
            </p:nvSpPr>
            <p:spPr>
              <a:xfrm>
                <a:off x="5791200" y="33528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y</a:t>
                </a:r>
              </a:p>
            </p:txBody>
          </p:sp>
          <p:sp>
            <p:nvSpPr>
              <p:cNvPr id="27" name="TextBox 26"/>
              <p:cNvSpPr txBox="1"/>
              <p:nvPr/>
            </p:nvSpPr>
            <p:spPr>
              <a:xfrm>
                <a:off x="5867400" y="42672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z</a:t>
                </a:r>
              </a:p>
            </p:txBody>
          </p:sp>
          <p:cxnSp>
            <p:nvCxnSpPr>
              <p:cNvPr id="28" name="Straight Arrow Connector 27"/>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5"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Flowchart: Connector 29"/>
              <p:cNvSpPr/>
              <p:nvPr/>
            </p:nvSpPr>
            <p:spPr>
              <a:xfrm>
                <a:off x="5791200" y="26670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cxnSp>
            <p:nvCxnSpPr>
              <p:cNvPr id="31" name="Straight Arrow Connector 30"/>
              <p:cNvCxnSpPr/>
              <p:nvPr/>
            </p:nvCxnSpPr>
            <p:spPr>
              <a:xfrm flipV="1">
                <a:off x="3657600" y="2286000"/>
                <a:ext cx="2057400" cy="152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657600" y="4724400"/>
                <a:ext cx="205740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pic>
        <p:nvPicPr>
          <p:cNvPr id="2050" name="Picture 2" descr="C:\Documents and Settings\Richard Scherl\Local Settings\Temporary Internet Files\Content.IE5\X53FR289\MC900347475[1].wmf"/>
          <p:cNvPicPr>
            <a:picLocks noChangeAspect="1" noChangeArrowheads="1"/>
          </p:cNvPicPr>
          <p:nvPr/>
        </p:nvPicPr>
        <p:blipFill>
          <a:blip r:embed="rId2" cstate="print"/>
          <a:srcRect/>
          <a:stretch>
            <a:fillRect/>
          </a:stretch>
        </p:blipFill>
        <p:spPr bwMode="auto">
          <a:xfrm>
            <a:off x="914400" y="4343400"/>
            <a:ext cx="1806854" cy="1752905"/>
          </a:xfrm>
          <a:prstGeom prst="rect">
            <a:avLst/>
          </a:prstGeom>
          <a:noFill/>
        </p:spPr>
      </p:pic>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Surjections</a:t>
            </a:r>
            <a:endParaRPr lang="en-US" dirty="0"/>
          </a:p>
        </p:txBody>
      </p:sp>
      <p:sp>
        <p:nvSpPr>
          <p:cNvPr id="3" name="Content Placeholder 2"/>
          <p:cNvSpPr>
            <a:spLocks noGrp="1"/>
          </p:cNvSpPr>
          <p:nvPr>
            <p:ph idx="1"/>
          </p:nvPr>
        </p:nvSpPr>
        <p:spPr/>
        <p:txBody>
          <a:bodyPr/>
          <a:lstStyle/>
          <a:p>
            <a:pPr>
              <a:buNone/>
            </a:pPr>
            <a:r>
              <a:rPr lang="en-US" b="1" dirty="0"/>
              <a:t>  Definition</a:t>
            </a:r>
            <a:r>
              <a:rPr lang="en-US" dirty="0"/>
              <a:t>: A function </a:t>
            </a:r>
            <a:r>
              <a:rPr lang="en-US" i="1" dirty="0"/>
              <a:t>f</a:t>
            </a:r>
            <a:r>
              <a:rPr lang="en-US" dirty="0"/>
              <a:t> from </a:t>
            </a:r>
            <a:r>
              <a:rPr lang="en-US" i="1" dirty="0"/>
              <a:t>A</a:t>
            </a:r>
            <a:r>
              <a:rPr lang="en-US" dirty="0"/>
              <a:t> to </a:t>
            </a:r>
            <a:r>
              <a:rPr lang="en-US" i="1" dirty="0"/>
              <a:t>B</a:t>
            </a:r>
            <a:r>
              <a:rPr lang="en-US" dirty="0"/>
              <a:t> is called </a:t>
            </a:r>
            <a:r>
              <a:rPr lang="en-US" i="1" dirty="0"/>
              <a:t>onto</a:t>
            </a:r>
            <a:r>
              <a:rPr lang="en-US" dirty="0"/>
              <a:t> or </a:t>
            </a:r>
            <a:r>
              <a:rPr lang="en-US" i="1" dirty="0" err="1"/>
              <a:t>surjective</a:t>
            </a:r>
            <a:r>
              <a:rPr lang="en-US" dirty="0"/>
              <a:t>, if and only if for every element               there is an element               with                   .  A function </a:t>
            </a:r>
            <a:r>
              <a:rPr lang="en-US" i="1" dirty="0"/>
              <a:t>f</a:t>
            </a:r>
            <a:r>
              <a:rPr lang="en-US" b="1" dirty="0"/>
              <a:t> </a:t>
            </a:r>
            <a:r>
              <a:rPr lang="en-US" dirty="0"/>
              <a:t>is called a </a:t>
            </a:r>
            <a:r>
              <a:rPr lang="en-US" i="1" dirty="0"/>
              <a:t>surjection</a:t>
            </a:r>
            <a:r>
              <a:rPr lang="en-US" dirty="0"/>
              <a:t> if it is onto.</a:t>
            </a:r>
          </a:p>
        </p:txBody>
      </p:sp>
      <p:pic>
        <p:nvPicPr>
          <p:cNvPr id="4" name="Picture 3" descr="addin_tmp.png"/>
          <p:cNvPicPr>
            <a:picLocks noChangeAspect="1"/>
          </p:cNvPicPr>
          <p:nvPr>
            <p:custDataLst>
              <p:tags r:id="rId1"/>
            </p:custDataLst>
          </p:nvPr>
        </p:nvPicPr>
        <p:blipFill>
          <a:blip r:embed="rId5" cstate="print"/>
          <a:stretch>
            <a:fillRect/>
          </a:stretch>
        </p:blipFill>
        <p:spPr>
          <a:xfrm>
            <a:off x="6934200" y="2438400"/>
            <a:ext cx="900113" cy="282893"/>
          </a:xfrm>
          <a:prstGeom prst="rect">
            <a:avLst/>
          </a:prstGeom>
        </p:spPr>
      </p:pic>
      <p:pic>
        <p:nvPicPr>
          <p:cNvPr id="5" name="Picture 4" descr="addin_tmp.png"/>
          <p:cNvPicPr>
            <a:picLocks noChangeAspect="1"/>
          </p:cNvPicPr>
          <p:nvPr>
            <p:custDataLst>
              <p:tags r:id="rId2"/>
            </p:custDataLst>
          </p:nvPr>
        </p:nvPicPr>
        <p:blipFill>
          <a:blip r:embed="rId6" cstate="print"/>
          <a:stretch>
            <a:fillRect/>
          </a:stretch>
        </p:blipFill>
        <p:spPr>
          <a:xfrm>
            <a:off x="3657600" y="2819400"/>
            <a:ext cx="925830" cy="285750"/>
          </a:xfrm>
          <a:prstGeom prst="rect">
            <a:avLst/>
          </a:prstGeom>
        </p:spPr>
      </p:pic>
      <p:pic>
        <p:nvPicPr>
          <p:cNvPr id="6" name="Picture 5" descr="addin_tmp.png"/>
          <p:cNvPicPr>
            <a:picLocks noChangeAspect="1"/>
          </p:cNvPicPr>
          <p:nvPr>
            <p:custDataLst>
              <p:tags r:id="rId3"/>
            </p:custDataLst>
          </p:nvPr>
        </p:nvPicPr>
        <p:blipFill>
          <a:blip r:embed="rId7" cstate="print"/>
          <a:stretch>
            <a:fillRect/>
          </a:stretch>
        </p:blipFill>
        <p:spPr>
          <a:xfrm>
            <a:off x="5486400" y="2819400"/>
            <a:ext cx="1365885" cy="382905"/>
          </a:xfrm>
          <a:prstGeom prst="rect">
            <a:avLst/>
          </a:prstGeom>
        </p:spPr>
      </p:pic>
      <p:grpSp>
        <p:nvGrpSpPr>
          <p:cNvPr id="7" name="Group 6"/>
          <p:cNvGrpSpPr/>
          <p:nvPr/>
        </p:nvGrpSpPr>
        <p:grpSpPr>
          <a:xfrm>
            <a:off x="4724400" y="3886200"/>
            <a:ext cx="2575560" cy="2590800"/>
            <a:chOff x="3048000" y="985838"/>
            <a:chExt cx="3408829" cy="3967162"/>
          </a:xfrm>
        </p:grpSpPr>
        <p:sp>
          <p:nvSpPr>
            <p:cNvPr id="8" name="Flowchart: Connector 7"/>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9" name="Flowchart: Connector 8"/>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0" name="Flowchart: Connector 9"/>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1" name="Flowchart: Connector 10"/>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2" name="Flowchart: Connector 11"/>
            <p:cNvSpPr/>
            <p:nvPr/>
          </p:nvSpPr>
          <p:spPr>
            <a:xfrm>
              <a:off x="5791200" y="19812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3" name="Flowchart: Connector 12"/>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4" name="Flowchart: Connector 13"/>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5" name="TextBox 14"/>
            <p:cNvSpPr txBox="1"/>
            <p:nvPr/>
          </p:nvSpPr>
          <p:spPr>
            <a:xfrm>
              <a:off x="3048000" y="985838"/>
              <a:ext cx="685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A</a:t>
              </a:r>
            </a:p>
          </p:txBody>
        </p:sp>
        <p:sp>
          <p:nvSpPr>
            <p:cNvPr id="16" name="TextBox 15"/>
            <p:cNvSpPr txBox="1"/>
            <p:nvPr/>
          </p:nvSpPr>
          <p:spPr>
            <a:xfrm>
              <a:off x="5771029" y="985838"/>
              <a:ext cx="685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B</a:t>
              </a:r>
            </a:p>
          </p:txBody>
        </p:sp>
        <p:sp>
          <p:nvSpPr>
            <p:cNvPr id="17" name="TextBox 16"/>
            <p:cNvSpPr txBox="1"/>
            <p:nvPr/>
          </p:nvSpPr>
          <p:spPr>
            <a:xfrm>
              <a:off x="3148853" y="2035969"/>
              <a:ext cx="304800" cy="369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a:t>
              </a:r>
            </a:p>
          </p:txBody>
        </p:sp>
        <p:sp>
          <p:nvSpPr>
            <p:cNvPr id="18" name="TextBox 17"/>
            <p:cNvSpPr txBox="1"/>
            <p:nvPr/>
          </p:nvSpPr>
          <p:spPr>
            <a:xfrm>
              <a:off x="3148853" y="2969419"/>
              <a:ext cx="304800" cy="369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b</a:t>
              </a:r>
            </a:p>
          </p:txBody>
        </p:sp>
        <p:sp>
          <p:nvSpPr>
            <p:cNvPr id="19" name="TextBox 18"/>
            <p:cNvSpPr txBox="1"/>
            <p:nvPr/>
          </p:nvSpPr>
          <p:spPr>
            <a:xfrm>
              <a:off x="3148853" y="3669506"/>
              <a:ext cx="304800" cy="5655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c</a:t>
              </a:r>
            </a:p>
          </p:txBody>
        </p:sp>
        <p:sp>
          <p:nvSpPr>
            <p:cNvPr id="20" name="TextBox 19"/>
            <p:cNvSpPr txBox="1"/>
            <p:nvPr/>
          </p:nvSpPr>
          <p:spPr>
            <a:xfrm>
              <a:off x="3148853" y="4486275"/>
              <a:ext cx="304800" cy="369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d</a:t>
              </a:r>
            </a:p>
          </p:txBody>
        </p:sp>
        <p:sp>
          <p:nvSpPr>
            <p:cNvPr id="21" name="TextBox 20"/>
            <p:cNvSpPr txBox="1"/>
            <p:nvPr/>
          </p:nvSpPr>
          <p:spPr>
            <a:xfrm>
              <a:off x="5871882" y="1919288"/>
              <a:ext cx="304800" cy="369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x</a:t>
              </a:r>
            </a:p>
          </p:txBody>
        </p:sp>
        <p:sp>
          <p:nvSpPr>
            <p:cNvPr id="22" name="TextBox 21"/>
            <p:cNvSpPr txBox="1"/>
            <p:nvPr/>
          </p:nvSpPr>
          <p:spPr>
            <a:xfrm>
              <a:off x="5771029" y="3202781"/>
              <a:ext cx="304800" cy="369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y</a:t>
              </a:r>
            </a:p>
          </p:txBody>
        </p:sp>
        <p:sp>
          <p:nvSpPr>
            <p:cNvPr id="23" name="TextBox 22"/>
            <p:cNvSpPr txBox="1"/>
            <p:nvPr/>
          </p:nvSpPr>
          <p:spPr>
            <a:xfrm>
              <a:off x="5771029" y="4252913"/>
              <a:ext cx="304800" cy="369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z</a:t>
              </a:r>
            </a:p>
          </p:txBody>
        </p:sp>
        <p:cxnSp>
          <p:nvCxnSpPr>
            <p:cNvPr id="24" name="Straight Arrow Connector 23"/>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0"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3657600" y="2286000"/>
              <a:ext cx="2057400" cy="152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3657600" y="4572000"/>
              <a:ext cx="19812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Bijections</a:t>
            </a:r>
            <a:endParaRPr lang="en-US" dirty="0"/>
          </a:p>
        </p:txBody>
      </p:sp>
      <p:sp>
        <p:nvSpPr>
          <p:cNvPr id="3" name="Content Placeholder 2"/>
          <p:cNvSpPr>
            <a:spLocks noGrp="1"/>
          </p:cNvSpPr>
          <p:nvPr>
            <p:ph idx="1"/>
          </p:nvPr>
        </p:nvSpPr>
        <p:spPr/>
        <p:txBody>
          <a:bodyPr/>
          <a:lstStyle/>
          <a:p>
            <a:pPr>
              <a:buNone/>
            </a:pPr>
            <a:r>
              <a:rPr lang="en-US" b="1" dirty="0"/>
              <a:t>   Definition</a:t>
            </a:r>
            <a:r>
              <a:rPr lang="en-US" dirty="0"/>
              <a:t>: A function f is a </a:t>
            </a:r>
            <a:r>
              <a:rPr lang="en-US" i="1" dirty="0"/>
              <a:t>one-to-one correspondence</a:t>
            </a:r>
            <a:r>
              <a:rPr lang="en-US" dirty="0"/>
              <a:t>, or a </a:t>
            </a:r>
            <a:r>
              <a:rPr lang="en-US" i="1" dirty="0" err="1"/>
              <a:t>bijection</a:t>
            </a:r>
            <a:r>
              <a:rPr lang="en-US" dirty="0"/>
              <a:t>, if it is both one-to-one and onto (</a:t>
            </a:r>
            <a:r>
              <a:rPr lang="en-US" dirty="0" err="1"/>
              <a:t>surjective</a:t>
            </a:r>
            <a:r>
              <a:rPr lang="en-US" dirty="0"/>
              <a:t> and injective).</a:t>
            </a:r>
          </a:p>
        </p:txBody>
      </p:sp>
      <p:grpSp>
        <p:nvGrpSpPr>
          <p:cNvPr id="4" name="Group 3"/>
          <p:cNvGrpSpPr/>
          <p:nvPr/>
        </p:nvGrpSpPr>
        <p:grpSpPr>
          <a:xfrm>
            <a:off x="4648200" y="3429000"/>
            <a:ext cx="2956560" cy="3048000"/>
            <a:chOff x="3048000" y="1219200"/>
            <a:chExt cx="3411415" cy="4495800"/>
          </a:xfrm>
        </p:grpSpPr>
        <p:sp>
          <p:nvSpPr>
            <p:cNvPr id="5" name="Flowchart: Connector 4"/>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6" name="Flowchart: Connector 5"/>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7" name="Flowchart: Connector 6"/>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8" name="Flowchart: Connector 7"/>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9" name="Flowchart: Connector 8"/>
            <p:cNvSpPr/>
            <p:nvPr/>
          </p:nvSpPr>
          <p:spPr>
            <a:xfrm>
              <a:off x="5773615" y="211836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0" name="Flowchart: Connector 9"/>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1" name="Flowchart: Connector 10"/>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2" name="TextBox 11"/>
            <p:cNvSpPr txBox="1"/>
            <p:nvPr/>
          </p:nvSpPr>
          <p:spPr>
            <a:xfrm>
              <a:off x="3048000" y="1219200"/>
              <a:ext cx="685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A</a:t>
              </a:r>
            </a:p>
          </p:txBody>
        </p:sp>
        <p:sp>
          <p:nvSpPr>
            <p:cNvPr id="13" name="TextBox 12"/>
            <p:cNvSpPr txBox="1"/>
            <p:nvPr/>
          </p:nvSpPr>
          <p:spPr>
            <a:xfrm>
              <a:off x="5773615" y="1219200"/>
              <a:ext cx="685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B</a:t>
              </a:r>
            </a:p>
          </p:txBody>
        </p:sp>
        <p:sp>
          <p:nvSpPr>
            <p:cNvPr id="14" name="TextBox 13"/>
            <p:cNvSpPr txBox="1"/>
            <p:nvPr/>
          </p:nvSpPr>
          <p:spPr>
            <a:xfrm>
              <a:off x="3135923" y="2005965"/>
              <a:ext cx="304800" cy="3693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a:t>
              </a:r>
            </a:p>
          </p:txBody>
        </p:sp>
        <p:sp>
          <p:nvSpPr>
            <p:cNvPr id="15" name="TextBox 14"/>
            <p:cNvSpPr txBox="1"/>
            <p:nvPr/>
          </p:nvSpPr>
          <p:spPr>
            <a:xfrm>
              <a:off x="3223846" y="3017520"/>
              <a:ext cx="304800" cy="3693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b</a:t>
              </a:r>
            </a:p>
          </p:txBody>
        </p:sp>
        <p:sp>
          <p:nvSpPr>
            <p:cNvPr id="16" name="TextBox 15"/>
            <p:cNvSpPr txBox="1"/>
            <p:nvPr/>
          </p:nvSpPr>
          <p:spPr>
            <a:xfrm>
              <a:off x="3223846" y="3691890"/>
              <a:ext cx="304800" cy="3693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c</a:t>
              </a:r>
            </a:p>
          </p:txBody>
        </p:sp>
        <p:sp>
          <p:nvSpPr>
            <p:cNvPr id="17" name="TextBox 16"/>
            <p:cNvSpPr txBox="1"/>
            <p:nvPr/>
          </p:nvSpPr>
          <p:spPr>
            <a:xfrm>
              <a:off x="3200400" y="44958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d</a:t>
              </a:r>
            </a:p>
          </p:txBody>
        </p:sp>
        <p:sp>
          <p:nvSpPr>
            <p:cNvPr id="18" name="TextBox 17"/>
            <p:cNvSpPr txBox="1"/>
            <p:nvPr/>
          </p:nvSpPr>
          <p:spPr>
            <a:xfrm>
              <a:off x="5861538" y="2005965"/>
              <a:ext cx="304800" cy="3693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x</a:t>
              </a:r>
            </a:p>
          </p:txBody>
        </p:sp>
        <p:sp>
          <p:nvSpPr>
            <p:cNvPr id="19" name="TextBox 18"/>
            <p:cNvSpPr txBox="1"/>
            <p:nvPr/>
          </p:nvSpPr>
          <p:spPr>
            <a:xfrm>
              <a:off x="5773615" y="3242310"/>
              <a:ext cx="304800" cy="3693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y</a:t>
              </a:r>
            </a:p>
          </p:txBody>
        </p:sp>
        <p:sp>
          <p:nvSpPr>
            <p:cNvPr id="20" name="TextBox 19"/>
            <p:cNvSpPr txBox="1"/>
            <p:nvPr/>
          </p:nvSpPr>
          <p:spPr>
            <a:xfrm>
              <a:off x="5773615" y="4366260"/>
              <a:ext cx="304800" cy="3693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z</a:t>
              </a:r>
            </a:p>
          </p:txBody>
        </p:sp>
        <p:cxnSp>
          <p:nvCxnSpPr>
            <p:cNvPr id="21" name="Straight Arrow Connector 20"/>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Flowchart: Connector 22"/>
            <p:cNvSpPr/>
            <p:nvPr/>
          </p:nvSpPr>
          <p:spPr>
            <a:xfrm>
              <a:off x="5791200" y="5257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24" name="TextBox 23"/>
            <p:cNvSpPr txBox="1"/>
            <p:nvPr/>
          </p:nvSpPr>
          <p:spPr>
            <a:xfrm>
              <a:off x="5861538" y="5265420"/>
              <a:ext cx="304800" cy="3693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w</a:t>
              </a:r>
            </a:p>
          </p:txBody>
        </p:sp>
        <p:cxnSp>
          <p:nvCxnSpPr>
            <p:cNvPr id="25" name="Straight Arrow Connector 24"/>
            <p:cNvCxnSpPr/>
            <p:nvPr/>
          </p:nvCxnSpPr>
          <p:spPr>
            <a:xfrm flipV="1">
              <a:off x="3657600" y="2286000"/>
              <a:ext cx="2057400" cy="152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657600" y="4724400"/>
              <a:ext cx="205740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609600"/>
            <a:ext cx="9134475"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42513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real-valued</a:t>
            </a:r>
            <a:endParaRPr lang="en-US" dirty="0"/>
          </a:p>
        </p:txBody>
      </p:sp>
      <p:sp>
        <p:nvSpPr>
          <p:cNvPr id="3" name="Content Placeholder 2"/>
          <p:cNvSpPr>
            <a:spLocks noGrp="1"/>
          </p:cNvSpPr>
          <p:nvPr>
            <p:ph idx="1"/>
          </p:nvPr>
        </p:nvSpPr>
        <p:spPr/>
        <p:txBody>
          <a:bodyPr>
            <a:normAutofit/>
          </a:bodyPr>
          <a:lstStyle/>
          <a:p>
            <a:r>
              <a:rPr lang="en-US" dirty="0"/>
              <a:t>A function is called </a:t>
            </a:r>
            <a:r>
              <a:rPr lang="en-US" b="1" dirty="0"/>
              <a:t>real-valued </a:t>
            </a:r>
            <a:r>
              <a:rPr lang="en-US" dirty="0"/>
              <a:t>if its codomain is the set of real numbers.</a:t>
            </a:r>
          </a:p>
          <a:p>
            <a:endParaRPr lang="en-US" dirty="0"/>
          </a:p>
          <a:p>
            <a:r>
              <a:rPr lang="en-US" dirty="0"/>
              <a:t>Let </a:t>
            </a:r>
            <a:r>
              <a:rPr lang="en-US" i="1" dirty="0"/>
              <a:t>f</a:t>
            </a:r>
            <a:r>
              <a:rPr lang="en-US" dirty="0"/>
              <a:t>1 and </a:t>
            </a:r>
            <a:r>
              <a:rPr lang="en-US" i="1" dirty="0"/>
              <a:t>f</a:t>
            </a:r>
            <a:r>
              <a:rPr lang="en-US" dirty="0"/>
              <a:t>2 be functions from </a:t>
            </a:r>
            <a:r>
              <a:rPr lang="en-US" i="1" dirty="0"/>
              <a:t>A </a:t>
            </a:r>
            <a:r>
              <a:rPr lang="en-US" dirty="0"/>
              <a:t>to </a:t>
            </a:r>
            <a:r>
              <a:rPr lang="en-US" b="1" dirty="0"/>
              <a:t>R</a:t>
            </a:r>
            <a:r>
              <a:rPr lang="en-US" dirty="0"/>
              <a:t>. </a:t>
            </a:r>
          </a:p>
          <a:p>
            <a:r>
              <a:rPr lang="en-US" dirty="0"/>
              <a:t>Then </a:t>
            </a:r>
            <a:r>
              <a:rPr lang="en-US" i="1" dirty="0"/>
              <a:t>f</a:t>
            </a:r>
            <a:r>
              <a:rPr lang="en-US" dirty="0"/>
              <a:t>1 + </a:t>
            </a:r>
            <a:r>
              <a:rPr lang="en-US" i="1" dirty="0"/>
              <a:t>f</a:t>
            </a:r>
            <a:r>
              <a:rPr lang="en-US" dirty="0"/>
              <a:t>2 and </a:t>
            </a:r>
            <a:r>
              <a:rPr lang="en-US" i="1" dirty="0"/>
              <a:t>f</a:t>
            </a:r>
            <a:r>
              <a:rPr lang="en-US" dirty="0"/>
              <a:t>1</a:t>
            </a:r>
            <a:r>
              <a:rPr lang="en-US" i="1" dirty="0"/>
              <a:t>f</a:t>
            </a:r>
            <a:r>
              <a:rPr lang="en-US" dirty="0"/>
              <a:t>2 are also functions from </a:t>
            </a:r>
            <a:r>
              <a:rPr lang="en-US" i="1" dirty="0"/>
              <a:t>A </a:t>
            </a:r>
            <a:r>
              <a:rPr lang="en-US" dirty="0"/>
              <a:t>to </a:t>
            </a:r>
            <a:r>
              <a:rPr lang="en-US" b="1" dirty="0"/>
              <a:t>R </a:t>
            </a:r>
            <a:r>
              <a:rPr lang="en-US" dirty="0"/>
              <a:t>defined for all </a:t>
            </a:r>
            <a:r>
              <a:rPr lang="en-US" i="1" dirty="0"/>
              <a:t>x </a:t>
            </a:r>
            <a:r>
              <a:rPr lang="en-US" dirty="0"/>
              <a:t>∈ </a:t>
            </a:r>
            <a:r>
              <a:rPr lang="en-US" i="1" dirty="0"/>
              <a:t>A </a:t>
            </a:r>
            <a:r>
              <a:rPr lang="en-US" dirty="0"/>
              <a:t>by</a:t>
            </a:r>
          </a:p>
          <a:p>
            <a:pPr lvl="1"/>
            <a:r>
              <a:rPr lang="en-US" i="1" dirty="0"/>
              <a:t>(f</a:t>
            </a:r>
            <a:r>
              <a:rPr lang="en-US" dirty="0"/>
              <a:t>1 + </a:t>
            </a:r>
            <a:r>
              <a:rPr lang="en-US" i="1" dirty="0"/>
              <a:t>f</a:t>
            </a:r>
            <a:r>
              <a:rPr lang="en-US" dirty="0"/>
              <a:t>2</a:t>
            </a:r>
            <a:r>
              <a:rPr lang="en-US" i="1" dirty="0"/>
              <a:t>)(x) </a:t>
            </a:r>
            <a:r>
              <a:rPr lang="en-US" dirty="0"/>
              <a:t>= </a:t>
            </a:r>
            <a:r>
              <a:rPr lang="en-US" i="1" dirty="0"/>
              <a:t>f</a:t>
            </a:r>
            <a:r>
              <a:rPr lang="en-US" dirty="0"/>
              <a:t>1</a:t>
            </a:r>
            <a:r>
              <a:rPr lang="en-US" i="1" dirty="0"/>
              <a:t>(x) </a:t>
            </a:r>
            <a:r>
              <a:rPr lang="en-US" dirty="0"/>
              <a:t>+ </a:t>
            </a:r>
            <a:r>
              <a:rPr lang="en-US" i="1" dirty="0"/>
              <a:t>f</a:t>
            </a:r>
            <a:r>
              <a:rPr lang="en-US" dirty="0"/>
              <a:t>2</a:t>
            </a:r>
            <a:r>
              <a:rPr lang="en-US" i="1" dirty="0"/>
              <a:t>(x),</a:t>
            </a:r>
          </a:p>
          <a:p>
            <a:pPr lvl="1"/>
            <a:r>
              <a:rPr lang="en-US" i="1" dirty="0"/>
              <a:t>(f</a:t>
            </a:r>
            <a:r>
              <a:rPr lang="en-US" dirty="0"/>
              <a:t>1</a:t>
            </a:r>
            <a:r>
              <a:rPr lang="en-US" i="1" dirty="0"/>
              <a:t>f</a:t>
            </a:r>
            <a:r>
              <a:rPr lang="en-US" dirty="0"/>
              <a:t>2</a:t>
            </a:r>
            <a:r>
              <a:rPr lang="en-US" i="1" dirty="0"/>
              <a:t>)(x) </a:t>
            </a:r>
            <a:r>
              <a:rPr lang="en-US" dirty="0"/>
              <a:t>= </a:t>
            </a:r>
            <a:r>
              <a:rPr lang="en-US" i="1" dirty="0"/>
              <a:t>f</a:t>
            </a:r>
            <a:r>
              <a:rPr lang="en-US" dirty="0"/>
              <a:t>1</a:t>
            </a:r>
            <a:r>
              <a:rPr lang="en-US" i="1" dirty="0"/>
              <a:t>(x)f</a:t>
            </a:r>
            <a:r>
              <a:rPr lang="en-US" dirty="0"/>
              <a:t>2</a:t>
            </a:r>
            <a:r>
              <a:rPr lang="en-US" i="1" dirty="0"/>
              <a:t>(x).</a:t>
            </a:r>
            <a:endParaRPr lang="en-US" dirty="0"/>
          </a:p>
        </p:txBody>
      </p:sp>
    </p:spTree>
    <p:extLst>
      <p:ext uri="{BB962C8B-B14F-4D97-AF65-F5344CB8AC3E}">
        <p14:creationId xmlns:p14="http://schemas.microsoft.com/office/powerpoint/2010/main" val="7575936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noChangeArrowheads="1"/>
          </p:cNvSpPr>
          <p:nvPr>
            <p:ph type="title"/>
          </p:nvPr>
        </p:nvSpPr>
        <p:spPr/>
        <p:txBody>
          <a:bodyPr/>
          <a:lstStyle/>
          <a:p>
            <a:endParaRPr lang="en-US" altLang="en-US"/>
          </a:p>
        </p:txBody>
      </p:sp>
      <p:pic>
        <p:nvPicPr>
          <p:cNvPr id="35843"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b="77470"/>
          <a:stretch>
            <a:fillRect/>
          </a:stretch>
        </p:blipFill>
        <p:spPr>
          <a:xfrm>
            <a:off x="30163" y="274638"/>
            <a:ext cx="7308850" cy="1020762"/>
          </a:xfrm>
        </p:spPr>
      </p:pic>
      <p:sp>
        <p:nvSpPr>
          <p:cNvPr id="3584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E2D789C4-7B78-4923-8F02-5D098D5F8098}" type="slidenum">
              <a:rPr lang="en-US" altLang="en-US" sz="1000" smtClean="0"/>
              <a:pPr>
                <a:spcBef>
                  <a:spcPct val="0"/>
                </a:spcBef>
                <a:buClrTx/>
                <a:buFontTx/>
                <a:buNone/>
              </a:pPr>
              <a:t>24</a:t>
            </a:fld>
            <a:endParaRPr lang="en-US" altLang="en-US" sz="1000"/>
          </a:p>
        </p:txBody>
      </p:sp>
      <p:pic>
        <p:nvPicPr>
          <p:cNvPr id="35845" name="Content Placeholder 4" descr="Screen Clipping"/>
          <p:cNvPicPr>
            <a:picLocks noChangeAspect="1"/>
          </p:cNvPicPr>
          <p:nvPr/>
        </p:nvPicPr>
        <p:blipFill>
          <a:blip r:embed="rId2">
            <a:extLst>
              <a:ext uri="{28A0092B-C50C-407E-A947-70E740481C1C}">
                <a14:useLocalDpi xmlns:a14="http://schemas.microsoft.com/office/drawing/2010/main" val="0"/>
              </a:ext>
            </a:extLst>
          </a:blip>
          <a:srcRect t="39804"/>
          <a:stretch>
            <a:fillRect/>
          </a:stretch>
        </p:blipFill>
        <p:spPr bwMode="auto">
          <a:xfrm>
            <a:off x="-17463" y="1122363"/>
            <a:ext cx="7310438" cy="272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6" name="Picture 6" descr="Screen Clippi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2263" y="3705225"/>
            <a:ext cx="6630987" cy="315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Showing that </a:t>
            </a:r>
            <a:r>
              <a:rPr lang="en-US" sz="4000" i="1" dirty="0"/>
              <a:t>f</a:t>
            </a:r>
            <a:r>
              <a:rPr lang="en-US" sz="4000" dirty="0"/>
              <a:t> is one-to-one or onto</a:t>
            </a:r>
          </a:p>
        </p:txBody>
      </p:sp>
      <p:pic>
        <p:nvPicPr>
          <p:cNvPr id="4" name="Content Placeholder 3" descr="Rosen_page_145_screen.jpg"/>
          <p:cNvPicPr>
            <a:picLocks noGrp="1" noChangeAspect="1"/>
          </p:cNvPicPr>
          <p:nvPr>
            <p:ph idx="1"/>
          </p:nvPr>
        </p:nvPicPr>
        <p:blipFill>
          <a:blip r:embed="rId2" cstate="print"/>
          <a:stretch>
            <a:fillRect/>
          </a:stretch>
        </p:blipFill>
        <p:spPr>
          <a:xfrm>
            <a:off x="381000" y="2514600"/>
            <a:ext cx="8319232" cy="3160173"/>
          </a:xfrm>
        </p:spPr>
      </p:pic>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Showing that </a:t>
            </a:r>
            <a:r>
              <a:rPr lang="en-US" sz="4000" i="1" dirty="0"/>
              <a:t>f</a:t>
            </a:r>
            <a:r>
              <a:rPr lang="en-US" sz="4000" dirty="0"/>
              <a:t> is one-to-one or onto</a:t>
            </a:r>
          </a:p>
        </p:txBody>
      </p:sp>
      <p:sp>
        <p:nvSpPr>
          <p:cNvPr id="5" name="Content Placeholder 4"/>
          <p:cNvSpPr>
            <a:spLocks noGrp="1"/>
          </p:cNvSpPr>
          <p:nvPr>
            <p:ph idx="1"/>
          </p:nvPr>
        </p:nvSpPr>
        <p:spPr/>
        <p:txBody>
          <a:bodyPr>
            <a:normAutofit/>
          </a:bodyPr>
          <a:lstStyle/>
          <a:p>
            <a:pPr>
              <a:buNone/>
            </a:pPr>
            <a:r>
              <a:rPr lang="en-US" dirty="0"/>
              <a:t>   </a:t>
            </a:r>
            <a:r>
              <a:rPr lang="en-US" b="1" dirty="0"/>
              <a:t>Example </a:t>
            </a:r>
            <a:r>
              <a:rPr lang="en-US" b="1" dirty="0">
                <a:latin typeface="Cambria Math" pitchFamily="18" charset="0"/>
                <a:ea typeface="Cambria Math" pitchFamily="18" charset="0"/>
              </a:rPr>
              <a:t>1</a:t>
            </a:r>
            <a:r>
              <a:rPr lang="en-US" dirty="0"/>
              <a:t>: Let </a:t>
            </a:r>
            <a:r>
              <a:rPr lang="en-US" i="1" dirty="0"/>
              <a:t>f </a:t>
            </a:r>
            <a:r>
              <a:rPr lang="en-US" dirty="0"/>
              <a:t>be the function from {</a:t>
            </a:r>
            <a:r>
              <a:rPr lang="en-US" i="1" dirty="0" err="1"/>
              <a:t>a,b,c,d</a:t>
            </a:r>
            <a:r>
              <a:rPr lang="en-US" dirty="0"/>
              <a:t>} to {</a:t>
            </a:r>
            <a:r>
              <a:rPr lang="en-US" dirty="0">
                <a:latin typeface="Cambria Math" pitchFamily="18" charset="0"/>
                <a:ea typeface="Cambria Math" pitchFamily="18" charset="0"/>
              </a:rPr>
              <a:t>1,2,3</a:t>
            </a:r>
            <a:r>
              <a:rPr lang="en-US" dirty="0"/>
              <a:t>} defined by </a:t>
            </a:r>
            <a:r>
              <a:rPr lang="en-US" i="1" dirty="0"/>
              <a:t>f</a:t>
            </a:r>
            <a:r>
              <a:rPr lang="en-US" dirty="0"/>
              <a:t>(</a:t>
            </a:r>
            <a:r>
              <a:rPr lang="en-US" i="1" dirty="0"/>
              <a:t>a</a:t>
            </a:r>
            <a:r>
              <a:rPr lang="en-US" dirty="0"/>
              <a:t>) = </a:t>
            </a:r>
            <a:r>
              <a:rPr lang="en-US" dirty="0">
                <a:latin typeface="Cambria Math" pitchFamily="18" charset="0"/>
                <a:ea typeface="Cambria Math" pitchFamily="18" charset="0"/>
              </a:rPr>
              <a:t>3</a:t>
            </a:r>
            <a:r>
              <a:rPr lang="en-US" dirty="0"/>
              <a:t>, </a:t>
            </a:r>
            <a:r>
              <a:rPr lang="en-US" i="1" dirty="0"/>
              <a:t>f</a:t>
            </a:r>
            <a:r>
              <a:rPr lang="en-US" dirty="0"/>
              <a:t>(</a:t>
            </a:r>
            <a:r>
              <a:rPr lang="en-US" i="1" dirty="0"/>
              <a:t>b</a:t>
            </a:r>
            <a:r>
              <a:rPr lang="en-US" dirty="0"/>
              <a:t>) = </a:t>
            </a:r>
            <a:r>
              <a:rPr lang="en-US" dirty="0">
                <a:latin typeface="Cambria Math" pitchFamily="18" charset="0"/>
                <a:ea typeface="Cambria Math" pitchFamily="18" charset="0"/>
              </a:rPr>
              <a:t>2</a:t>
            </a:r>
            <a:r>
              <a:rPr lang="en-US" dirty="0"/>
              <a:t>, </a:t>
            </a:r>
            <a:r>
              <a:rPr lang="en-US" i="1" dirty="0"/>
              <a:t>f</a:t>
            </a:r>
            <a:r>
              <a:rPr lang="en-US" dirty="0"/>
              <a:t>(</a:t>
            </a:r>
            <a:r>
              <a:rPr lang="en-US" i="1" dirty="0"/>
              <a:t>c</a:t>
            </a:r>
            <a:r>
              <a:rPr lang="en-US" dirty="0"/>
              <a:t>) = </a:t>
            </a:r>
            <a:r>
              <a:rPr lang="en-US" dirty="0">
                <a:latin typeface="Cambria Math" pitchFamily="18" charset="0"/>
                <a:ea typeface="Cambria Math" pitchFamily="18" charset="0"/>
              </a:rPr>
              <a:t>1</a:t>
            </a:r>
            <a:r>
              <a:rPr lang="en-US" dirty="0"/>
              <a:t>, and </a:t>
            </a:r>
            <a:r>
              <a:rPr lang="en-US" i="1" dirty="0"/>
              <a:t>f</a:t>
            </a:r>
            <a:r>
              <a:rPr lang="en-US" dirty="0"/>
              <a:t>(</a:t>
            </a:r>
            <a:r>
              <a:rPr lang="en-US" i="1" dirty="0"/>
              <a:t>d</a:t>
            </a:r>
            <a:r>
              <a:rPr lang="en-US" dirty="0"/>
              <a:t>) = </a:t>
            </a:r>
            <a:r>
              <a:rPr lang="en-US" dirty="0">
                <a:latin typeface="Cambria Math" pitchFamily="18" charset="0"/>
                <a:ea typeface="Cambria Math" pitchFamily="18" charset="0"/>
              </a:rPr>
              <a:t>3</a:t>
            </a:r>
            <a:r>
              <a:rPr lang="en-US" dirty="0"/>
              <a:t>. Is </a:t>
            </a:r>
            <a:r>
              <a:rPr lang="en-US" i="1" dirty="0"/>
              <a:t>f</a:t>
            </a:r>
            <a:r>
              <a:rPr lang="en-US" dirty="0"/>
              <a:t> an onto function?</a:t>
            </a:r>
          </a:p>
          <a:p>
            <a:pPr>
              <a:buNone/>
            </a:pPr>
            <a:r>
              <a:rPr lang="en-US" dirty="0"/>
              <a:t>    </a:t>
            </a:r>
            <a:r>
              <a:rPr lang="en-US" b="1" dirty="0"/>
              <a:t>Solution</a:t>
            </a:r>
            <a:r>
              <a:rPr lang="en-US" dirty="0"/>
              <a:t>: Yes, </a:t>
            </a:r>
            <a:r>
              <a:rPr lang="en-US" i="1" dirty="0"/>
              <a:t>f </a:t>
            </a:r>
            <a:r>
              <a:rPr lang="en-US" dirty="0"/>
              <a:t>is onto since all three elements of the </a:t>
            </a:r>
            <a:r>
              <a:rPr lang="en-US" dirty="0" err="1"/>
              <a:t>codomain</a:t>
            </a:r>
            <a:r>
              <a:rPr lang="en-US" dirty="0"/>
              <a:t> are images of elements in the domain. If the </a:t>
            </a:r>
            <a:r>
              <a:rPr lang="en-US" dirty="0" err="1"/>
              <a:t>codomain</a:t>
            </a:r>
            <a:r>
              <a:rPr lang="en-US" dirty="0"/>
              <a:t> were changed to {</a:t>
            </a:r>
            <a:r>
              <a:rPr lang="en-US" dirty="0">
                <a:latin typeface="Cambria Math" pitchFamily="18" charset="0"/>
                <a:ea typeface="Cambria Math" pitchFamily="18" charset="0"/>
              </a:rPr>
              <a:t>1,2,3,4</a:t>
            </a:r>
            <a:r>
              <a:rPr lang="en-US" dirty="0"/>
              <a:t>}, </a:t>
            </a:r>
            <a:r>
              <a:rPr lang="en-US" i="1" dirty="0"/>
              <a:t>f  </a:t>
            </a:r>
            <a:r>
              <a:rPr lang="en-US" dirty="0"/>
              <a:t>would not be onto. </a:t>
            </a:r>
          </a:p>
          <a:p>
            <a:pPr>
              <a:buNone/>
            </a:pPr>
            <a:r>
              <a:rPr lang="en-US" b="1" dirty="0"/>
              <a:t>   </a:t>
            </a:r>
            <a:r>
              <a:rPr lang="en-US" dirty="0">
                <a:latin typeface="Cambria Math" pitchFamily="18" charset="0"/>
                <a:ea typeface="Cambria Math" pitchFamily="18" charset="0"/>
              </a:rPr>
              <a:t> </a:t>
            </a:r>
            <a:endParaRPr lang="en-US" i="1" dirty="0"/>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Example 2: </a:t>
            </a:r>
          </a:p>
        </p:txBody>
      </p:sp>
      <p:sp>
        <p:nvSpPr>
          <p:cNvPr id="3" name="Rectangle 2"/>
          <p:cNvSpPr/>
          <p:nvPr/>
        </p:nvSpPr>
        <p:spPr>
          <a:xfrm>
            <a:off x="609600" y="2352893"/>
            <a:ext cx="7924800"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nstantia"/>
                <a:ea typeface="+mn-ea"/>
                <a:cs typeface="+mn-cs"/>
              </a:rPr>
              <a:t>Determine whether the function </a:t>
            </a:r>
            <a:r>
              <a:rPr kumimoji="0" lang="en-US" sz="2800" b="0" i="1" u="none" strike="noStrike" kern="1200" cap="none" spc="0" normalizeH="0" baseline="0" noProof="0" dirty="0">
                <a:ln>
                  <a:noFill/>
                </a:ln>
                <a:solidFill>
                  <a:prstClr val="black"/>
                </a:solidFill>
                <a:effectLst/>
                <a:uLnTx/>
                <a:uFillTx/>
                <a:latin typeface="Constantia"/>
                <a:ea typeface="+mn-ea"/>
                <a:cs typeface="+mn-cs"/>
              </a:rPr>
              <a:t>f (x) </a:t>
            </a:r>
            <a:r>
              <a:rPr kumimoji="0" lang="en-US" sz="2800" b="0" i="0" u="none" strike="noStrike" kern="1200" cap="none" spc="0" normalizeH="0" baseline="0" noProof="0" dirty="0">
                <a:ln>
                  <a:noFill/>
                </a:ln>
                <a:solidFill>
                  <a:prstClr val="black"/>
                </a:solidFill>
                <a:effectLst/>
                <a:uLnTx/>
                <a:uFillTx/>
                <a:latin typeface="Constantia"/>
                <a:ea typeface="+mn-ea"/>
                <a:cs typeface="+mn-cs"/>
              </a:rPr>
              <a:t>= </a:t>
            </a:r>
            <a:r>
              <a:rPr kumimoji="0" lang="en-US" sz="2800" b="0" i="1" u="none" strike="noStrike" kern="1200" cap="none" spc="0" normalizeH="0" baseline="0" noProof="0" dirty="0">
                <a:ln>
                  <a:noFill/>
                </a:ln>
                <a:solidFill>
                  <a:prstClr val="black"/>
                </a:solidFill>
                <a:effectLst/>
                <a:uLnTx/>
                <a:uFillTx/>
                <a:latin typeface="Constantia"/>
                <a:ea typeface="+mn-ea"/>
                <a:cs typeface="+mn-cs"/>
              </a:rPr>
              <a:t>x</a:t>
            </a:r>
            <a:r>
              <a:rPr kumimoji="0" lang="en-US" sz="2800" b="0" i="0" u="none" strike="noStrike" kern="1200" cap="none" spc="0" normalizeH="0" baseline="30000" noProof="0" dirty="0">
                <a:ln>
                  <a:noFill/>
                </a:ln>
                <a:solidFill>
                  <a:prstClr val="black"/>
                </a:solidFill>
                <a:effectLst/>
                <a:uLnTx/>
                <a:uFillTx/>
                <a:latin typeface="Constantia"/>
                <a:ea typeface="+mn-ea"/>
                <a:cs typeface="+mn-cs"/>
              </a:rPr>
              <a:t>2</a:t>
            </a:r>
            <a:r>
              <a:rPr kumimoji="0" lang="en-US" sz="2800" b="0" i="0" u="none" strike="noStrike" kern="1200" cap="none" spc="0" normalizeH="0" baseline="0" noProof="0" dirty="0">
                <a:ln>
                  <a:noFill/>
                </a:ln>
                <a:solidFill>
                  <a:prstClr val="black"/>
                </a:solidFill>
                <a:effectLst/>
                <a:uLnTx/>
                <a:uFillTx/>
                <a:latin typeface="Constantia"/>
                <a:ea typeface="+mn-ea"/>
                <a:cs typeface="+mn-cs"/>
              </a:rPr>
              <a:t> from the set of integers to the set of integers is one-to-one.</a:t>
            </a:r>
          </a:p>
        </p:txBody>
      </p:sp>
      <mc:AlternateContent xmlns:mc="http://schemas.openxmlformats.org/markup-compatibility/2006" xmlns:a14="http://schemas.microsoft.com/office/drawing/2010/main">
        <mc:Choice Requires="a14">
          <p:sp>
            <p:nvSpPr>
              <p:cNvPr id="7" name="Rectangle 6"/>
              <p:cNvSpPr/>
              <p:nvPr/>
            </p:nvSpPr>
            <p:spPr>
              <a:xfrm>
                <a:off x="420806" y="3505200"/>
                <a:ext cx="8458200"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nstantia"/>
                    <a:ea typeface="+mn-ea"/>
                    <a:cs typeface="+mn-cs"/>
                  </a:rPr>
                  <a:t>The function </a:t>
                </a:r>
                <a:r>
                  <a:rPr kumimoji="0" lang="en-US" sz="2800" b="0" i="1" u="none" strike="noStrike" kern="1200" cap="none" spc="0" normalizeH="0" baseline="0" noProof="0" dirty="0">
                    <a:ln>
                      <a:noFill/>
                    </a:ln>
                    <a:solidFill>
                      <a:prstClr val="black"/>
                    </a:solidFill>
                    <a:effectLst/>
                    <a:uLnTx/>
                    <a:uFillTx/>
                    <a:latin typeface="Constantia"/>
                    <a:ea typeface="+mn-ea"/>
                    <a:cs typeface="+mn-cs"/>
                  </a:rPr>
                  <a:t>f (x) </a:t>
                </a:r>
                <a:r>
                  <a:rPr kumimoji="0" lang="en-US" sz="2800" b="0" i="0" u="none" strike="noStrike" kern="1200" cap="none" spc="0" normalizeH="0" baseline="0" noProof="0" dirty="0">
                    <a:ln>
                      <a:noFill/>
                    </a:ln>
                    <a:solidFill>
                      <a:prstClr val="black"/>
                    </a:solidFill>
                    <a:effectLst/>
                    <a:uLnTx/>
                    <a:uFillTx/>
                    <a:latin typeface="Constantia"/>
                    <a:ea typeface="+mn-ea"/>
                    <a:cs typeface="+mn-cs"/>
                  </a:rPr>
                  <a:t>= </a:t>
                </a:r>
                <a:r>
                  <a:rPr kumimoji="0" lang="en-US" sz="2800" b="0" i="1" u="none" strike="noStrike" kern="1200" cap="none" spc="0" normalizeH="0" baseline="0" noProof="0" dirty="0">
                    <a:ln>
                      <a:noFill/>
                    </a:ln>
                    <a:solidFill>
                      <a:prstClr val="black"/>
                    </a:solidFill>
                    <a:effectLst/>
                    <a:uLnTx/>
                    <a:uFillTx/>
                    <a:latin typeface="Constantia"/>
                    <a:ea typeface="+mn-ea"/>
                    <a:cs typeface="+mn-cs"/>
                  </a:rPr>
                  <a:t>x</a:t>
                </a:r>
                <a:r>
                  <a:rPr kumimoji="0" lang="en-US" sz="2800" b="0" i="0" u="none" strike="noStrike" kern="1200" cap="none" spc="0" normalizeH="0" baseline="30000" noProof="0" dirty="0">
                    <a:ln>
                      <a:noFill/>
                    </a:ln>
                    <a:solidFill>
                      <a:prstClr val="black"/>
                    </a:solidFill>
                    <a:effectLst/>
                    <a:uLnTx/>
                    <a:uFillTx/>
                    <a:latin typeface="Constantia"/>
                    <a:ea typeface="+mn-ea"/>
                    <a:cs typeface="+mn-cs"/>
                  </a:rPr>
                  <a:t>2</a:t>
                </a:r>
                <a:r>
                  <a:rPr kumimoji="0" lang="en-US" sz="2800" b="0" i="0" u="none" strike="noStrike" kern="1200" cap="none" spc="0" normalizeH="0" baseline="0" noProof="0" dirty="0">
                    <a:ln>
                      <a:noFill/>
                    </a:ln>
                    <a:solidFill>
                      <a:prstClr val="black"/>
                    </a:solidFill>
                    <a:effectLst/>
                    <a:uLnTx/>
                    <a:uFillTx/>
                    <a:latin typeface="Constantia"/>
                    <a:ea typeface="+mn-ea"/>
                    <a:cs typeface="+mn-cs"/>
                  </a:rPr>
                  <a:t> is not one-to-one because, for instance, </a:t>
                </a:r>
                <a:r>
                  <a:rPr kumimoji="0" lang="en-US" sz="2800" b="0" i="1" u="none" strike="noStrike" kern="1200" cap="none" spc="0" normalizeH="0" baseline="0" noProof="0" dirty="0">
                    <a:ln>
                      <a:noFill/>
                    </a:ln>
                    <a:solidFill>
                      <a:prstClr val="black"/>
                    </a:solidFill>
                    <a:effectLst/>
                    <a:uLnTx/>
                    <a:uFillTx/>
                    <a:latin typeface="Constantia"/>
                    <a:ea typeface="+mn-ea"/>
                    <a:cs typeface="+mn-cs"/>
                  </a:rPr>
                  <a:t>f (</a:t>
                </a:r>
                <a:r>
                  <a:rPr kumimoji="0" lang="en-US" sz="2800" b="0" i="0" u="none" strike="noStrike" kern="1200" cap="none" spc="0" normalizeH="0" baseline="0" noProof="0" dirty="0">
                    <a:ln>
                      <a:noFill/>
                    </a:ln>
                    <a:solidFill>
                      <a:prstClr val="black"/>
                    </a:solidFill>
                    <a:effectLst/>
                    <a:uLnTx/>
                    <a:uFillTx/>
                    <a:latin typeface="Constantia"/>
                    <a:ea typeface="+mn-ea"/>
                    <a:cs typeface="+mn-cs"/>
                  </a:rPr>
                  <a:t>1</a:t>
                </a:r>
                <a:r>
                  <a:rPr kumimoji="0" lang="en-US" sz="2800" b="0" i="1" u="none" strike="noStrike" kern="1200" cap="none" spc="0" normalizeH="0" baseline="0" noProof="0" dirty="0">
                    <a:ln>
                      <a:noFill/>
                    </a:ln>
                    <a:solidFill>
                      <a:prstClr val="black"/>
                    </a:solidFill>
                    <a:effectLst/>
                    <a:uLnTx/>
                    <a:uFillTx/>
                    <a:latin typeface="Constantia"/>
                    <a:ea typeface="+mn-ea"/>
                    <a:cs typeface="+mn-cs"/>
                  </a:rPr>
                  <a:t>) </a:t>
                </a:r>
                <a:r>
                  <a:rPr kumimoji="0" lang="en-US" sz="2800" b="0" i="0" u="none" strike="noStrike" kern="1200" cap="none" spc="0" normalizeH="0" baseline="0" noProof="0" dirty="0">
                    <a:ln>
                      <a:noFill/>
                    </a:ln>
                    <a:solidFill>
                      <a:prstClr val="black"/>
                    </a:solidFill>
                    <a:effectLst/>
                    <a:uLnTx/>
                    <a:uFillTx/>
                    <a:latin typeface="Constantia"/>
                    <a:ea typeface="+mn-ea"/>
                    <a:cs typeface="+mn-cs"/>
                  </a:rPr>
                  <a:t>= </a:t>
                </a:r>
                <a:r>
                  <a:rPr kumimoji="0" lang="en-US" sz="2800" b="0" i="1" u="none" strike="noStrike" kern="1200" cap="none" spc="0" normalizeH="0" baseline="0" noProof="0" dirty="0">
                    <a:ln>
                      <a:noFill/>
                    </a:ln>
                    <a:solidFill>
                      <a:prstClr val="black"/>
                    </a:solidFill>
                    <a:effectLst/>
                    <a:uLnTx/>
                    <a:uFillTx/>
                    <a:latin typeface="Constantia"/>
                    <a:ea typeface="+mn-ea"/>
                    <a:cs typeface="+mn-cs"/>
                  </a:rPr>
                  <a:t>f (</a:t>
                </a:r>
                <a:r>
                  <a:rPr kumimoji="0" lang="en-US" sz="2800" b="0" i="0" u="none" strike="noStrike" kern="1200" cap="none" spc="0" normalizeH="0" baseline="0" noProof="0" dirty="0">
                    <a:ln>
                      <a:noFill/>
                    </a:ln>
                    <a:solidFill>
                      <a:prstClr val="black"/>
                    </a:solidFill>
                    <a:effectLst/>
                    <a:uLnTx/>
                    <a:uFillTx/>
                    <a:latin typeface="Constantia"/>
                    <a:ea typeface="+mn-ea"/>
                    <a:cs typeface="+mn-cs"/>
                  </a:rPr>
                  <a:t>−1</a:t>
                </a:r>
                <a:r>
                  <a:rPr kumimoji="0" lang="en-US" sz="2800" b="0" i="1" u="none" strike="noStrike" kern="1200" cap="none" spc="0" normalizeH="0" baseline="0" noProof="0" dirty="0">
                    <a:ln>
                      <a:noFill/>
                    </a:ln>
                    <a:solidFill>
                      <a:prstClr val="black"/>
                    </a:solidFill>
                    <a:effectLst/>
                    <a:uLnTx/>
                    <a:uFillTx/>
                    <a:latin typeface="Constantia"/>
                    <a:ea typeface="+mn-ea"/>
                    <a:cs typeface="+mn-cs"/>
                  </a:rPr>
                  <a:t>) </a:t>
                </a:r>
                <a:r>
                  <a:rPr kumimoji="0" lang="en-US" sz="2800" b="0" i="0" u="none" strike="noStrike" kern="1200" cap="none" spc="0" normalizeH="0" baseline="0" noProof="0" dirty="0">
                    <a:ln>
                      <a:noFill/>
                    </a:ln>
                    <a:solidFill>
                      <a:prstClr val="black"/>
                    </a:solidFill>
                    <a:effectLst/>
                    <a:uLnTx/>
                    <a:uFillTx/>
                    <a:latin typeface="Constantia"/>
                    <a:ea typeface="+mn-ea"/>
                    <a:cs typeface="+mn-cs"/>
                  </a:rPr>
                  <a:t>= 1, but 1 </a:t>
                </a:r>
                <a14:m>
                  <m:oMath xmlns:m="http://schemas.openxmlformats.org/officeDocument/2006/math">
                    <m:r>
                      <a:rPr kumimoji="0" lang="en-US" sz="2800" b="0" i="1" u="none" strike="noStrike" kern="1200" cap="none" spc="0" normalizeH="0" baseline="0" noProof="0" dirty="0" smtClean="0">
                        <a:ln>
                          <a:noFill/>
                        </a:ln>
                        <a:solidFill>
                          <a:prstClr val="black"/>
                        </a:solidFill>
                        <a:effectLst/>
                        <a:uLnTx/>
                        <a:uFillTx/>
                        <a:latin typeface="Cambria Math"/>
                        <a:ea typeface="Cambria Math"/>
                        <a:cs typeface="+mn-cs"/>
                      </a:rPr>
                      <m:t>≠</m:t>
                    </m:r>
                  </m:oMath>
                </a14:m>
                <a:r>
                  <a:rPr kumimoji="0" lang="en-US" sz="2800" b="0" i="0" u="none" strike="noStrike" kern="1200" cap="none" spc="0" normalizeH="0" baseline="0" noProof="0" dirty="0">
                    <a:ln>
                      <a:noFill/>
                    </a:ln>
                    <a:solidFill>
                      <a:prstClr val="black"/>
                    </a:solidFill>
                    <a:effectLst/>
                    <a:uLnTx/>
                    <a:uFillTx/>
                    <a:latin typeface="Constantia"/>
                    <a:ea typeface="+mn-ea"/>
                    <a:cs typeface="+mn-cs"/>
                  </a:rPr>
                  <a:t> −1.</a:t>
                </a:r>
              </a:p>
            </p:txBody>
          </p:sp>
        </mc:Choice>
        <mc:Fallback xmlns="">
          <p:sp>
            <p:nvSpPr>
              <p:cNvPr id="7" name="Rectangle 6"/>
              <p:cNvSpPr>
                <a:spLocks noRot="1" noChangeAspect="1" noMove="1" noResize="1" noEditPoints="1" noAdjustHandles="1" noChangeArrowheads="1" noChangeShapeType="1" noTextEdit="1"/>
              </p:cNvSpPr>
              <p:nvPr/>
            </p:nvSpPr>
            <p:spPr>
              <a:xfrm>
                <a:off x="420806" y="3505200"/>
                <a:ext cx="8458200" cy="954107"/>
              </a:xfrm>
              <a:prstGeom prst="rect">
                <a:avLst/>
              </a:prstGeom>
              <a:blipFill rotWithShape="0">
                <a:blip r:embed="rId2"/>
                <a:stretch>
                  <a:fillRect l="-1441" t="-5732" b="-17197"/>
                </a:stretch>
              </a:blipFill>
            </p:spPr>
            <p:txBody>
              <a:bodyPr/>
              <a:lstStyle/>
              <a:p>
                <a:r>
                  <a:rPr lang="en-US">
                    <a:noFill/>
                  </a:rPr>
                  <a:t> </a:t>
                </a:r>
              </a:p>
            </p:txBody>
          </p:sp>
        </mc:Fallback>
      </mc:AlternateContent>
    </p:spTree>
    <p:extLst>
      <p:ext uri="{BB962C8B-B14F-4D97-AF65-F5344CB8AC3E}">
        <p14:creationId xmlns:p14="http://schemas.microsoft.com/office/powerpoint/2010/main" val="3442895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a:t>Increasing/ decreasing functions</a:t>
            </a:r>
            <a:endParaRPr lang="en-US" dirty="0"/>
          </a:p>
        </p:txBody>
      </p:sp>
      <p:sp>
        <p:nvSpPr>
          <p:cNvPr id="3" name="Content Placeholder 2"/>
          <p:cNvSpPr>
            <a:spLocks noGrp="1"/>
          </p:cNvSpPr>
          <p:nvPr>
            <p:ph idx="1"/>
          </p:nvPr>
        </p:nvSpPr>
        <p:spPr/>
        <p:txBody>
          <a:bodyPr>
            <a:normAutofit/>
          </a:bodyPr>
          <a:lstStyle/>
          <a:p>
            <a:r>
              <a:rPr lang="en-US" dirty="0"/>
              <a:t>A function </a:t>
            </a:r>
            <a:r>
              <a:rPr lang="en-US" i="1" dirty="0"/>
              <a:t>f </a:t>
            </a:r>
            <a:r>
              <a:rPr lang="en-US" dirty="0"/>
              <a:t>whose domain and codomain are subsets of the set of real numbers is called </a:t>
            </a:r>
            <a:r>
              <a:rPr lang="en-US" i="1" dirty="0"/>
              <a:t>increasing </a:t>
            </a:r>
            <a:r>
              <a:rPr lang="en-US" dirty="0"/>
              <a:t>if </a:t>
            </a:r>
            <a:r>
              <a:rPr lang="en-US" i="1" dirty="0"/>
              <a:t>f (x) </a:t>
            </a:r>
            <a:r>
              <a:rPr lang="en-US" dirty="0"/>
              <a:t>≤ </a:t>
            </a:r>
            <a:r>
              <a:rPr lang="en-US" i="1" dirty="0"/>
              <a:t>f (y)</a:t>
            </a:r>
            <a:r>
              <a:rPr lang="en-US" dirty="0"/>
              <a:t>, and </a:t>
            </a:r>
            <a:r>
              <a:rPr lang="en-US" i="1" dirty="0"/>
              <a:t>strictly increasing </a:t>
            </a:r>
            <a:r>
              <a:rPr lang="en-US" dirty="0"/>
              <a:t>if </a:t>
            </a:r>
            <a:r>
              <a:rPr lang="en-US" i="1" dirty="0"/>
              <a:t>f(x) &lt; f(y)</a:t>
            </a:r>
            <a:r>
              <a:rPr lang="en-US" dirty="0"/>
              <a:t>, whenever </a:t>
            </a:r>
            <a:r>
              <a:rPr lang="en-US" i="1" dirty="0"/>
              <a:t>x &lt; y </a:t>
            </a:r>
            <a:r>
              <a:rPr lang="en-US" dirty="0"/>
              <a:t>and </a:t>
            </a:r>
            <a:r>
              <a:rPr lang="en-US" i="1" dirty="0"/>
              <a:t>x </a:t>
            </a:r>
            <a:r>
              <a:rPr lang="en-US" dirty="0"/>
              <a:t>and </a:t>
            </a:r>
            <a:r>
              <a:rPr lang="en-US" i="1" dirty="0"/>
              <a:t>y </a:t>
            </a:r>
            <a:r>
              <a:rPr lang="en-US" dirty="0"/>
              <a:t>are in the domain of </a:t>
            </a:r>
            <a:r>
              <a:rPr lang="en-US" i="1" dirty="0"/>
              <a:t>f. </a:t>
            </a:r>
          </a:p>
          <a:p>
            <a:r>
              <a:rPr lang="en-US" dirty="0"/>
              <a:t>Similarly, </a:t>
            </a:r>
            <a:r>
              <a:rPr lang="en-US" i="1" dirty="0"/>
              <a:t>f </a:t>
            </a:r>
            <a:r>
              <a:rPr lang="en-US" dirty="0"/>
              <a:t>is called </a:t>
            </a:r>
            <a:r>
              <a:rPr lang="en-US" i="1" dirty="0"/>
              <a:t>decreasing </a:t>
            </a:r>
            <a:r>
              <a:rPr lang="en-US" dirty="0"/>
              <a:t>if </a:t>
            </a:r>
            <a:r>
              <a:rPr lang="en-US" i="1" dirty="0"/>
              <a:t>f (x) </a:t>
            </a:r>
            <a:r>
              <a:rPr lang="en-US" dirty="0"/>
              <a:t>≥ </a:t>
            </a:r>
            <a:r>
              <a:rPr lang="en-US" i="1" dirty="0"/>
              <a:t>f (y)</a:t>
            </a:r>
            <a:r>
              <a:rPr lang="en-US" dirty="0"/>
              <a:t>, and </a:t>
            </a:r>
            <a:r>
              <a:rPr lang="en-US" i="1" dirty="0"/>
              <a:t>strictly decreasing </a:t>
            </a:r>
            <a:r>
              <a:rPr lang="en-US" dirty="0"/>
              <a:t>if </a:t>
            </a:r>
            <a:r>
              <a:rPr lang="en-US" i="1" dirty="0"/>
              <a:t>f(x) &gt; f(y)</a:t>
            </a:r>
            <a:r>
              <a:rPr lang="en-US" dirty="0"/>
              <a:t>, whenever </a:t>
            </a:r>
            <a:r>
              <a:rPr lang="en-US" i="1" dirty="0"/>
              <a:t>x &lt; y </a:t>
            </a:r>
            <a:r>
              <a:rPr lang="en-US" dirty="0"/>
              <a:t>and </a:t>
            </a:r>
            <a:r>
              <a:rPr lang="en-US" i="1" dirty="0"/>
              <a:t>x </a:t>
            </a:r>
            <a:r>
              <a:rPr lang="en-US" dirty="0"/>
              <a:t>and </a:t>
            </a:r>
            <a:r>
              <a:rPr lang="en-US" i="1" dirty="0"/>
              <a:t>y </a:t>
            </a:r>
            <a:r>
              <a:rPr lang="en-US" dirty="0"/>
              <a:t>are in the domain of </a:t>
            </a:r>
            <a:r>
              <a:rPr lang="en-US" i="1" dirty="0"/>
              <a:t>f. </a:t>
            </a:r>
          </a:p>
        </p:txBody>
      </p:sp>
    </p:spTree>
    <p:extLst>
      <p:ext uri="{BB962C8B-B14F-4D97-AF65-F5344CB8AC3E}">
        <p14:creationId xmlns:p14="http://schemas.microsoft.com/office/powerpoint/2010/main" val="417338032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a:t>Increasing/ decreasing functions</a:t>
            </a:r>
            <a:endParaRPr lang="en-US" dirty="0"/>
          </a:p>
        </p:txBody>
      </p:sp>
      <p:sp>
        <p:nvSpPr>
          <p:cNvPr id="3" name="Content Placeholder 2"/>
          <p:cNvSpPr>
            <a:spLocks noGrp="1"/>
          </p:cNvSpPr>
          <p:nvPr>
            <p:ph idx="1"/>
          </p:nvPr>
        </p:nvSpPr>
        <p:spPr/>
        <p:txBody>
          <a:bodyPr>
            <a:normAutofit/>
          </a:bodyPr>
          <a:lstStyle/>
          <a:p>
            <a:r>
              <a:rPr lang="en-US" dirty="0"/>
              <a:t>A function </a:t>
            </a:r>
            <a:r>
              <a:rPr lang="en-US" i="1" dirty="0"/>
              <a:t>f </a:t>
            </a:r>
            <a:r>
              <a:rPr lang="en-US" dirty="0"/>
              <a:t>is </a:t>
            </a:r>
          </a:p>
          <a:p>
            <a:pPr lvl="1"/>
            <a:r>
              <a:rPr lang="en-US" dirty="0"/>
              <a:t>increasing if ∀</a:t>
            </a:r>
            <a:r>
              <a:rPr lang="en-US" i="1" dirty="0" err="1"/>
              <a:t>x</a:t>
            </a:r>
            <a:r>
              <a:rPr lang="en-US" dirty="0" err="1"/>
              <a:t>∀</a:t>
            </a:r>
            <a:r>
              <a:rPr lang="en-US" i="1" dirty="0" err="1"/>
              <a:t>y</a:t>
            </a:r>
            <a:r>
              <a:rPr lang="en-US" i="1" dirty="0"/>
              <a:t>(x &lt; y </a:t>
            </a:r>
            <a:r>
              <a:rPr lang="en-US" dirty="0"/>
              <a:t>→ </a:t>
            </a:r>
            <a:r>
              <a:rPr lang="en-US" i="1" dirty="0"/>
              <a:t>f (x) </a:t>
            </a:r>
            <a:r>
              <a:rPr lang="en-US" dirty="0"/>
              <a:t>≤ </a:t>
            </a:r>
            <a:r>
              <a:rPr lang="en-US" i="1" dirty="0"/>
              <a:t>f (y))</a:t>
            </a:r>
            <a:r>
              <a:rPr lang="en-US" dirty="0"/>
              <a:t>, </a:t>
            </a:r>
          </a:p>
          <a:p>
            <a:pPr lvl="1"/>
            <a:r>
              <a:rPr lang="en-US" dirty="0"/>
              <a:t>strictly increasing if ∀</a:t>
            </a:r>
            <a:r>
              <a:rPr lang="en-US" i="1" dirty="0" err="1"/>
              <a:t>x</a:t>
            </a:r>
            <a:r>
              <a:rPr lang="en-US" dirty="0" err="1"/>
              <a:t>∀</a:t>
            </a:r>
            <a:r>
              <a:rPr lang="en-US" i="1" dirty="0" err="1"/>
              <a:t>y</a:t>
            </a:r>
            <a:r>
              <a:rPr lang="en-US" i="1" dirty="0"/>
              <a:t>(x &lt; y </a:t>
            </a:r>
            <a:r>
              <a:rPr lang="en-US" dirty="0"/>
              <a:t>→ </a:t>
            </a:r>
            <a:r>
              <a:rPr lang="en-US" i="1" dirty="0"/>
              <a:t>f (x) &lt; f (y))</a:t>
            </a:r>
            <a:r>
              <a:rPr lang="en-US" dirty="0"/>
              <a:t>, </a:t>
            </a:r>
          </a:p>
          <a:p>
            <a:pPr lvl="1"/>
            <a:r>
              <a:rPr lang="en-US" dirty="0"/>
              <a:t>decreasing if ∀</a:t>
            </a:r>
            <a:r>
              <a:rPr lang="en-US" i="1" dirty="0" err="1"/>
              <a:t>x</a:t>
            </a:r>
            <a:r>
              <a:rPr lang="en-US" dirty="0" err="1"/>
              <a:t>∀</a:t>
            </a:r>
            <a:r>
              <a:rPr lang="en-US" i="1" dirty="0" err="1"/>
              <a:t>y</a:t>
            </a:r>
            <a:r>
              <a:rPr lang="en-US" i="1" dirty="0"/>
              <a:t>(x &lt; y </a:t>
            </a:r>
            <a:r>
              <a:rPr lang="en-US" dirty="0"/>
              <a:t>→ </a:t>
            </a:r>
            <a:r>
              <a:rPr lang="en-US" i="1" dirty="0"/>
              <a:t>f (x) </a:t>
            </a:r>
            <a:r>
              <a:rPr lang="en-US" dirty="0"/>
              <a:t>≥ </a:t>
            </a:r>
            <a:r>
              <a:rPr lang="en-US" i="1" dirty="0"/>
              <a:t>f (y))</a:t>
            </a:r>
            <a:r>
              <a:rPr lang="en-US" dirty="0"/>
              <a:t>, </a:t>
            </a:r>
          </a:p>
          <a:p>
            <a:pPr lvl="1"/>
            <a:r>
              <a:rPr lang="en-US" dirty="0"/>
              <a:t>strictly decreasing if ∀</a:t>
            </a:r>
            <a:r>
              <a:rPr lang="en-US" i="1" dirty="0" err="1"/>
              <a:t>x</a:t>
            </a:r>
            <a:r>
              <a:rPr lang="en-US" dirty="0" err="1"/>
              <a:t>∀</a:t>
            </a:r>
            <a:r>
              <a:rPr lang="en-US" i="1" dirty="0" err="1"/>
              <a:t>y</a:t>
            </a:r>
            <a:r>
              <a:rPr lang="en-US" i="1" dirty="0"/>
              <a:t>(x &lt; y </a:t>
            </a:r>
            <a:r>
              <a:rPr lang="en-US" dirty="0"/>
              <a:t>→ </a:t>
            </a:r>
            <a:r>
              <a:rPr lang="en-US" i="1" dirty="0"/>
              <a:t>f (x) &gt; f (y))</a:t>
            </a:r>
            <a:r>
              <a:rPr lang="en-US" dirty="0"/>
              <a:t>, </a:t>
            </a:r>
          </a:p>
          <a:p>
            <a:endParaRPr lang="en-US" dirty="0"/>
          </a:p>
          <a:p>
            <a:pPr marL="0" indent="0">
              <a:buNone/>
            </a:pPr>
            <a:r>
              <a:rPr lang="en-US" sz="2800" dirty="0"/>
              <a:t>where the universe of discourse is the domain of </a:t>
            </a:r>
            <a:r>
              <a:rPr lang="en-US" sz="2800" i="1" dirty="0"/>
              <a:t>f.</a:t>
            </a:r>
            <a:endParaRPr lang="en-US" sz="2800" dirty="0"/>
          </a:p>
        </p:txBody>
      </p:sp>
    </p:spTree>
    <p:extLst>
      <p:ext uri="{BB962C8B-B14F-4D97-AF65-F5344CB8AC3E}">
        <p14:creationId xmlns:p14="http://schemas.microsoft.com/office/powerpoint/2010/main" val="154818557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with one-to-one</a:t>
            </a:r>
          </a:p>
        </p:txBody>
      </p:sp>
      <p:sp>
        <p:nvSpPr>
          <p:cNvPr id="3" name="Content Placeholder 2"/>
          <p:cNvSpPr>
            <a:spLocks noGrp="1"/>
          </p:cNvSpPr>
          <p:nvPr>
            <p:ph idx="1"/>
          </p:nvPr>
        </p:nvSpPr>
        <p:spPr/>
        <p:txBody>
          <a:bodyPr/>
          <a:lstStyle/>
          <a:p>
            <a:r>
              <a:rPr lang="en-US" dirty="0"/>
              <a:t>a function that is either strictly increasing or strictly decreasing must be one-to-one.</a:t>
            </a:r>
          </a:p>
          <a:p>
            <a:endParaRPr lang="en-US" dirty="0"/>
          </a:p>
          <a:p>
            <a:r>
              <a:rPr lang="en-US" dirty="0"/>
              <a:t>a function that is increasing, but not strictly increasing, or decreasing, but not strictly decreasing, is not one-to-one.</a:t>
            </a:r>
          </a:p>
        </p:txBody>
      </p:sp>
    </p:spTree>
    <p:extLst>
      <p:ext uri="{BB962C8B-B14F-4D97-AF65-F5344CB8AC3E}">
        <p14:creationId xmlns:p14="http://schemas.microsoft.com/office/powerpoint/2010/main" val="90548224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i="1" dirty="0"/>
              <a:t>identity function</a:t>
            </a:r>
            <a:endParaRPr lang="en-US" dirty="0"/>
          </a:p>
        </p:txBody>
      </p:sp>
      <p:sp>
        <p:nvSpPr>
          <p:cNvPr id="3" name="Content Placeholder 2"/>
          <p:cNvSpPr>
            <a:spLocks noGrp="1"/>
          </p:cNvSpPr>
          <p:nvPr>
            <p:ph idx="1"/>
          </p:nvPr>
        </p:nvSpPr>
        <p:spPr/>
        <p:txBody>
          <a:bodyPr/>
          <a:lstStyle/>
          <a:p>
            <a:r>
              <a:rPr lang="en-US" dirty="0"/>
              <a:t>Let </a:t>
            </a:r>
            <a:r>
              <a:rPr lang="en-US" i="1" dirty="0"/>
              <a:t>A </a:t>
            </a:r>
            <a:r>
              <a:rPr lang="en-US" dirty="0"/>
              <a:t>be a set. The </a:t>
            </a:r>
            <a:r>
              <a:rPr lang="en-US" i="1" dirty="0"/>
              <a:t>identity function </a:t>
            </a:r>
            <a:r>
              <a:rPr lang="en-US" dirty="0"/>
              <a:t>on </a:t>
            </a:r>
            <a:r>
              <a:rPr lang="en-US" i="1" dirty="0"/>
              <a:t>A </a:t>
            </a:r>
            <a:r>
              <a:rPr lang="en-US" dirty="0"/>
              <a:t>is the function </a:t>
            </a:r>
            <a:r>
              <a:rPr lang="en-US" i="1" dirty="0" err="1"/>
              <a:t>ιA</a:t>
            </a:r>
            <a:r>
              <a:rPr lang="en-US" i="1" dirty="0"/>
              <a:t> </a:t>
            </a:r>
            <a:r>
              <a:rPr lang="en-US" dirty="0"/>
              <a:t>: </a:t>
            </a:r>
            <a:r>
              <a:rPr lang="en-US" i="1" dirty="0"/>
              <a:t>A </a:t>
            </a:r>
            <a:r>
              <a:rPr lang="en-US" dirty="0"/>
              <a:t>→ </a:t>
            </a:r>
            <a:r>
              <a:rPr lang="en-US" i="1" dirty="0"/>
              <a:t>A</a:t>
            </a:r>
            <a:r>
              <a:rPr lang="en-US" dirty="0"/>
              <a:t>, where</a:t>
            </a:r>
          </a:p>
          <a:p>
            <a:pPr marL="0" indent="0">
              <a:buNone/>
            </a:pPr>
            <a:r>
              <a:rPr lang="en-US" i="1" dirty="0"/>
              <a:t>			</a:t>
            </a:r>
            <a:r>
              <a:rPr lang="el-GR" i="1" dirty="0"/>
              <a:t>ι</a:t>
            </a:r>
            <a:r>
              <a:rPr lang="en-US" i="1" dirty="0"/>
              <a:t>A(x) </a:t>
            </a:r>
            <a:r>
              <a:rPr lang="en-US" dirty="0"/>
              <a:t>= </a:t>
            </a:r>
            <a:r>
              <a:rPr lang="en-US" i="1" dirty="0"/>
              <a:t>x</a:t>
            </a:r>
            <a:endParaRPr lang="en-US" dirty="0"/>
          </a:p>
          <a:p>
            <a:r>
              <a:rPr lang="en-US" dirty="0"/>
              <a:t>for all </a:t>
            </a:r>
            <a:r>
              <a:rPr lang="en-US" i="1" dirty="0"/>
              <a:t>x </a:t>
            </a:r>
            <a:r>
              <a:rPr lang="en-US" dirty="0"/>
              <a:t>∈ </a:t>
            </a:r>
            <a:r>
              <a:rPr lang="en-US" i="1" dirty="0"/>
              <a:t>A</a:t>
            </a:r>
            <a:r>
              <a:rPr lang="en-US" dirty="0"/>
              <a:t>.</a:t>
            </a:r>
          </a:p>
          <a:p>
            <a:endParaRPr lang="en-US" dirty="0"/>
          </a:p>
          <a:p>
            <a:r>
              <a:rPr lang="en-US" dirty="0"/>
              <a:t>The function </a:t>
            </a:r>
            <a:r>
              <a:rPr lang="en-US" i="1" dirty="0" err="1"/>
              <a:t>ιA</a:t>
            </a:r>
            <a:r>
              <a:rPr lang="en-US" i="1" dirty="0"/>
              <a:t> </a:t>
            </a:r>
            <a:r>
              <a:rPr lang="en-US" dirty="0"/>
              <a:t>is one-to-one and onto, so it is a </a:t>
            </a:r>
            <a:r>
              <a:rPr lang="en-US" dirty="0" err="1"/>
              <a:t>bijection</a:t>
            </a:r>
            <a:r>
              <a:rPr lang="en-US" dirty="0"/>
              <a:t>.</a:t>
            </a:r>
          </a:p>
        </p:txBody>
      </p:sp>
    </p:spTree>
    <p:extLst>
      <p:ext uri="{BB962C8B-B14F-4D97-AF65-F5344CB8AC3E}">
        <p14:creationId xmlns:p14="http://schemas.microsoft.com/office/powerpoint/2010/main" val="422743704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Inverse Functions</a:t>
            </a:r>
          </a:p>
        </p:txBody>
      </p:sp>
      <p:sp>
        <p:nvSpPr>
          <p:cNvPr id="3" name="Content Placeholder 2"/>
          <p:cNvSpPr>
            <a:spLocks noGrp="1"/>
          </p:cNvSpPr>
          <p:nvPr>
            <p:ph idx="1"/>
          </p:nvPr>
        </p:nvSpPr>
        <p:spPr/>
        <p:txBody>
          <a:bodyPr/>
          <a:lstStyle/>
          <a:p>
            <a:pPr>
              <a:buNone/>
            </a:pPr>
            <a:r>
              <a:rPr lang="en-US" b="1" dirty="0"/>
              <a:t>   Definition</a:t>
            </a:r>
            <a:r>
              <a:rPr lang="en-US" dirty="0"/>
              <a:t>: Let </a:t>
            </a:r>
            <a:r>
              <a:rPr lang="en-US" i="1" dirty="0"/>
              <a:t>f</a:t>
            </a:r>
            <a:r>
              <a:rPr lang="en-US" dirty="0"/>
              <a:t> be a </a:t>
            </a:r>
            <a:r>
              <a:rPr lang="en-US" dirty="0" err="1"/>
              <a:t>bijection</a:t>
            </a:r>
            <a:r>
              <a:rPr lang="en-US" dirty="0"/>
              <a:t> from </a:t>
            </a:r>
            <a:r>
              <a:rPr lang="en-US" i="1" dirty="0"/>
              <a:t>A</a:t>
            </a:r>
            <a:r>
              <a:rPr lang="en-US" dirty="0"/>
              <a:t> to </a:t>
            </a:r>
            <a:r>
              <a:rPr lang="en-US" i="1" dirty="0"/>
              <a:t>B</a:t>
            </a:r>
            <a:r>
              <a:rPr lang="en-US" dirty="0"/>
              <a:t>. Then the </a:t>
            </a:r>
            <a:r>
              <a:rPr lang="en-US" i="1" dirty="0"/>
              <a:t>inverse</a:t>
            </a:r>
            <a:r>
              <a:rPr lang="en-US" dirty="0"/>
              <a:t> of </a:t>
            </a:r>
            <a:r>
              <a:rPr lang="en-US" i="1" dirty="0"/>
              <a:t>f</a:t>
            </a:r>
            <a:r>
              <a:rPr lang="en-US" dirty="0"/>
              <a:t>, denoted          , is the function from </a:t>
            </a:r>
            <a:r>
              <a:rPr lang="en-US" i="1" dirty="0"/>
              <a:t>B</a:t>
            </a:r>
            <a:r>
              <a:rPr lang="en-US" dirty="0"/>
              <a:t> to </a:t>
            </a:r>
            <a:r>
              <a:rPr lang="en-US" i="1" dirty="0"/>
              <a:t>A</a:t>
            </a:r>
            <a:r>
              <a:rPr lang="en-US" b="1" dirty="0"/>
              <a:t> </a:t>
            </a:r>
            <a:r>
              <a:rPr lang="en-US" dirty="0"/>
              <a:t>defined as</a:t>
            </a:r>
            <a:endParaRPr lang="en-US" b="1" dirty="0"/>
          </a:p>
          <a:p>
            <a:pPr>
              <a:buNone/>
            </a:pPr>
            <a:r>
              <a:rPr lang="en-US" dirty="0"/>
              <a:t>   No inverse exists unless </a:t>
            </a:r>
            <a:r>
              <a:rPr lang="en-US" i="1" dirty="0"/>
              <a:t>f</a:t>
            </a:r>
            <a:r>
              <a:rPr lang="en-US" dirty="0"/>
              <a:t> is a </a:t>
            </a:r>
            <a:r>
              <a:rPr lang="en-US" dirty="0" err="1"/>
              <a:t>bijection</a:t>
            </a:r>
            <a:r>
              <a:rPr lang="en-US" dirty="0"/>
              <a:t>. Why?</a:t>
            </a:r>
          </a:p>
          <a:p>
            <a:pPr>
              <a:buNone/>
            </a:pPr>
            <a:r>
              <a:rPr lang="en-US" dirty="0"/>
              <a:t>      </a:t>
            </a:r>
          </a:p>
        </p:txBody>
      </p:sp>
      <p:pic>
        <p:nvPicPr>
          <p:cNvPr id="5" name="Picture 4" descr="addin_tmp.png"/>
          <p:cNvPicPr>
            <a:picLocks noChangeAspect="1"/>
          </p:cNvPicPr>
          <p:nvPr>
            <p:custDataLst>
              <p:tags r:id="rId1"/>
            </p:custDataLst>
          </p:nvPr>
        </p:nvPicPr>
        <p:blipFill>
          <a:blip r:embed="rId4" cstate="print"/>
          <a:stretch>
            <a:fillRect/>
          </a:stretch>
        </p:blipFill>
        <p:spPr>
          <a:xfrm>
            <a:off x="3886200" y="2438400"/>
            <a:ext cx="571500" cy="388620"/>
          </a:xfrm>
          <a:prstGeom prst="rect">
            <a:avLst/>
          </a:prstGeom>
        </p:spPr>
      </p:pic>
      <p:pic>
        <p:nvPicPr>
          <p:cNvPr id="7" name="Picture 6" descr="addin_tmp.png"/>
          <p:cNvPicPr>
            <a:picLocks noChangeAspect="1"/>
          </p:cNvPicPr>
          <p:nvPr>
            <p:custDataLst>
              <p:tags r:id="rId2"/>
            </p:custDataLst>
          </p:nvPr>
        </p:nvPicPr>
        <p:blipFill>
          <a:blip r:embed="rId5" cstate="print"/>
          <a:stretch>
            <a:fillRect/>
          </a:stretch>
        </p:blipFill>
        <p:spPr>
          <a:xfrm>
            <a:off x="2743200" y="2819400"/>
            <a:ext cx="3803333" cy="408623"/>
          </a:xfrm>
          <a:prstGeom prst="rect">
            <a:avLst/>
          </a:prstGeom>
        </p:spPr>
      </p:pic>
      <p:pic>
        <p:nvPicPr>
          <p:cNvPr id="6" name="Picture 5" descr="0217.jpg"/>
          <p:cNvPicPr>
            <a:picLocks noChangeAspect="1"/>
          </p:cNvPicPr>
          <p:nvPr/>
        </p:nvPicPr>
        <p:blipFill>
          <a:blip r:embed="rId6" cstate="print"/>
          <a:stretch>
            <a:fillRect/>
          </a:stretch>
        </p:blipFill>
        <p:spPr>
          <a:xfrm>
            <a:off x="2743200" y="4038600"/>
            <a:ext cx="4495800" cy="2197729"/>
          </a:xfrm>
          <a:prstGeom prst="rect">
            <a:avLst/>
          </a:prstGeom>
        </p:spPr>
      </p:pic>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Inverse Functions </a:t>
            </a:r>
          </a:p>
        </p:txBody>
      </p:sp>
      <p:grpSp>
        <p:nvGrpSpPr>
          <p:cNvPr id="3" name="Group 44"/>
          <p:cNvGrpSpPr/>
          <p:nvPr/>
        </p:nvGrpSpPr>
        <p:grpSpPr>
          <a:xfrm>
            <a:off x="533400" y="1905000"/>
            <a:ext cx="3429000" cy="4495800"/>
            <a:chOff x="3048000" y="1219200"/>
            <a:chExt cx="3429000" cy="4495800"/>
          </a:xfrm>
        </p:grpSpPr>
        <p:sp>
          <p:nvSpPr>
            <p:cNvPr id="4" name="Flowchart: Connector 3"/>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5" name="Flowchart: Connector 4"/>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6" name="Flowchart: Connector 5"/>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7" name="Flowchart: Connector 6"/>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8" name="Flowchart: Connector 7"/>
            <p:cNvSpPr/>
            <p:nvPr/>
          </p:nvSpPr>
          <p:spPr>
            <a:xfrm>
              <a:off x="5791200" y="19812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9" name="Flowchart: Connector 8"/>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1" name="Flowchart: Connector 10"/>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2" name="TextBox 11"/>
            <p:cNvSpPr txBox="1"/>
            <p:nvPr/>
          </p:nvSpPr>
          <p:spPr>
            <a:xfrm>
              <a:off x="3048000" y="1219200"/>
              <a:ext cx="685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A</a:t>
              </a:r>
            </a:p>
          </p:txBody>
        </p:sp>
        <p:sp>
          <p:nvSpPr>
            <p:cNvPr id="18" name="TextBox 17"/>
            <p:cNvSpPr txBox="1"/>
            <p:nvPr/>
          </p:nvSpPr>
          <p:spPr>
            <a:xfrm>
              <a:off x="5791200" y="1219200"/>
              <a:ext cx="685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B</a:t>
              </a:r>
            </a:p>
          </p:txBody>
        </p:sp>
        <p:sp>
          <p:nvSpPr>
            <p:cNvPr id="19" name="TextBox 18"/>
            <p:cNvSpPr txBox="1"/>
            <p:nvPr/>
          </p:nvSpPr>
          <p:spPr>
            <a:xfrm>
              <a:off x="3200400" y="21336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a:t>
              </a:r>
            </a:p>
          </p:txBody>
        </p:sp>
        <p:sp>
          <p:nvSpPr>
            <p:cNvPr id="20" name="TextBox 19"/>
            <p:cNvSpPr txBox="1"/>
            <p:nvPr/>
          </p:nvSpPr>
          <p:spPr>
            <a:xfrm>
              <a:off x="3200400" y="30480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b</a:t>
              </a:r>
            </a:p>
          </p:txBody>
        </p:sp>
        <p:sp>
          <p:nvSpPr>
            <p:cNvPr id="21" name="TextBox 20"/>
            <p:cNvSpPr txBox="1"/>
            <p:nvPr/>
          </p:nvSpPr>
          <p:spPr>
            <a:xfrm>
              <a:off x="3200400" y="38100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c</a:t>
              </a:r>
            </a:p>
          </p:txBody>
        </p:sp>
        <p:sp>
          <p:nvSpPr>
            <p:cNvPr id="22" name="TextBox 21"/>
            <p:cNvSpPr txBox="1"/>
            <p:nvPr/>
          </p:nvSpPr>
          <p:spPr>
            <a:xfrm>
              <a:off x="3200400" y="44958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d</a:t>
              </a:r>
            </a:p>
          </p:txBody>
        </p:sp>
        <p:sp>
          <p:nvSpPr>
            <p:cNvPr id="23" name="TextBox 22"/>
            <p:cNvSpPr txBox="1"/>
            <p:nvPr/>
          </p:nvSpPr>
          <p:spPr>
            <a:xfrm>
              <a:off x="5867400" y="20574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V</a:t>
              </a:r>
            </a:p>
          </p:txBody>
        </p:sp>
        <p:sp>
          <p:nvSpPr>
            <p:cNvPr id="24" name="TextBox 23"/>
            <p:cNvSpPr txBox="1"/>
            <p:nvPr/>
          </p:nvSpPr>
          <p:spPr>
            <a:xfrm>
              <a:off x="5791200" y="33528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W</a:t>
              </a:r>
            </a:p>
          </p:txBody>
        </p:sp>
        <p:sp>
          <p:nvSpPr>
            <p:cNvPr id="25" name="TextBox 24"/>
            <p:cNvSpPr txBox="1"/>
            <p:nvPr/>
          </p:nvSpPr>
          <p:spPr>
            <a:xfrm>
              <a:off x="5791200" y="44196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X</a:t>
              </a:r>
            </a:p>
          </p:txBody>
        </p:sp>
        <p:cxnSp>
          <p:nvCxnSpPr>
            <p:cNvPr id="28" name="Straight Arrow Connector 27"/>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Flowchart: Connector 26"/>
            <p:cNvSpPr/>
            <p:nvPr/>
          </p:nvSpPr>
          <p:spPr>
            <a:xfrm>
              <a:off x="5791200" y="5257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29" name="TextBox 28"/>
            <p:cNvSpPr txBox="1"/>
            <p:nvPr/>
          </p:nvSpPr>
          <p:spPr>
            <a:xfrm>
              <a:off x="5867400" y="53340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Y</a:t>
              </a:r>
            </a:p>
          </p:txBody>
        </p:sp>
        <p:cxnSp>
          <p:nvCxnSpPr>
            <p:cNvPr id="31" name="Straight Arrow Connector 30"/>
            <p:cNvCxnSpPr/>
            <p:nvPr/>
          </p:nvCxnSpPr>
          <p:spPr>
            <a:xfrm rot="16200000" flipH="1">
              <a:off x="3352800" y="2819400"/>
              <a:ext cx="2743200" cy="2133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rot="5400000" flipH="1" flipV="1">
              <a:off x="3619500" y="2476500"/>
              <a:ext cx="2286000" cy="2209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3657600" y="3962400"/>
              <a:ext cx="19812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3657600" y="1524000"/>
              <a:ext cx="1981200" cy="1588"/>
            </a:xfrm>
            <a:prstGeom prst="straightConnector1">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419600" y="1600200"/>
              <a:ext cx="5334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onstantia"/>
                  <a:ea typeface="+mn-ea"/>
                  <a:cs typeface="+mn-cs"/>
                </a:rPr>
                <a:t>f</a:t>
              </a:r>
            </a:p>
          </p:txBody>
        </p:sp>
      </p:grpSp>
      <p:grpSp>
        <p:nvGrpSpPr>
          <p:cNvPr id="10" name="Group 45"/>
          <p:cNvGrpSpPr/>
          <p:nvPr/>
        </p:nvGrpSpPr>
        <p:grpSpPr>
          <a:xfrm>
            <a:off x="4876800" y="1981200"/>
            <a:ext cx="3429000" cy="4495800"/>
            <a:chOff x="3048000" y="1219200"/>
            <a:chExt cx="3429000" cy="4495800"/>
          </a:xfrm>
        </p:grpSpPr>
        <p:sp>
          <p:nvSpPr>
            <p:cNvPr id="47" name="Flowchart: Connector 46"/>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48" name="Flowchart: Connector 47"/>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49" name="Flowchart: Connector 48"/>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50" name="Flowchart: Connector 49"/>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51" name="Flowchart: Connector 50"/>
            <p:cNvSpPr/>
            <p:nvPr/>
          </p:nvSpPr>
          <p:spPr>
            <a:xfrm>
              <a:off x="5791200" y="19812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52" name="Flowchart: Connector 51"/>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53" name="Flowchart: Connector 52"/>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54" name="TextBox 53"/>
            <p:cNvSpPr txBox="1"/>
            <p:nvPr/>
          </p:nvSpPr>
          <p:spPr>
            <a:xfrm>
              <a:off x="3048000" y="1219200"/>
              <a:ext cx="685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A</a:t>
              </a:r>
            </a:p>
          </p:txBody>
        </p:sp>
        <p:sp>
          <p:nvSpPr>
            <p:cNvPr id="55" name="TextBox 54"/>
            <p:cNvSpPr txBox="1"/>
            <p:nvPr/>
          </p:nvSpPr>
          <p:spPr>
            <a:xfrm>
              <a:off x="5791200" y="1219200"/>
              <a:ext cx="685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B</a:t>
              </a:r>
            </a:p>
          </p:txBody>
        </p:sp>
        <p:sp>
          <p:nvSpPr>
            <p:cNvPr id="56" name="TextBox 55"/>
            <p:cNvSpPr txBox="1"/>
            <p:nvPr/>
          </p:nvSpPr>
          <p:spPr>
            <a:xfrm>
              <a:off x="3200400" y="21336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a:t>
              </a:r>
            </a:p>
          </p:txBody>
        </p:sp>
        <p:sp>
          <p:nvSpPr>
            <p:cNvPr id="57" name="TextBox 56"/>
            <p:cNvSpPr txBox="1"/>
            <p:nvPr/>
          </p:nvSpPr>
          <p:spPr>
            <a:xfrm>
              <a:off x="3200400" y="30480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b</a:t>
              </a:r>
            </a:p>
          </p:txBody>
        </p:sp>
        <p:sp>
          <p:nvSpPr>
            <p:cNvPr id="58" name="TextBox 57"/>
            <p:cNvSpPr txBox="1"/>
            <p:nvPr/>
          </p:nvSpPr>
          <p:spPr>
            <a:xfrm>
              <a:off x="3200400" y="38100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c</a:t>
              </a:r>
            </a:p>
          </p:txBody>
        </p:sp>
        <p:sp>
          <p:nvSpPr>
            <p:cNvPr id="59" name="TextBox 58"/>
            <p:cNvSpPr txBox="1"/>
            <p:nvPr/>
          </p:nvSpPr>
          <p:spPr>
            <a:xfrm>
              <a:off x="3200400" y="44958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d</a:t>
              </a:r>
            </a:p>
          </p:txBody>
        </p:sp>
        <p:sp>
          <p:nvSpPr>
            <p:cNvPr id="60" name="TextBox 59"/>
            <p:cNvSpPr txBox="1"/>
            <p:nvPr/>
          </p:nvSpPr>
          <p:spPr>
            <a:xfrm>
              <a:off x="5867400" y="20574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V</a:t>
              </a:r>
            </a:p>
          </p:txBody>
        </p:sp>
        <p:sp>
          <p:nvSpPr>
            <p:cNvPr id="61" name="TextBox 60"/>
            <p:cNvSpPr txBox="1"/>
            <p:nvPr/>
          </p:nvSpPr>
          <p:spPr>
            <a:xfrm>
              <a:off x="5791200" y="33528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W</a:t>
              </a:r>
            </a:p>
          </p:txBody>
        </p:sp>
        <p:sp>
          <p:nvSpPr>
            <p:cNvPr id="62" name="TextBox 61"/>
            <p:cNvSpPr txBox="1"/>
            <p:nvPr/>
          </p:nvSpPr>
          <p:spPr>
            <a:xfrm>
              <a:off x="5791200" y="44196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X</a:t>
              </a:r>
            </a:p>
          </p:txBody>
        </p:sp>
        <p:cxnSp>
          <p:nvCxnSpPr>
            <p:cNvPr id="63" name="Straight Arrow Connector 62"/>
            <p:cNvCxnSpPr/>
            <p:nvPr/>
          </p:nvCxnSpPr>
          <p:spPr>
            <a:xfrm>
              <a:off x="3657600" y="3200400"/>
              <a:ext cx="1981200" cy="304800"/>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Flowchart: Connector 63"/>
            <p:cNvSpPr/>
            <p:nvPr/>
          </p:nvSpPr>
          <p:spPr>
            <a:xfrm>
              <a:off x="5791200" y="5257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65" name="TextBox 64"/>
            <p:cNvSpPr txBox="1"/>
            <p:nvPr/>
          </p:nvSpPr>
          <p:spPr>
            <a:xfrm>
              <a:off x="5867400" y="53340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Y</a:t>
              </a:r>
            </a:p>
          </p:txBody>
        </p:sp>
        <p:cxnSp>
          <p:nvCxnSpPr>
            <p:cNvPr id="66" name="Straight Arrow Connector 65"/>
            <p:cNvCxnSpPr/>
            <p:nvPr/>
          </p:nvCxnSpPr>
          <p:spPr>
            <a:xfrm rot="16200000" flipH="1">
              <a:off x="3352800" y="2819400"/>
              <a:ext cx="2743200" cy="2133600"/>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rot="5400000" flipH="1" flipV="1">
              <a:off x="3619500" y="2476500"/>
              <a:ext cx="2286000" cy="2209800"/>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3657600" y="3962400"/>
              <a:ext cx="1981200" cy="457200"/>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3657600" y="1524000"/>
              <a:ext cx="1981200" cy="1588"/>
            </a:xfrm>
            <a:prstGeom prst="straightConnector1">
              <a:avLst/>
            </a:prstGeom>
            <a:ln w="28575">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4419600" y="1600200"/>
              <a:ext cx="5334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dirty="0">
                <a:ln>
                  <a:noFill/>
                </a:ln>
                <a:solidFill>
                  <a:prstClr val="black"/>
                </a:solidFill>
                <a:effectLst/>
                <a:uLnTx/>
                <a:uFillTx/>
                <a:latin typeface="Constantia"/>
                <a:ea typeface="+mn-ea"/>
                <a:cs typeface="+mn-cs"/>
              </a:endParaRPr>
            </a:p>
          </p:txBody>
        </p:sp>
      </p:grpSp>
      <p:pic>
        <p:nvPicPr>
          <p:cNvPr id="71" name="Picture 70" descr="addin_tmp.png"/>
          <p:cNvPicPr>
            <a:picLocks noChangeAspect="1"/>
          </p:cNvPicPr>
          <p:nvPr>
            <p:custDataLst>
              <p:tags r:id="rId1"/>
            </p:custDataLst>
          </p:nvPr>
        </p:nvPicPr>
        <p:blipFill>
          <a:blip r:embed="rId3" cstate="print"/>
          <a:stretch>
            <a:fillRect/>
          </a:stretch>
        </p:blipFill>
        <p:spPr>
          <a:xfrm>
            <a:off x="6324600" y="1905000"/>
            <a:ext cx="571500" cy="388620"/>
          </a:xfrm>
          <a:prstGeom prst="rect">
            <a:avLst/>
          </a:prstGeom>
        </p:spPr>
      </p:pic>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idx="1"/>
          </p:nvPr>
        </p:nvSpPr>
        <p:spPr/>
        <p:txBody>
          <a:bodyPr/>
          <a:lstStyle/>
          <a:p>
            <a:pPr>
              <a:buNone/>
            </a:pPr>
            <a:r>
              <a:rPr lang="en-US" b="1" dirty="0"/>
              <a:t>   Example </a:t>
            </a:r>
            <a:r>
              <a:rPr lang="en-US" b="1" dirty="0">
                <a:latin typeface="Cambria Math" pitchFamily="18" charset="0"/>
                <a:ea typeface="Cambria Math" pitchFamily="18" charset="0"/>
              </a:rPr>
              <a:t>1</a:t>
            </a:r>
            <a:r>
              <a:rPr lang="en-US" dirty="0"/>
              <a:t>: Let </a:t>
            </a:r>
            <a:r>
              <a:rPr lang="en-US" i="1" dirty="0"/>
              <a:t>f</a:t>
            </a:r>
            <a:r>
              <a:rPr lang="en-US" dirty="0"/>
              <a:t> be the function from {</a:t>
            </a:r>
            <a:r>
              <a:rPr lang="en-US" i="1" dirty="0" err="1"/>
              <a:t>a,b,c</a:t>
            </a:r>
            <a:r>
              <a:rPr lang="en-US" dirty="0"/>
              <a:t>} to {1,2,3} such that </a:t>
            </a:r>
            <a:r>
              <a:rPr lang="en-US" i="1" dirty="0"/>
              <a:t>f</a:t>
            </a:r>
            <a:r>
              <a:rPr lang="en-US" dirty="0"/>
              <a:t>(</a:t>
            </a:r>
            <a:r>
              <a:rPr lang="en-US" i="1" dirty="0"/>
              <a:t>a</a:t>
            </a:r>
            <a:r>
              <a:rPr lang="en-US" dirty="0"/>
              <a:t>)</a:t>
            </a:r>
            <a:r>
              <a:rPr lang="en-US" i="1" dirty="0"/>
              <a:t> = </a:t>
            </a:r>
            <a:r>
              <a:rPr lang="en-US" dirty="0">
                <a:latin typeface="Cambria Math" pitchFamily="18" charset="0"/>
                <a:ea typeface="Cambria Math" pitchFamily="18" charset="0"/>
              </a:rPr>
              <a:t>2</a:t>
            </a:r>
            <a:r>
              <a:rPr lang="en-US" dirty="0"/>
              <a:t>, </a:t>
            </a:r>
            <a:r>
              <a:rPr lang="en-US" i="1" dirty="0"/>
              <a:t>f</a:t>
            </a:r>
            <a:r>
              <a:rPr lang="en-US" dirty="0"/>
              <a:t>(</a:t>
            </a:r>
            <a:r>
              <a:rPr lang="en-US" i="1" dirty="0"/>
              <a:t>b</a:t>
            </a:r>
            <a:r>
              <a:rPr lang="en-US" dirty="0"/>
              <a:t>) </a:t>
            </a:r>
            <a:r>
              <a:rPr lang="en-US" i="1" dirty="0"/>
              <a:t>= </a:t>
            </a:r>
            <a:r>
              <a:rPr lang="en-US" dirty="0">
                <a:latin typeface="Cambria Math" pitchFamily="18" charset="0"/>
                <a:ea typeface="Cambria Math" pitchFamily="18" charset="0"/>
              </a:rPr>
              <a:t>3</a:t>
            </a:r>
            <a:r>
              <a:rPr lang="en-US" dirty="0"/>
              <a:t>, and </a:t>
            </a:r>
            <a:r>
              <a:rPr lang="en-US" i="1" dirty="0"/>
              <a:t>f</a:t>
            </a:r>
            <a:r>
              <a:rPr lang="en-US" dirty="0"/>
              <a:t>(</a:t>
            </a:r>
            <a:r>
              <a:rPr lang="en-US" i="1" dirty="0"/>
              <a:t>c</a:t>
            </a:r>
            <a:r>
              <a:rPr lang="en-US" dirty="0"/>
              <a:t>)</a:t>
            </a:r>
            <a:r>
              <a:rPr lang="en-US" i="1" dirty="0"/>
              <a:t> = </a:t>
            </a:r>
            <a:r>
              <a:rPr lang="en-US" dirty="0">
                <a:latin typeface="Cambria Math" pitchFamily="18" charset="0"/>
                <a:ea typeface="Cambria Math" pitchFamily="18" charset="0"/>
              </a:rPr>
              <a:t>1</a:t>
            </a:r>
            <a:r>
              <a:rPr lang="en-US" dirty="0"/>
              <a:t>. Is f invertible and if so what is its inverse?</a:t>
            </a:r>
          </a:p>
        </p:txBody>
      </p:sp>
      <p:sp>
        <p:nvSpPr>
          <p:cNvPr id="4" name="TextBox 3"/>
          <p:cNvSpPr txBox="1"/>
          <p:nvPr/>
        </p:nvSpPr>
        <p:spPr>
          <a:xfrm>
            <a:off x="1600200" y="4114800"/>
            <a:ext cx="541020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Solution</a:t>
            </a:r>
            <a:r>
              <a:rPr kumimoji="0" lang="en-US" sz="1800" b="0" i="0" u="none" strike="noStrike" kern="1200" cap="none" spc="0" normalizeH="0" baseline="0" noProof="0" dirty="0">
                <a:ln>
                  <a:noFill/>
                </a:ln>
                <a:solidFill>
                  <a:prstClr val="black"/>
                </a:solidFill>
                <a:effectLst/>
                <a:uLnTx/>
                <a:uFillTx/>
                <a:latin typeface="Constantia"/>
                <a:ea typeface="+mn-ea"/>
                <a:cs typeface="+mn-cs"/>
              </a:rPr>
              <a:t>: The function </a:t>
            </a:r>
            <a:r>
              <a:rPr kumimoji="0" lang="en-US" sz="1800" b="0" i="1" u="none" strike="noStrike" kern="1200" cap="none" spc="0" normalizeH="0" baseline="0" noProof="0" dirty="0">
                <a:ln>
                  <a:noFill/>
                </a:ln>
                <a:solidFill>
                  <a:prstClr val="black"/>
                </a:solidFill>
                <a:effectLst/>
                <a:uLnTx/>
                <a:uFillTx/>
                <a:latin typeface="Constantia"/>
                <a:ea typeface="+mn-ea"/>
                <a:cs typeface="+mn-cs"/>
              </a:rPr>
              <a:t>f</a:t>
            </a:r>
            <a:r>
              <a:rPr kumimoji="0" lang="en-US" sz="1800" b="0" i="0" u="none" strike="noStrike" kern="1200" cap="none" spc="0" normalizeH="0" baseline="0" noProof="0" dirty="0">
                <a:ln>
                  <a:noFill/>
                </a:ln>
                <a:solidFill>
                  <a:prstClr val="black"/>
                </a:solidFill>
                <a:effectLst/>
                <a:uLnTx/>
                <a:uFillTx/>
                <a:latin typeface="Constantia"/>
                <a:ea typeface="+mn-ea"/>
                <a:cs typeface="+mn-cs"/>
              </a:rPr>
              <a:t> is invertible because it is a one-to-one correspondence. The inverse function </a:t>
            </a:r>
            <a:r>
              <a:rPr kumimoji="0" lang="en-US" sz="1800" b="0" i="1" u="none" strike="noStrike" kern="1200" cap="none" spc="0" normalizeH="0" baseline="0" noProof="0" dirty="0">
                <a:ln>
                  <a:noFill/>
                </a:ln>
                <a:solidFill>
                  <a:prstClr val="black"/>
                </a:solidFill>
                <a:effectLst/>
                <a:uLnTx/>
                <a:uFillTx/>
                <a:latin typeface="Constantia"/>
                <a:ea typeface="+mn-ea"/>
                <a:cs typeface="+mn-cs"/>
              </a:rPr>
              <a:t>f</a:t>
            </a:r>
            <a:r>
              <a:rPr kumimoji="0" lang="en-US" sz="1800" b="0" i="1" u="none" strike="noStrike" kern="1200" cap="none" spc="0" normalizeH="0" baseline="30000" noProof="0" dirty="0">
                <a:ln>
                  <a:noFill/>
                </a:ln>
                <a:solidFill>
                  <a:prstClr val="black"/>
                </a:solidFill>
                <a:effectLst/>
                <a:uLnTx/>
                <a:uFillTx/>
                <a:latin typeface="Constantia"/>
                <a:ea typeface="+mn-ea"/>
                <a:cs typeface="+mn-cs"/>
              </a:rPr>
              <a:t>-1</a:t>
            </a:r>
            <a:r>
              <a:rPr kumimoji="0" lang="en-US" sz="1800" b="0" i="0" u="none" strike="noStrike" kern="1200" cap="none" spc="0" normalizeH="0" baseline="30000" noProof="0" dirty="0">
                <a:ln>
                  <a:noFill/>
                </a:ln>
                <a:solidFill>
                  <a:prstClr val="black"/>
                </a:solidFill>
                <a:effectLst/>
                <a:uLnTx/>
                <a:uFillTx/>
                <a:latin typeface="Constantia"/>
                <a:ea typeface="+mn-ea"/>
                <a:cs typeface="+mn-cs"/>
              </a:rPr>
              <a:t> </a:t>
            </a:r>
            <a:r>
              <a:rPr kumimoji="0" lang="en-US" sz="1800" b="0" i="0" u="none" strike="noStrike" kern="1200" cap="none" spc="0" normalizeH="0" baseline="0" noProof="0" dirty="0">
                <a:ln>
                  <a:noFill/>
                </a:ln>
                <a:solidFill>
                  <a:prstClr val="black"/>
                </a:solidFill>
                <a:effectLst/>
                <a:uLnTx/>
                <a:uFillTx/>
                <a:latin typeface="Constantia"/>
                <a:ea typeface="+mn-ea"/>
                <a:cs typeface="+mn-cs"/>
              </a:rPr>
              <a:t> reverses the correspondence given by </a:t>
            </a:r>
            <a:r>
              <a:rPr kumimoji="0" lang="en-US" sz="1800" b="0" i="1" u="none" strike="noStrike" kern="1200" cap="none" spc="0" normalizeH="0" baseline="0" noProof="0" dirty="0">
                <a:ln>
                  <a:noFill/>
                </a:ln>
                <a:solidFill>
                  <a:prstClr val="black"/>
                </a:solidFill>
                <a:effectLst/>
                <a:uLnTx/>
                <a:uFillTx/>
                <a:latin typeface="Constantia"/>
                <a:ea typeface="+mn-ea"/>
                <a:cs typeface="+mn-cs"/>
              </a:rPr>
              <a:t>f</a:t>
            </a:r>
            <a:r>
              <a:rPr kumimoji="0" lang="en-US" sz="1800" b="0" i="0" u="none" strike="noStrike" kern="1200" cap="none" spc="0" normalizeH="0" baseline="0" noProof="0" dirty="0">
                <a:ln>
                  <a:noFill/>
                </a:ln>
                <a:solidFill>
                  <a:prstClr val="black"/>
                </a:solidFill>
                <a:effectLst/>
                <a:uLnTx/>
                <a:uFillTx/>
                <a:latin typeface="Constantia"/>
                <a:ea typeface="+mn-ea"/>
                <a:cs typeface="+mn-cs"/>
              </a:rPr>
              <a:t>, so </a:t>
            </a:r>
            <a:r>
              <a:rPr kumimoji="0" lang="en-US" sz="1800" b="0" i="1" u="none" strike="noStrike" kern="1200" cap="none" spc="0" normalizeH="0" baseline="0" noProof="0" dirty="0">
                <a:ln>
                  <a:noFill/>
                </a:ln>
                <a:solidFill>
                  <a:prstClr val="black"/>
                </a:solidFill>
                <a:effectLst/>
                <a:uLnTx/>
                <a:uFillTx/>
                <a:latin typeface="Constantia"/>
                <a:ea typeface="Cambria Math" pitchFamily="18" charset="0"/>
                <a:cs typeface="+mn-cs"/>
              </a:rPr>
              <a:t>f</a:t>
            </a:r>
            <a:r>
              <a:rPr kumimoji="0" lang="en-US" sz="1800" b="0" i="1" u="none" strike="noStrike" kern="1200" cap="none" spc="0" normalizeH="0" baseline="30000" noProof="0" dirty="0">
                <a:ln>
                  <a:noFill/>
                </a:ln>
                <a:solidFill>
                  <a:prstClr val="black"/>
                </a:solidFill>
                <a:effectLst/>
                <a:uLnTx/>
                <a:uFillTx/>
                <a:latin typeface="Constantia"/>
                <a:ea typeface="Cambria Math" pitchFamily="18" charset="0"/>
                <a:cs typeface="+mn-cs"/>
              </a:rPr>
              <a:t>-</a:t>
            </a:r>
            <a:r>
              <a:rPr kumimoji="0" lang="en-US" sz="1800" b="0" i="0" u="none" strike="noStrike" kern="1200" cap="none" spc="0" normalizeH="0" baseline="30000" noProof="0" dirty="0">
                <a:ln>
                  <a:noFill/>
                </a:ln>
                <a:solidFill>
                  <a:prstClr val="black"/>
                </a:solidFill>
                <a:effectLst/>
                <a:uLnTx/>
                <a:uFillTx/>
                <a:latin typeface="Constantia"/>
                <a:ea typeface="Cambria Math" pitchFamily="18" charset="0"/>
                <a:cs typeface="+mn-cs"/>
              </a:rPr>
              <a:t>1</a:t>
            </a:r>
            <a:r>
              <a:rPr kumimoji="0" lang="en-US" sz="1800" b="0" i="1" u="none" strike="noStrike" kern="1200" cap="none" spc="0" normalizeH="0" baseline="30000" noProof="0" dirty="0">
                <a:ln>
                  <a:noFill/>
                </a:ln>
                <a:solidFill>
                  <a:prstClr val="black"/>
                </a:solidFill>
                <a:effectLst/>
                <a:uLnTx/>
                <a:uFillTx/>
                <a:latin typeface="Constantia"/>
                <a:ea typeface="Cambria Math" pitchFamily="18" charset="0"/>
                <a:cs typeface="+mn-cs"/>
              </a:rPr>
              <a:t> </a:t>
            </a:r>
            <a:r>
              <a:rPr kumimoji="0" lang="en-US" sz="1800" b="0" i="0" u="none" strike="noStrike" kern="1200" cap="none" spc="0" normalizeH="0" baseline="0" noProof="0" dirty="0">
                <a:ln>
                  <a:noFill/>
                </a:ln>
                <a:solidFill>
                  <a:prstClr val="black"/>
                </a:solidFill>
                <a:effectLst/>
                <a:uLnTx/>
                <a:uFillTx/>
                <a:latin typeface="Constantia"/>
                <a:ea typeface="Cambria Math" pitchFamily="18" charset="0"/>
                <a:cs typeface="+mn-cs"/>
              </a:rPr>
              <a:t>(</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1</a:t>
            </a:r>
            <a:r>
              <a:rPr kumimoji="0" lang="en-US" sz="1800" b="0" i="0" u="none" strike="noStrike" kern="1200" cap="none" spc="0" normalizeH="0" baseline="0" noProof="0" dirty="0">
                <a:ln>
                  <a:noFill/>
                </a:ln>
                <a:solidFill>
                  <a:prstClr val="black"/>
                </a:solidFill>
                <a:effectLst/>
                <a:uLnTx/>
                <a:uFillTx/>
                <a:latin typeface="Constantia"/>
                <a:ea typeface="Cambria Math" pitchFamily="18" charset="0"/>
                <a:cs typeface="+mn-cs"/>
              </a:rPr>
              <a:t>) </a:t>
            </a:r>
            <a:r>
              <a:rPr kumimoji="0" lang="en-US" sz="1800" b="0" i="1" u="none" strike="noStrike" kern="1200" cap="none" spc="0" normalizeH="0" baseline="0" noProof="0" dirty="0">
                <a:ln>
                  <a:noFill/>
                </a:ln>
                <a:solidFill>
                  <a:prstClr val="black"/>
                </a:solidFill>
                <a:effectLst/>
                <a:uLnTx/>
                <a:uFillTx/>
                <a:latin typeface="Constantia"/>
                <a:ea typeface="Cambria Math" pitchFamily="18" charset="0"/>
                <a:cs typeface="+mn-cs"/>
              </a:rPr>
              <a:t>= c</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f</a:t>
            </a:r>
            <a:r>
              <a:rPr kumimoji="0" lang="en-US" sz="1800" b="0" i="1" u="none" strike="noStrike" kern="1200" cap="none" spc="0" normalizeH="0" baseline="30000" noProof="0" dirty="0">
                <a:ln>
                  <a:noFill/>
                </a:ln>
                <a:solidFill>
                  <a:prstClr val="black"/>
                </a:solidFill>
                <a:effectLst/>
                <a:uLnTx/>
                <a:uFillTx/>
                <a:latin typeface="Constantia"/>
                <a:ea typeface="+mn-ea"/>
                <a:cs typeface="+mn-cs"/>
              </a:rPr>
              <a:t>-</a:t>
            </a:r>
            <a:r>
              <a:rPr kumimoji="0" lang="en-US" sz="1800" b="0" i="0" u="none" strike="noStrike" kern="1200" cap="none" spc="0" normalizeH="0" baseline="30000" noProof="0" dirty="0">
                <a:ln>
                  <a:noFill/>
                </a:ln>
                <a:solidFill>
                  <a:prstClr val="black"/>
                </a:solidFill>
                <a:effectLst/>
                <a:uLnTx/>
                <a:uFillTx/>
                <a:latin typeface="Constantia"/>
                <a:ea typeface="+mn-ea"/>
                <a:cs typeface="+mn-cs"/>
              </a:rPr>
              <a:t>1</a:t>
            </a:r>
            <a:r>
              <a:rPr kumimoji="0" lang="en-US" sz="1800" b="0" i="1" u="none" strike="noStrike" kern="1200" cap="none" spc="0" normalizeH="0" baseline="3000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2</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r>
              <a:rPr kumimoji="0" lang="en-US" sz="1800" b="0" i="1" u="none" strike="noStrike" kern="1200" cap="none" spc="0" normalizeH="0" baseline="0" noProof="0" dirty="0">
                <a:ln>
                  <a:noFill/>
                </a:ln>
                <a:solidFill>
                  <a:prstClr val="black"/>
                </a:solidFill>
                <a:effectLst/>
                <a:uLnTx/>
                <a:uFillTx/>
                <a:latin typeface="Constantia"/>
                <a:ea typeface="+mn-ea"/>
                <a:cs typeface="+mn-cs"/>
              </a:rPr>
              <a:t> = a,  </a:t>
            </a:r>
            <a:r>
              <a:rPr kumimoji="0" lang="en-US" sz="1800" b="0" i="0" u="none" strike="noStrike" kern="1200" cap="none" spc="0" normalizeH="0" baseline="0" noProof="0" dirty="0">
                <a:ln>
                  <a:noFill/>
                </a:ln>
                <a:solidFill>
                  <a:prstClr val="black"/>
                </a:solidFill>
                <a:effectLst/>
                <a:uLnTx/>
                <a:uFillTx/>
                <a:latin typeface="Constantia"/>
                <a:ea typeface="+mn-ea"/>
                <a:cs typeface="+mn-cs"/>
              </a:rPr>
              <a:t>and</a:t>
            </a:r>
            <a:r>
              <a:rPr kumimoji="0" lang="en-US" sz="1800" b="0" i="1" u="none" strike="noStrike" kern="1200" cap="none" spc="0" normalizeH="0" baseline="0" noProof="0" dirty="0">
                <a:ln>
                  <a:noFill/>
                </a:ln>
                <a:solidFill>
                  <a:prstClr val="black"/>
                </a:solidFill>
                <a:effectLst/>
                <a:uLnTx/>
                <a:uFillTx/>
                <a:latin typeface="Constantia"/>
                <a:ea typeface="+mn-ea"/>
                <a:cs typeface="+mn-cs"/>
              </a:rPr>
              <a:t> f</a:t>
            </a:r>
            <a:r>
              <a:rPr kumimoji="0" lang="en-US" sz="1800" b="0" i="1" u="none" strike="noStrike" kern="1200" cap="none" spc="0" normalizeH="0" baseline="30000" noProof="0" dirty="0">
                <a:ln>
                  <a:noFill/>
                </a:ln>
                <a:solidFill>
                  <a:prstClr val="black"/>
                </a:solidFill>
                <a:effectLst/>
                <a:uLnTx/>
                <a:uFillTx/>
                <a:latin typeface="Constantia"/>
                <a:ea typeface="+mn-ea"/>
                <a:cs typeface="+mn-cs"/>
              </a:rPr>
              <a:t>-</a:t>
            </a:r>
            <a:r>
              <a:rPr kumimoji="0" lang="en-US" sz="1800" b="0" i="0" u="none" strike="noStrike" kern="1200" cap="none" spc="0" normalizeH="0" baseline="30000" noProof="0" dirty="0">
                <a:ln>
                  <a:noFill/>
                </a:ln>
                <a:solidFill>
                  <a:prstClr val="black"/>
                </a:solidFill>
                <a:effectLst/>
                <a:uLnTx/>
                <a:uFillTx/>
                <a:latin typeface="Constantia"/>
                <a:ea typeface="+mn-ea"/>
                <a:cs typeface="+mn-cs"/>
              </a:rPr>
              <a:t>1</a:t>
            </a:r>
            <a:r>
              <a:rPr kumimoji="0" lang="en-US" sz="1800" b="0" i="1" u="none" strike="noStrike" kern="1200" cap="none" spc="0" normalizeH="0" baseline="3000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3</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r>
              <a:rPr kumimoji="0" lang="en-US" sz="1800" b="0" i="1" u="none" strike="noStrike" kern="1200" cap="none" spc="0" normalizeH="0" baseline="0" noProof="0" dirty="0">
                <a:ln>
                  <a:noFill/>
                </a:ln>
                <a:solidFill>
                  <a:prstClr val="black"/>
                </a:solidFill>
                <a:effectLst/>
                <a:uLnTx/>
                <a:uFillTx/>
                <a:latin typeface="Constantia"/>
                <a:ea typeface="+mn-ea"/>
                <a:cs typeface="+mn-cs"/>
              </a:rPr>
              <a:t> = b.</a:t>
            </a: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noChangeArrowheads="1"/>
          </p:cNvSpPr>
          <p:nvPr>
            <p:ph type="title"/>
          </p:nvPr>
        </p:nvSpPr>
        <p:spPr/>
        <p:txBody>
          <a:bodyPr/>
          <a:lstStyle/>
          <a:p>
            <a:endParaRPr lang="en-US" altLang="en-US"/>
          </a:p>
        </p:txBody>
      </p:sp>
      <p:pic>
        <p:nvPicPr>
          <p:cNvPr id="36867"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050" y="261938"/>
            <a:ext cx="7591425" cy="4287837"/>
          </a:xfrm>
        </p:spPr>
      </p:pic>
      <p:sp>
        <p:nvSpPr>
          <p:cNvPr id="3686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448878DC-D15D-4ECE-AC0F-53F70AAB49E6}" type="slidenum">
              <a:rPr lang="en-US" altLang="en-US" sz="1000" smtClean="0"/>
              <a:pPr>
                <a:spcBef>
                  <a:spcPct val="0"/>
                </a:spcBef>
                <a:buClrTx/>
                <a:buFontTx/>
                <a:buNone/>
              </a:pPr>
              <a:t>25</a:t>
            </a:fld>
            <a:endParaRPr lang="en-US" altLang="en-US" sz="1000"/>
          </a:p>
        </p:txBody>
      </p:sp>
      <p:sp>
        <p:nvSpPr>
          <p:cNvPr id="36869" name="Rectangle 1"/>
          <p:cNvSpPr>
            <a:spLocks noChangeArrowheads="1"/>
          </p:cNvSpPr>
          <p:nvPr/>
        </p:nvSpPr>
        <p:spPr bwMode="auto">
          <a:xfrm>
            <a:off x="609600" y="4752975"/>
            <a:ext cx="6962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eaLnBrk="1" hangingPunct="1">
              <a:spcBef>
                <a:spcPct val="0"/>
              </a:spcBef>
              <a:buClrTx/>
              <a:buFontTx/>
              <a:buNone/>
            </a:pPr>
            <a:r>
              <a:rPr lang="en-US" altLang="en-US" sz="1800">
                <a:solidFill>
                  <a:schemeClr val="hlink"/>
                </a:solidFill>
                <a:latin typeface="Arial" panose="020B0604020202020204" pitchFamily="34" charset="0"/>
              </a:rPr>
              <a:t>Propositional Logic </a:t>
            </a:r>
            <a:r>
              <a:rPr lang="en-US" altLang="en-US" sz="1800">
                <a:latin typeface="Arial" panose="020B0604020202020204" pitchFamily="34" charset="0"/>
              </a:rPr>
              <a:t>–</a:t>
            </a:r>
            <a:r>
              <a:rPr lang="en-US" altLang="en-US" sz="1800" b="1">
                <a:solidFill>
                  <a:schemeClr val="hlink"/>
                </a:solidFill>
                <a:latin typeface="Arial" panose="020B0604020202020204" pitchFamily="34" charset="0"/>
              </a:rPr>
              <a:t> </a:t>
            </a:r>
            <a:r>
              <a:rPr lang="en-US" altLang="en-US" sz="1800">
                <a:latin typeface="Arial" panose="020B0604020202020204" pitchFamily="34" charset="0"/>
              </a:rPr>
              <a:t>the area of logic that deals with propositions</a:t>
            </a:r>
          </a:p>
        </p:txBody>
      </p:sp>
      <p:sp>
        <p:nvSpPr>
          <p:cNvPr id="36870" name="Rectangle 2"/>
          <p:cNvSpPr>
            <a:spLocks noChangeArrowheads="1"/>
          </p:cNvSpPr>
          <p:nvPr/>
        </p:nvSpPr>
        <p:spPr bwMode="auto">
          <a:xfrm>
            <a:off x="609600" y="1646238"/>
            <a:ext cx="78486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just" eaLnBrk="1" hangingPunct="1">
              <a:spcBef>
                <a:spcPct val="0"/>
              </a:spcBef>
              <a:buClrTx/>
              <a:buFontTx/>
              <a:buNone/>
            </a:pPr>
            <a:r>
              <a:rPr lang="en-US" altLang="en-US" sz="1800">
                <a:solidFill>
                  <a:schemeClr val="hlink"/>
                </a:solidFill>
                <a:latin typeface="Arial" panose="020B0604020202020204" pitchFamily="34" charset="0"/>
              </a:rPr>
              <a:t>Logical operators</a:t>
            </a:r>
            <a:r>
              <a:rPr lang="en-US" altLang="en-US" sz="1800">
                <a:latin typeface="Arial" panose="020B0604020202020204" pitchFamily="34" charset="0"/>
              </a:rPr>
              <a:t> are used to form new propositions also called compound propositions from two or more existing propositions. </a:t>
            </a:r>
            <a:endParaRPr lang="en-US" altLang="en-US" sz="1800">
              <a:solidFill>
                <a:schemeClr val="hlink"/>
              </a:solidFill>
              <a:latin typeface="Arial" panose="020B0604020202020204" pitchFamily="34" charset="0"/>
            </a:endParaRPr>
          </a:p>
        </p:txBody>
      </p:sp>
      <p:sp>
        <p:nvSpPr>
          <p:cNvPr id="36871" name="Rectangle 3"/>
          <p:cNvSpPr>
            <a:spLocks noChangeArrowheads="1"/>
          </p:cNvSpPr>
          <p:nvPr/>
        </p:nvSpPr>
        <p:spPr bwMode="auto">
          <a:xfrm>
            <a:off x="828675" y="2867025"/>
            <a:ext cx="7858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latin typeface="Arial" panose="020B0604020202020204" pitchFamily="34" charset="0"/>
              </a:rPr>
              <a:t>The logical operators are also called </a:t>
            </a:r>
            <a:r>
              <a:rPr lang="en-US" altLang="en-US" sz="1800">
                <a:solidFill>
                  <a:schemeClr val="hlink"/>
                </a:solidFill>
                <a:latin typeface="Arial" panose="020B0604020202020204" pitchFamily="34" charset="0"/>
              </a:rPr>
              <a:t>connectives.</a:t>
            </a:r>
            <a:endParaRPr lang="en-US" altLang="en-US" sz="1800">
              <a:latin typeface="Arial" panose="020B0604020202020204" pitchFamily="34" charset="0"/>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idx="1"/>
          </p:nvPr>
        </p:nvSpPr>
        <p:spPr/>
        <p:txBody>
          <a:bodyPr/>
          <a:lstStyle/>
          <a:p>
            <a:pPr>
              <a:buNone/>
            </a:pPr>
            <a:r>
              <a:rPr lang="en-US" b="1" dirty="0"/>
              <a:t>   Example </a:t>
            </a:r>
            <a:r>
              <a:rPr lang="en-US" b="1" dirty="0">
                <a:latin typeface="Cambria Math" pitchFamily="18" charset="0"/>
                <a:ea typeface="Cambria Math" pitchFamily="18" charset="0"/>
              </a:rPr>
              <a:t>2</a:t>
            </a:r>
            <a:r>
              <a:rPr lang="en-US" dirty="0">
                <a:latin typeface="Cambria Math" pitchFamily="18" charset="0"/>
                <a:ea typeface="Cambria Math" pitchFamily="18" charset="0"/>
              </a:rPr>
              <a:t>:</a:t>
            </a:r>
            <a:r>
              <a:rPr lang="en-US" b="1" dirty="0">
                <a:latin typeface="Cambria Math" pitchFamily="18" charset="0"/>
                <a:ea typeface="Cambria Math" pitchFamily="18" charset="0"/>
              </a:rPr>
              <a:t> </a:t>
            </a:r>
            <a:r>
              <a:rPr lang="en-US" dirty="0"/>
              <a:t>Let </a:t>
            </a:r>
            <a:r>
              <a:rPr lang="en-US" i="1" dirty="0"/>
              <a:t>f: </a:t>
            </a:r>
            <a:r>
              <a:rPr lang="en-US" b="1" dirty="0"/>
              <a:t>Z </a:t>
            </a:r>
            <a:r>
              <a:rPr lang="en-US" i="1" dirty="0">
                <a:sym typeface="Wingdings" pitchFamily="2" charset="2"/>
              </a:rPr>
              <a:t> </a:t>
            </a:r>
            <a:r>
              <a:rPr lang="en-US" b="1" dirty="0">
                <a:sym typeface="Wingdings" pitchFamily="2" charset="2"/>
              </a:rPr>
              <a:t>Z</a:t>
            </a:r>
            <a:r>
              <a:rPr lang="en-US" i="1" dirty="0">
                <a:sym typeface="Wingdings" pitchFamily="2" charset="2"/>
              </a:rPr>
              <a:t> </a:t>
            </a:r>
            <a:r>
              <a:rPr lang="en-US" dirty="0">
                <a:sym typeface="Wingdings" pitchFamily="2" charset="2"/>
              </a:rPr>
              <a:t>be such that </a:t>
            </a:r>
            <a:r>
              <a:rPr lang="en-US" i="1" dirty="0">
                <a:sym typeface="Wingdings" pitchFamily="2" charset="2"/>
              </a:rPr>
              <a:t>f(x) = x + </a:t>
            </a:r>
            <a:r>
              <a:rPr lang="en-US" dirty="0">
                <a:latin typeface="Cambria Math" pitchFamily="18" charset="0"/>
                <a:ea typeface="Cambria Math" pitchFamily="18" charset="0"/>
                <a:sym typeface="Wingdings" pitchFamily="2" charset="2"/>
              </a:rPr>
              <a:t>1</a:t>
            </a:r>
            <a:r>
              <a:rPr lang="en-US" dirty="0">
                <a:sym typeface="Wingdings" pitchFamily="2" charset="2"/>
              </a:rPr>
              <a:t>. Is </a:t>
            </a:r>
            <a:r>
              <a:rPr lang="en-US" i="1" dirty="0">
                <a:sym typeface="Wingdings" pitchFamily="2" charset="2"/>
              </a:rPr>
              <a:t>f</a:t>
            </a:r>
            <a:r>
              <a:rPr lang="en-US" dirty="0">
                <a:sym typeface="Wingdings" pitchFamily="2" charset="2"/>
              </a:rPr>
              <a:t> invertible, and if so, what is its inverse? </a:t>
            </a:r>
            <a:endParaRPr lang="en-US" dirty="0"/>
          </a:p>
        </p:txBody>
      </p:sp>
      <p:sp>
        <p:nvSpPr>
          <p:cNvPr id="4" name="TextBox 3"/>
          <p:cNvSpPr txBox="1"/>
          <p:nvPr/>
        </p:nvSpPr>
        <p:spPr>
          <a:xfrm>
            <a:off x="1600200" y="4114800"/>
            <a:ext cx="54102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Solution</a:t>
            </a:r>
            <a:r>
              <a:rPr kumimoji="0" lang="en-US" sz="1800" b="0" i="0" u="none" strike="noStrike" kern="1200" cap="none" spc="0" normalizeH="0" baseline="0" noProof="0" dirty="0">
                <a:ln>
                  <a:noFill/>
                </a:ln>
                <a:solidFill>
                  <a:prstClr val="black"/>
                </a:solidFill>
                <a:effectLst/>
                <a:uLnTx/>
                <a:uFillTx/>
                <a:latin typeface="Constantia"/>
                <a:ea typeface="+mn-ea"/>
                <a:cs typeface="+mn-cs"/>
              </a:rPr>
              <a:t>: The function </a:t>
            </a:r>
            <a:r>
              <a:rPr kumimoji="0" lang="en-US" sz="1800" b="0" i="1" u="none" strike="noStrike" kern="1200" cap="none" spc="0" normalizeH="0" baseline="0" noProof="0" dirty="0">
                <a:ln>
                  <a:noFill/>
                </a:ln>
                <a:solidFill>
                  <a:prstClr val="black"/>
                </a:solidFill>
                <a:effectLst/>
                <a:uLnTx/>
                <a:uFillTx/>
                <a:latin typeface="Constantia"/>
                <a:ea typeface="+mn-ea"/>
                <a:cs typeface="+mn-cs"/>
              </a:rPr>
              <a:t>f</a:t>
            </a:r>
            <a:r>
              <a:rPr kumimoji="0" lang="en-US" sz="1800" b="0" i="0" u="none" strike="noStrike" kern="1200" cap="none" spc="0" normalizeH="0" baseline="0" noProof="0" dirty="0">
                <a:ln>
                  <a:noFill/>
                </a:ln>
                <a:solidFill>
                  <a:prstClr val="black"/>
                </a:solidFill>
                <a:effectLst/>
                <a:uLnTx/>
                <a:uFillTx/>
                <a:latin typeface="Constantia"/>
                <a:ea typeface="+mn-ea"/>
                <a:cs typeface="+mn-cs"/>
              </a:rPr>
              <a:t> is invertible because it is a one-to-one correspondence. The inverse function </a:t>
            </a:r>
            <a:r>
              <a:rPr kumimoji="0" lang="en-US" sz="1800" b="0" i="1" u="none" strike="noStrike" kern="1200" cap="none" spc="0" normalizeH="0" baseline="0" noProof="0" dirty="0">
                <a:ln>
                  <a:noFill/>
                </a:ln>
                <a:solidFill>
                  <a:prstClr val="black"/>
                </a:solidFill>
                <a:effectLst/>
                <a:uLnTx/>
                <a:uFillTx/>
                <a:latin typeface="Constantia"/>
                <a:ea typeface="+mn-ea"/>
                <a:cs typeface="+mn-cs"/>
              </a:rPr>
              <a:t>f</a:t>
            </a:r>
            <a:r>
              <a:rPr kumimoji="0" lang="en-US" sz="1800" b="0" i="1" u="none" strike="noStrike" kern="1200" cap="none" spc="0" normalizeH="0" baseline="30000" noProof="0" dirty="0">
                <a:ln>
                  <a:noFill/>
                </a:ln>
                <a:solidFill>
                  <a:prstClr val="black"/>
                </a:solidFill>
                <a:effectLst/>
                <a:uLnTx/>
                <a:uFillTx/>
                <a:latin typeface="Constantia"/>
                <a:ea typeface="+mn-ea"/>
                <a:cs typeface="+mn-cs"/>
              </a:rPr>
              <a:t>-1</a:t>
            </a:r>
            <a:r>
              <a:rPr kumimoji="0" lang="en-US" sz="1800" b="0" i="0" u="none" strike="noStrike" kern="1200" cap="none" spc="0" normalizeH="0" baseline="30000" noProof="0" dirty="0">
                <a:ln>
                  <a:noFill/>
                </a:ln>
                <a:solidFill>
                  <a:prstClr val="black"/>
                </a:solidFill>
                <a:effectLst/>
                <a:uLnTx/>
                <a:uFillTx/>
                <a:latin typeface="Constantia"/>
                <a:ea typeface="+mn-ea"/>
                <a:cs typeface="+mn-cs"/>
              </a:rPr>
              <a:t> </a:t>
            </a:r>
            <a:r>
              <a:rPr kumimoji="0" lang="en-US" sz="1800" b="0" i="0" u="none" strike="noStrike" kern="1200" cap="none" spc="0" normalizeH="0" baseline="0" noProof="0" dirty="0">
                <a:ln>
                  <a:noFill/>
                </a:ln>
                <a:solidFill>
                  <a:prstClr val="black"/>
                </a:solidFill>
                <a:effectLst/>
                <a:uLnTx/>
                <a:uFillTx/>
                <a:latin typeface="Constantia"/>
                <a:ea typeface="+mn-ea"/>
                <a:cs typeface="+mn-cs"/>
              </a:rPr>
              <a:t> reverses the correspondence  so </a:t>
            </a:r>
            <a:r>
              <a:rPr kumimoji="0" lang="en-US" sz="1800" b="0" i="1" u="none" strike="noStrike" kern="1200" cap="none" spc="0" normalizeH="0" baseline="0" noProof="0" dirty="0">
                <a:ln>
                  <a:noFill/>
                </a:ln>
                <a:solidFill>
                  <a:prstClr val="black"/>
                </a:solidFill>
                <a:effectLst/>
                <a:uLnTx/>
                <a:uFillTx/>
                <a:latin typeface="Constantia"/>
                <a:ea typeface="Cambria Math" pitchFamily="18" charset="0"/>
                <a:cs typeface="+mn-cs"/>
              </a:rPr>
              <a:t>f</a:t>
            </a:r>
            <a:r>
              <a:rPr kumimoji="0" lang="en-US" sz="1800" b="0" i="1" u="none" strike="noStrike" kern="1200" cap="none" spc="0" normalizeH="0" baseline="30000" noProof="0" dirty="0">
                <a:ln>
                  <a:noFill/>
                </a:ln>
                <a:solidFill>
                  <a:prstClr val="black"/>
                </a:solidFill>
                <a:effectLst/>
                <a:uLnTx/>
                <a:uFillTx/>
                <a:latin typeface="Constantia"/>
                <a:ea typeface="Cambria Math" pitchFamily="18" charset="0"/>
                <a:cs typeface="+mn-cs"/>
              </a:rPr>
              <a:t>-</a:t>
            </a:r>
            <a:r>
              <a:rPr kumimoji="0" lang="en-US" sz="1800" b="0" i="0" u="none" strike="noStrike" kern="1200" cap="none" spc="0" normalizeH="0" baseline="30000" noProof="0" dirty="0">
                <a:ln>
                  <a:noFill/>
                </a:ln>
                <a:solidFill>
                  <a:prstClr val="black"/>
                </a:solidFill>
                <a:effectLst/>
                <a:uLnTx/>
                <a:uFillTx/>
                <a:latin typeface="Constantia"/>
                <a:ea typeface="Cambria Math" pitchFamily="18" charset="0"/>
                <a:cs typeface="+mn-cs"/>
              </a:rPr>
              <a:t>1</a:t>
            </a:r>
            <a:r>
              <a:rPr kumimoji="0" lang="en-US" sz="1800" b="0" i="1" u="none" strike="noStrike" kern="1200" cap="none" spc="0" normalizeH="0" baseline="30000" noProof="0" dirty="0">
                <a:ln>
                  <a:noFill/>
                </a:ln>
                <a:solidFill>
                  <a:prstClr val="black"/>
                </a:solidFill>
                <a:effectLst/>
                <a:uLnTx/>
                <a:uFillTx/>
                <a:latin typeface="Constantia"/>
                <a:ea typeface="Cambria Math" pitchFamily="18" charset="0"/>
                <a:cs typeface="+mn-cs"/>
              </a:rPr>
              <a:t> </a:t>
            </a:r>
            <a:r>
              <a:rPr kumimoji="0" lang="en-US" sz="1800" b="0" i="1" u="none" strike="noStrike" kern="1200" cap="none" spc="0" normalizeH="0" baseline="0" noProof="0" dirty="0">
                <a:ln>
                  <a:noFill/>
                </a:ln>
                <a:solidFill>
                  <a:prstClr val="black"/>
                </a:solidFill>
                <a:effectLst/>
                <a:uLnTx/>
                <a:uFillTx/>
                <a:latin typeface="Constantia"/>
                <a:ea typeface="Cambria Math" pitchFamily="18" charset="0"/>
                <a:cs typeface="+mn-cs"/>
              </a:rPr>
              <a:t>(y) = y – </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1.   </a:t>
            </a: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idx="1"/>
          </p:nvPr>
        </p:nvSpPr>
        <p:spPr/>
        <p:txBody>
          <a:bodyPr/>
          <a:lstStyle/>
          <a:p>
            <a:pPr>
              <a:buNone/>
            </a:pPr>
            <a:r>
              <a:rPr lang="en-US" b="1" dirty="0"/>
              <a:t>   Example </a:t>
            </a:r>
            <a:r>
              <a:rPr lang="en-US" b="1" dirty="0">
                <a:latin typeface="Cambria Math" pitchFamily="18" charset="0"/>
                <a:ea typeface="Cambria Math" pitchFamily="18" charset="0"/>
              </a:rPr>
              <a:t>3</a:t>
            </a:r>
            <a:r>
              <a:rPr lang="en-US" dirty="0">
                <a:latin typeface="Cambria Math" pitchFamily="18" charset="0"/>
                <a:ea typeface="Cambria Math" pitchFamily="18" charset="0"/>
              </a:rPr>
              <a:t>: </a:t>
            </a:r>
            <a:r>
              <a:rPr lang="en-US" dirty="0"/>
              <a:t>Let </a:t>
            </a:r>
            <a:r>
              <a:rPr lang="en-US" i="1" dirty="0"/>
              <a:t>f: </a:t>
            </a:r>
            <a:r>
              <a:rPr lang="en-US" b="1" dirty="0"/>
              <a:t>R</a:t>
            </a:r>
            <a:r>
              <a:rPr lang="en-US" i="1" dirty="0"/>
              <a:t> </a:t>
            </a:r>
            <a:r>
              <a:rPr lang="en-US" i="1" dirty="0">
                <a:latin typeface="Cambria Math"/>
                <a:ea typeface="Cambria Math"/>
                <a:sym typeface="Wingdings" pitchFamily="2" charset="2"/>
              </a:rPr>
              <a:t>→</a:t>
            </a:r>
            <a:r>
              <a:rPr lang="en-US" i="1" dirty="0">
                <a:sym typeface="Wingdings" pitchFamily="2" charset="2"/>
              </a:rPr>
              <a:t> </a:t>
            </a:r>
            <a:r>
              <a:rPr lang="en-US" b="1" dirty="0">
                <a:sym typeface="Wingdings" pitchFamily="2" charset="2"/>
              </a:rPr>
              <a:t>R</a:t>
            </a:r>
            <a:r>
              <a:rPr lang="en-US" i="1" dirty="0">
                <a:sym typeface="Wingdings" pitchFamily="2" charset="2"/>
              </a:rPr>
              <a:t> </a:t>
            </a:r>
            <a:r>
              <a:rPr lang="en-US" dirty="0">
                <a:sym typeface="Wingdings" pitchFamily="2" charset="2"/>
              </a:rPr>
              <a:t>be such that </a:t>
            </a:r>
            <a:r>
              <a:rPr lang="en-US" i="1" dirty="0">
                <a:sym typeface="Wingdings" pitchFamily="2" charset="2"/>
              </a:rPr>
              <a:t>                   </a:t>
            </a:r>
            <a:r>
              <a:rPr lang="en-US" dirty="0">
                <a:sym typeface="Wingdings" pitchFamily="2" charset="2"/>
              </a:rPr>
              <a:t>.    Is </a:t>
            </a:r>
            <a:r>
              <a:rPr lang="en-US" i="1" dirty="0">
                <a:sym typeface="Wingdings" pitchFamily="2" charset="2"/>
              </a:rPr>
              <a:t>f</a:t>
            </a:r>
            <a:r>
              <a:rPr lang="en-US" dirty="0">
                <a:sym typeface="Wingdings" pitchFamily="2" charset="2"/>
              </a:rPr>
              <a:t> invertible, and if so, what is its inverse? </a:t>
            </a:r>
            <a:endParaRPr lang="en-US" dirty="0"/>
          </a:p>
        </p:txBody>
      </p:sp>
      <p:pic>
        <p:nvPicPr>
          <p:cNvPr id="5" name="Picture 4" descr="addin_tmp.png"/>
          <p:cNvPicPr>
            <a:picLocks noChangeAspect="1"/>
          </p:cNvPicPr>
          <p:nvPr>
            <p:custDataLst>
              <p:tags r:id="rId1"/>
            </p:custDataLst>
          </p:nvPr>
        </p:nvPicPr>
        <p:blipFill>
          <a:blip r:embed="rId3" cstate="print"/>
          <a:stretch>
            <a:fillRect/>
          </a:stretch>
        </p:blipFill>
        <p:spPr>
          <a:xfrm>
            <a:off x="6172200" y="1981200"/>
            <a:ext cx="1577340" cy="408623"/>
          </a:xfrm>
          <a:prstGeom prst="rect">
            <a:avLst/>
          </a:prstGeom>
        </p:spPr>
      </p:pic>
      <p:sp>
        <p:nvSpPr>
          <p:cNvPr id="6" name="TextBox 5"/>
          <p:cNvSpPr txBox="1"/>
          <p:nvPr/>
        </p:nvSpPr>
        <p:spPr>
          <a:xfrm>
            <a:off x="1600200" y="4114800"/>
            <a:ext cx="54102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Solution</a:t>
            </a:r>
            <a:r>
              <a:rPr kumimoji="0" lang="en-US" sz="1800" b="0" i="0" u="none" strike="noStrike" kern="1200" cap="none" spc="0" normalizeH="0" baseline="0" noProof="0" dirty="0">
                <a:ln>
                  <a:noFill/>
                </a:ln>
                <a:solidFill>
                  <a:prstClr val="black"/>
                </a:solidFill>
                <a:effectLst/>
                <a:uLnTx/>
                <a:uFillTx/>
                <a:latin typeface="Constantia"/>
                <a:ea typeface="+mn-ea"/>
                <a:cs typeface="+mn-cs"/>
              </a:rPr>
              <a:t>: The function </a:t>
            </a:r>
            <a:r>
              <a:rPr kumimoji="0" lang="en-US" sz="1800" b="0" i="1" u="none" strike="noStrike" kern="1200" cap="none" spc="0" normalizeH="0" baseline="0" noProof="0" dirty="0">
                <a:ln>
                  <a:noFill/>
                </a:ln>
                <a:solidFill>
                  <a:prstClr val="black"/>
                </a:solidFill>
                <a:effectLst/>
                <a:uLnTx/>
                <a:uFillTx/>
                <a:latin typeface="Constantia"/>
                <a:ea typeface="+mn-ea"/>
                <a:cs typeface="+mn-cs"/>
              </a:rPr>
              <a:t>f</a:t>
            </a:r>
            <a:r>
              <a:rPr kumimoji="0" lang="en-US" sz="1800" b="0" i="0" u="none" strike="noStrike" kern="1200" cap="none" spc="0" normalizeH="0" baseline="0" noProof="0" dirty="0">
                <a:ln>
                  <a:noFill/>
                </a:ln>
                <a:solidFill>
                  <a:prstClr val="black"/>
                </a:solidFill>
                <a:effectLst/>
                <a:uLnTx/>
                <a:uFillTx/>
                <a:latin typeface="Constantia"/>
                <a:ea typeface="+mn-ea"/>
                <a:cs typeface="+mn-cs"/>
              </a:rPr>
              <a:t> is not invertible because it is not one-to-one .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Composition</a:t>
            </a:r>
          </a:p>
        </p:txBody>
      </p:sp>
      <p:sp>
        <p:nvSpPr>
          <p:cNvPr id="3" name="Content Placeholder 2"/>
          <p:cNvSpPr>
            <a:spLocks noGrp="1"/>
          </p:cNvSpPr>
          <p:nvPr>
            <p:ph idx="1"/>
          </p:nvPr>
        </p:nvSpPr>
        <p:spPr/>
        <p:txBody>
          <a:bodyPr/>
          <a:lstStyle/>
          <a:p>
            <a:r>
              <a:rPr lang="en-US" b="1" dirty="0"/>
              <a:t>Definition</a:t>
            </a:r>
            <a:r>
              <a:rPr lang="en-US" dirty="0"/>
              <a:t>: Let </a:t>
            </a:r>
            <a:r>
              <a:rPr lang="en-US" i="1" dirty="0"/>
              <a:t>f</a:t>
            </a:r>
            <a:r>
              <a:rPr lang="en-US" dirty="0"/>
              <a:t>: </a:t>
            </a:r>
            <a:r>
              <a:rPr lang="en-US" i="1" dirty="0"/>
              <a:t>B</a:t>
            </a:r>
            <a:r>
              <a:rPr lang="en-US" dirty="0"/>
              <a:t> </a:t>
            </a:r>
            <a:r>
              <a:rPr lang="en-US" dirty="0">
                <a:latin typeface="Cambria Math"/>
                <a:ea typeface="Cambria Math"/>
              </a:rPr>
              <a:t>→</a:t>
            </a:r>
            <a:r>
              <a:rPr lang="en-US" dirty="0">
                <a:sym typeface="Wingdings" pitchFamily="2" charset="2"/>
              </a:rPr>
              <a:t> </a:t>
            </a:r>
            <a:r>
              <a:rPr lang="en-US" i="1" dirty="0">
                <a:sym typeface="Wingdings" pitchFamily="2" charset="2"/>
              </a:rPr>
              <a:t>C</a:t>
            </a:r>
            <a:r>
              <a:rPr lang="en-US" dirty="0">
                <a:sym typeface="Wingdings" pitchFamily="2" charset="2"/>
              </a:rPr>
              <a:t>, </a:t>
            </a:r>
            <a:r>
              <a:rPr lang="en-US" i="1" dirty="0">
                <a:sym typeface="Wingdings" pitchFamily="2" charset="2"/>
              </a:rPr>
              <a:t>g</a:t>
            </a:r>
            <a:r>
              <a:rPr lang="en-US" dirty="0">
                <a:sym typeface="Wingdings" pitchFamily="2" charset="2"/>
              </a:rPr>
              <a:t>: </a:t>
            </a:r>
            <a:r>
              <a:rPr lang="en-US" i="1" dirty="0">
                <a:sym typeface="Wingdings" pitchFamily="2" charset="2"/>
              </a:rPr>
              <a:t>A</a:t>
            </a:r>
            <a:r>
              <a:rPr lang="en-US" dirty="0">
                <a:sym typeface="Wingdings" pitchFamily="2" charset="2"/>
              </a:rPr>
              <a:t> </a:t>
            </a:r>
            <a:r>
              <a:rPr lang="en-US" dirty="0">
                <a:latin typeface="Cambria Math"/>
                <a:ea typeface="Cambria Math"/>
              </a:rPr>
              <a:t>→</a:t>
            </a:r>
            <a:r>
              <a:rPr lang="en-US" dirty="0">
                <a:sym typeface="Wingdings" pitchFamily="2" charset="2"/>
              </a:rPr>
              <a:t> </a:t>
            </a:r>
            <a:r>
              <a:rPr lang="en-US" i="1" dirty="0">
                <a:sym typeface="Wingdings" pitchFamily="2" charset="2"/>
              </a:rPr>
              <a:t>B</a:t>
            </a:r>
            <a:r>
              <a:rPr lang="en-US" dirty="0">
                <a:sym typeface="Wingdings" pitchFamily="2" charset="2"/>
              </a:rPr>
              <a:t>. The </a:t>
            </a:r>
            <a:r>
              <a:rPr lang="en-US" i="1" dirty="0">
                <a:sym typeface="Wingdings" pitchFamily="2" charset="2"/>
              </a:rPr>
              <a:t>composition of f with g</a:t>
            </a:r>
            <a:r>
              <a:rPr lang="en-US" dirty="0">
                <a:sym typeface="Wingdings" pitchFamily="2" charset="2"/>
              </a:rPr>
              <a:t>, denoted            is the function from </a:t>
            </a:r>
            <a:r>
              <a:rPr lang="en-US" i="1" dirty="0">
                <a:sym typeface="Wingdings" pitchFamily="2" charset="2"/>
              </a:rPr>
              <a:t>A</a:t>
            </a:r>
            <a:r>
              <a:rPr lang="en-US" dirty="0">
                <a:sym typeface="Wingdings" pitchFamily="2" charset="2"/>
              </a:rPr>
              <a:t> to </a:t>
            </a:r>
            <a:r>
              <a:rPr lang="en-US" i="1" dirty="0">
                <a:sym typeface="Wingdings" pitchFamily="2" charset="2"/>
              </a:rPr>
              <a:t>C </a:t>
            </a:r>
            <a:r>
              <a:rPr lang="en-US" dirty="0">
                <a:sym typeface="Wingdings" pitchFamily="2" charset="2"/>
              </a:rPr>
              <a:t>defined by</a:t>
            </a:r>
          </a:p>
          <a:p>
            <a:pPr>
              <a:buNone/>
            </a:pPr>
            <a:endParaRPr lang="en-US" dirty="0"/>
          </a:p>
        </p:txBody>
      </p:sp>
      <p:pic>
        <p:nvPicPr>
          <p:cNvPr id="4" name="Picture 3" descr="addin_tmp.png"/>
          <p:cNvPicPr>
            <a:picLocks noChangeAspect="1"/>
          </p:cNvPicPr>
          <p:nvPr>
            <p:custDataLst>
              <p:tags r:id="rId1"/>
            </p:custDataLst>
          </p:nvPr>
        </p:nvPicPr>
        <p:blipFill>
          <a:blip r:embed="rId4" cstate="print"/>
          <a:stretch>
            <a:fillRect/>
          </a:stretch>
        </p:blipFill>
        <p:spPr>
          <a:xfrm>
            <a:off x="3276600" y="2438400"/>
            <a:ext cx="745808" cy="345758"/>
          </a:xfrm>
          <a:prstGeom prst="rect">
            <a:avLst/>
          </a:prstGeom>
        </p:spPr>
      </p:pic>
      <p:pic>
        <p:nvPicPr>
          <p:cNvPr id="5" name="Picture 4" descr="addin_tmp.png"/>
          <p:cNvPicPr>
            <a:picLocks noChangeAspect="1"/>
          </p:cNvPicPr>
          <p:nvPr>
            <p:custDataLst>
              <p:tags r:id="rId2"/>
            </p:custDataLst>
          </p:nvPr>
        </p:nvPicPr>
        <p:blipFill>
          <a:blip r:embed="rId5" cstate="print"/>
          <a:stretch>
            <a:fillRect/>
          </a:stretch>
        </p:blipFill>
        <p:spPr>
          <a:xfrm>
            <a:off x="2819400" y="2971800"/>
            <a:ext cx="3186113" cy="382905"/>
          </a:xfrm>
          <a:prstGeom prst="rect">
            <a:avLst/>
          </a:prstGeom>
        </p:spPr>
      </p:pic>
      <p:pic>
        <p:nvPicPr>
          <p:cNvPr id="6" name="Picture 5" descr="0218.jpg"/>
          <p:cNvPicPr>
            <a:picLocks noChangeAspect="1"/>
          </p:cNvPicPr>
          <p:nvPr/>
        </p:nvPicPr>
        <p:blipFill>
          <a:blip r:embed="rId6" cstate="print"/>
          <a:stretch>
            <a:fillRect/>
          </a:stretch>
        </p:blipFill>
        <p:spPr>
          <a:xfrm>
            <a:off x="2438400" y="3810000"/>
            <a:ext cx="5410200" cy="2590800"/>
          </a:xfrm>
          <a:prstGeom prst="rect">
            <a:avLst/>
          </a:prstGeom>
        </p:spPr>
      </p:pic>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a:t>Composition </a:t>
            </a:r>
          </a:p>
        </p:txBody>
      </p:sp>
      <p:sp>
        <p:nvSpPr>
          <p:cNvPr id="57" name="Flowchart: Connector 56"/>
          <p:cNvSpPr/>
          <p:nvPr/>
        </p:nvSpPr>
        <p:spPr>
          <a:xfrm>
            <a:off x="5176520" y="2784529"/>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58" name="Flowchart: Connector 57"/>
          <p:cNvSpPr/>
          <p:nvPr/>
        </p:nvSpPr>
        <p:spPr>
          <a:xfrm>
            <a:off x="5176520" y="3365715"/>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59" name="Flowchart: Connector 58"/>
          <p:cNvSpPr/>
          <p:nvPr/>
        </p:nvSpPr>
        <p:spPr>
          <a:xfrm>
            <a:off x="5176520" y="2087105"/>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60" name="Flowchart: Connector 59"/>
          <p:cNvSpPr/>
          <p:nvPr/>
        </p:nvSpPr>
        <p:spPr>
          <a:xfrm>
            <a:off x="5176520" y="3946902"/>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62" name="Flowchart: Connector 61"/>
          <p:cNvSpPr/>
          <p:nvPr/>
        </p:nvSpPr>
        <p:spPr>
          <a:xfrm>
            <a:off x="7620000" y="2438400"/>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63" name="Flowchart: Connector 62"/>
          <p:cNvSpPr/>
          <p:nvPr/>
        </p:nvSpPr>
        <p:spPr>
          <a:xfrm>
            <a:off x="7696200" y="3124200"/>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64" name="TextBox 63"/>
          <p:cNvSpPr txBox="1"/>
          <p:nvPr/>
        </p:nvSpPr>
        <p:spPr>
          <a:xfrm>
            <a:off x="5105400" y="1524000"/>
            <a:ext cx="640080" cy="5399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A</a:t>
            </a:r>
          </a:p>
        </p:txBody>
      </p:sp>
      <p:sp>
        <p:nvSpPr>
          <p:cNvPr id="65" name="TextBox 64"/>
          <p:cNvSpPr txBox="1"/>
          <p:nvPr/>
        </p:nvSpPr>
        <p:spPr>
          <a:xfrm>
            <a:off x="7620000" y="1524000"/>
            <a:ext cx="64008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C</a:t>
            </a:r>
          </a:p>
        </p:txBody>
      </p:sp>
      <p:sp>
        <p:nvSpPr>
          <p:cNvPr id="66" name="TextBox 65"/>
          <p:cNvSpPr txBox="1"/>
          <p:nvPr/>
        </p:nvSpPr>
        <p:spPr>
          <a:xfrm>
            <a:off x="5257800" y="2133600"/>
            <a:ext cx="284480" cy="28169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a:t>
            </a:r>
          </a:p>
        </p:txBody>
      </p:sp>
      <p:sp>
        <p:nvSpPr>
          <p:cNvPr id="67" name="TextBox 66"/>
          <p:cNvSpPr txBox="1"/>
          <p:nvPr/>
        </p:nvSpPr>
        <p:spPr>
          <a:xfrm>
            <a:off x="5247640" y="2842647"/>
            <a:ext cx="284480" cy="28169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b</a:t>
            </a:r>
          </a:p>
        </p:txBody>
      </p:sp>
      <p:sp>
        <p:nvSpPr>
          <p:cNvPr id="68" name="TextBox 67"/>
          <p:cNvSpPr txBox="1"/>
          <p:nvPr/>
        </p:nvSpPr>
        <p:spPr>
          <a:xfrm>
            <a:off x="5247640" y="3423834"/>
            <a:ext cx="284480" cy="28169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c</a:t>
            </a:r>
          </a:p>
        </p:txBody>
      </p:sp>
      <p:sp>
        <p:nvSpPr>
          <p:cNvPr id="69" name="TextBox 68"/>
          <p:cNvSpPr txBox="1"/>
          <p:nvPr/>
        </p:nvSpPr>
        <p:spPr>
          <a:xfrm>
            <a:off x="5247640" y="3946902"/>
            <a:ext cx="284480" cy="28169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d</a:t>
            </a:r>
          </a:p>
        </p:txBody>
      </p:sp>
      <p:sp>
        <p:nvSpPr>
          <p:cNvPr id="71" name="TextBox 70"/>
          <p:cNvSpPr txBox="1"/>
          <p:nvPr/>
        </p:nvSpPr>
        <p:spPr>
          <a:xfrm>
            <a:off x="7772400" y="3124200"/>
            <a:ext cx="2844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i</a:t>
            </a:r>
          </a:p>
        </p:txBody>
      </p:sp>
      <p:sp>
        <p:nvSpPr>
          <p:cNvPr id="72" name="TextBox 71"/>
          <p:cNvSpPr txBox="1"/>
          <p:nvPr/>
        </p:nvSpPr>
        <p:spPr>
          <a:xfrm>
            <a:off x="7665720" y="3888783"/>
            <a:ext cx="2844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j</a:t>
            </a:r>
          </a:p>
        </p:txBody>
      </p:sp>
      <p:sp>
        <p:nvSpPr>
          <p:cNvPr id="74" name="Flowchart: Connector 73"/>
          <p:cNvSpPr/>
          <p:nvPr/>
        </p:nvSpPr>
        <p:spPr>
          <a:xfrm>
            <a:off x="7543800" y="3962400"/>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75" name="TextBox 74"/>
          <p:cNvSpPr txBox="1"/>
          <p:nvPr/>
        </p:nvSpPr>
        <p:spPr>
          <a:xfrm>
            <a:off x="7696200" y="2438400"/>
            <a:ext cx="2844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h</a:t>
            </a:r>
          </a:p>
        </p:txBody>
      </p:sp>
      <p:cxnSp>
        <p:nvCxnSpPr>
          <p:cNvPr id="79" name="Straight Arrow Connector 78"/>
          <p:cNvCxnSpPr/>
          <p:nvPr/>
        </p:nvCxnSpPr>
        <p:spPr>
          <a:xfrm>
            <a:off x="5638800" y="1905000"/>
            <a:ext cx="1849120" cy="1211"/>
          </a:xfrm>
          <a:prstGeom prst="straightConnector1">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6385560" y="1738393"/>
            <a:ext cx="497840" cy="3521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dirty="0">
              <a:ln>
                <a:noFill/>
              </a:ln>
              <a:solidFill>
                <a:prstClr val="black"/>
              </a:solidFill>
              <a:effectLst/>
              <a:uLnTx/>
              <a:uFillTx/>
              <a:latin typeface="Constantia"/>
              <a:ea typeface="+mn-ea"/>
              <a:cs typeface="+mn-cs"/>
            </a:endParaRPr>
          </a:p>
        </p:txBody>
      </p:sp>
      <p:pic>
        <p:nvPicPr>
          <p:cNvPr id="81" name="Picture 80" descr="addin_tmp.png"/>
          <p:cNvPicPr>
            <a:picLocks noChangeAspect="1"/>
          </p:cNvPicPr>
          <p:nvPr>
            <p:custDataLst>
              <p:tags r:id="rId1"/>
            </p:custDataLst>
          </p:nvPr>
        </p:nvPicPr>
        <p:blipFill>
          <a:blip r:embed="rId3" cstate="print"/>
          <a:stretch>
            <a:fillRect/>
          </a:stretch>
        </p:blipFill>
        <p:spPr>
          <a:xfrm>
            <a:off x="6172200" y="1524000"/>
            <a:ext cx="745808" cy="345758"/>
          </a:xfrm>
          <a:prstGeom prst="rect">
            <a:avLst/>
          </a:prstGeom>
        </p:spPr>
      </p:pic>
      <p:cxnSp>
        <p:nvCxnSpPr>
          <p:cNvPr id="83" name="Straight Arrow Connector 82"/>
          <p:cNvCxnSpPr/>
          <p:nvPr/>
        </p:nvCxnSpPr>
        <p:spPr>
          <a:xfrm>
            <a:off x="5715000" y="2362200"/>
            <a:ext cx="1828800" cy="1600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V="1">
            <a:off x="5715000" y="2819400"/>
            <a:ext cx="1905000" cy="1219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V="1">
            <a:off x="5715000" y="2743200"/>
            <a:ext cx="18288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endCxn id="63" idx="2"/>
          </p:cNvCxnSpPr>
          <p:nvPr/>
        </p:nvCxnSpPr>
        <p:spPr>
          <a:xfrm flipV="1">
            <a:off x="5715000" y="3298556"/>
            <a:ext cx="1981200" cy="2066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70" name="Group 69"/>
          <p:cNvGrpSpPr/>
          <p:nvPr/>
        </p:nvGrpSpPr>
        <p:grpSpPr>
          <a:xfrm>
            <a:off x="304800" y="1524000"/>
            <a:ext cx="4495800" cy="2971800"/>
            <a:chOff x="304800" y="990600"/>
            <a:chExt cx="4495800" cy="2971800"/>
          </a:xfrm>
        </p:grpSpPr>
        <p:sp>
          <p:nvSpPr>
            <p:cNvPr id="12" name="TextBox 11"/>
            <p:cNvSpPr txBox="1"/>
            <p:nvPr/>
          </p:nvSpPr>
          <p:spPr>
            <a:xfrm>
              <a:off x="304800" y="990600"/>
              <a:ext cx="685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A</a:t>
              </a:r>
            </a:p>
          </p:txBody>
        </p:sp>
        <p:sp>
          <p:nvSpPr>
            <p:cNvPr id="18" name="TextBox 17"/>
            <p:cNvSpPr txBox="1"/>
            <p:nvPr/>
          </p:nvSpPr>
          <p:spPr>
            <a:xfrm>
              <a:off x="2133600" y="990600"/>
              <a:ext cx="685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B</a:t>
              </a:r>
            </a:p>
          </p:txBody>
        </p:sp>
        <p:sp>
          <p:nvSpPr>
            <p:cNvPr id="32" name="TextBox 31"/>
            <p:cNvSpPr txBox="1"/>
            <p:nvPr/>
          </p:nvSpPr>
          <p:spPr>
            <a:xfrm>
              <a:off x="4114800" y="1066800"/>
              <a:ext cx="685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C</a:t>
              </a:r>
            </a:p>
          </p:txBody>
        </p:sp>
        <p:sp>
          <p:nvSpPr>
            <p:cNvPr id="4" name="Flowchart: Connector 3"/>
            <p:cNvSpPr/>
            <p:nvPr/>
          </p:nvSpPr>
          <p:spPr>
            <a:xfrm>
              <a:off x="457200" y="23164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5" name="Flowchart: Connector 4"/>
            <p:cNvSpPr/>
            <p:nvPr/>
          </p:nvSpPr>
          <p:spPr>
            <a:xfrm>
              <a:off x="457200" y="27736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6" name="Flowchart: Connector 5"/>
            <p:cNvSpPr/>
            <p:nvPr/>
          </p:nvSpPr>
          <p:spPr>
            <a:xfrm>
              <a:off x="457200" y="176784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7" name="Flowchart: Connector 6"/>
            <p:cNvSpPr/>
            <p:nvPr/>
          </p:nvSpPr>
          <p:spPr>
            <a:xfrm>
              <a:off x="457200" y="32308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8" name="Flowchart: Connector 7"/>
            <p:cNvSpPr/>
            <p:nvPr/>
          </p:nvSpPr>
          <p:spPr>
            <a:xfrm>
              <a:off x="2235200" y="172212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9" name="Flowchart: Connector 8"/>
            <p:cNvSpPr/>
            <p:nvPr/>
          </p:nvSpPr>
          <p:spPr>
            <a:xfrm>
              <a:off x="2184400" y="249936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1" name="Flowchart: Connector 10"/>
            <p:cNvSpPr/>
            <p:nvPr/>
          </p:nvSpPr>
          <p:spPr>
            <a:xfrm>
              <a:off x="2184400" y="313944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9" name="TextBox 18"/>
            <p:cNvSpPr txBox="1"/>
            <p:nvPr/>
          </p:nvSpPr>
          <p:spPr>
            <a:xfrm>
              <a:off x="457200" y="1752600"/>
              <a:ext cx="203200" cy="2215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a:t>
              </a:r>
            </a:p>
          </p:txBody>
        </p:sp>
        <p:sp>
          <p:nvSpPr>
            <p:cNvPr id="20" name="TextBox 19"/>
            <p:cNvSpPr txBox="1"/>
            <p:nvPr/>
          </p:nvSpPr>
          <p:spPr>
            <a:xfrm>
              <a:off x="457200" y="2286000"/>
              <a:ext cx="203200" cy="2215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b</a:t>
              </a:r>
            </a:p>
          </p:txBody>
        </p:sp>
        <p:sp>
          <p:nvSpPr>
            <p:cNvPr id="21" name="TextBox 20"/>
            <p:cNvSpPr txBox="1"/>
            <p:nvPr/>
          </p:nvSpPr>
          <p:spPr>
            <a:xfrm>
              <a:off x="457200" y="2743200"/>
              <a:ext cx="203200" cy="2215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c</a:t>
              </a:r>
            </a:p>
          </p:txBody>
        </p:sp>
        <p:sp>
          <p:nvSpPr>
            <p:cNvPr id="22" name="TextBox 21"/>
            <p:cNvSpPr txBox="1"/>
            <p:nvPr/>
          </p:nvSpPr>
          <p:spPr>
            <a:xfrm>
              <a:off x="457200" y="3200400"/>
              <a:ext cx="203200" cy="2215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d</a:t>
              </a:r>
            </a:p>
          </p:txBody>
        </p:sp>
        <p:sp>
          <p:nvSpPr>
            <p:cNvPr id="23" name="TextBox 22"/>
            <p:cNvSpPr txBox="1"/>
            <p:nvPr/>
          </p:nvSpPr>
          <p:spPr>
            <a:xfrm>
              <a:off x="2209800" y="1676400"/>
              <a:ext cx="228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V</a:t>
              </a:r>
            </a:p>
          </p:txBody>
        </p:sp>
        <p:sp>
          <p:nvSpPr>
            <p:cNvPr id="24" name="TextBox 23"/>
            <p:cNvSpPr txBox="1"/>
            <p:nvPr/>
          </p:nvSpPr>
          <p:spPr>
            <a:xfrm>
              <a:off x="2133600" y="2514600"/>
              <a:ext cx="203200" cy="2215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W</a:t>
              </a:r>
            </a:p>
          </p:txBody>
        </p:sp>
        <p:sp>
          <p:nvSpPr>
            <p:cNvPr id="25" name="TextBox 24"/>
            <p:cNvSpPr txBox="1"/>
            <p:nvPr/>
          </p:nvSpPr>
          <p:spPr>
            <a:xfrm>
              <a:off x="2235200" y="3124200"/>
              <a:ext cx="127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X</a:t>
              </a:r>
            </a:p>
          </p:txBody>
        </p:sp>
        <p:cxnSp>
          <p:nvCxnSpPr>
            <p:cNvPr id="28" name="Straight Arrow Connector 27"/>
            <p:cNvCxnSpPr/>
            <p:nvPr/>
          </p:nvCxnSpPr>
          <p:spPr>
            <a:xfrm>
              <a:off x="812800" y="2453640"/>
              <a:ext cx="1320800" cy="1828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Flowchart: Connector 26"/>
            <p:cNvSpPr/>
            <p:nvPr/>
          </p:nvSpPr>
          <p:spPr>
            <a:xfrm>
              <a:off x="2235200" y="36880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29" name="TextBox 28"/>
            <p:cNvSpPr txBox="1"/>
            <p:nvPr/>
          </p:nvSpPr>
          <p:spPr>
            <a:xfrm>
              <a:off x="2286000" y="3657600"/>
              <a:ext cx="203200" cy="2215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Y</a:t>
              </a:r>
            </a:p>
          </p:txBody>
        </p:sp>
        <p:cxnSp>
          <p:nvCxnSpPr>
            <p:cNvPr id="31" name="Straight Arrow Connector 30"/>
            <p:cNvCxnSpPr/>
            <p:nvPr/>
          </p:nvCxnSpPr>
          <p:spPr>
            <a:xfrm rot="16200000" flipH="1">
              <a:off x="701040" y="2153920"/>
              <a:ext cx="1645920" cy="142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812800" y="2910840"/>
              <a:ext cx="1320800" cy="2743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812800" y="1447800"/>
              <a:ext cx="1320800" cy="953"/>
            </a:xfrm>
            <a:prstGeom prst="straightConnector1">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371600" y="990600"/>
              <a:ext cx="3556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onstantia"/>
                  <a:ea typeface="+mn-ea"/>
                  <a:cs typeface="+mn-cs"/>
                </a:rPr>
                <a:t>g</a:t>
              </a:r>
            </a:p>
          </p:txBody>
        </p:sp>
        <p:cxnSp>
          <p:nvCxnSpPr>
            <p:cNvPr id="30" name="Straight Arrow Connector 29"/>
            <p:cNvCxnSpPr/>
            <p:nvPr/>
          </p:nvCxnSpPr>
          <p:spPr>
            <a:xfrm>
              <a:off x="2743200" y="1447800"/>
              <a:ext cx="1320800" cy="953"/>
            </a:xfrm>
            <a:prstGeom prst="straightConnector1">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sp>
          <p:nvSpPr>
            <p:cNvPr id="34" name="Flowchart: Connector 33"/>
            <p:cNvSpPr/>
            <p:nvPr/>
          </p:nvSpPr>
          <p:spPr>
            <a:xfrm>
              <a:off x="4165600" y="18592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36" name="Flowchart: Connector 35"/>
            <p:cNvSpPr/>
            <p:nvPr/>
          </p:nvSpPr>
          <p:spPr>
            <a:xfrm>
              <a:off x="4216400" y="236220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37" name="Flowchart: Connector 36"/>
            <p:cNvSpPr/>
            <p:nvPr/>
          </p:nvSpPr>
          <p:spPr>
            <a:xfrm>
              <a:off x="4267200" y="313944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38" name="TextBox 37"/>
            <p:cNvSpPr txBox="1"/>
            <p:nvPr/>
          </p:nvSpPr>
          <p:spPr>
            <a:xfrm>
              <a:off x="4191000" y="1828800"/>
              <a:ext cx="203200" cy="2215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h</a:t>
              </a:r>
            </a:p>
          </p:txBody>
        </p:sp>
        <p:sp>
          <p:nvSpPr>
            <p:cNvPr id="39" name="TextBox 38"/>
            <p:cNvSpPr txBox="1"/>
            <p:nvPr/>
          </p:nvSpPr>
          <p:spPr>
            <a:xfrm>
              <a:off x="4267200" y="3048000"/>
              <a:ext cx="228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j</a:t>
              </a:r>
            </a:p>
          </p:txBody>
        </p:sp>
        <p:sp>
          <p:nvSpPr>
            <p:cNvPr id="40" name="TextBox 39"/>
            <p:cNvSpPr txBox="1"/>
            <p:nvPr/>
          </p:nvSpPr>
          <p:spPr>
            <a:xfrm>
              <a:off x="4267200" y="2286000"/>
              <a:ext cx="203200" cy="2215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i</a:t>
              </a:r>
            </a:p>
          </p:txBody>
        </p:sp>
        <p:cxnSp>
          <p:nvCxnSpPr>
            <p:cNvPr id="47" name="Straight Arrow Connector 46"/>
            <p:cNvCxnSpPr/>
            <p:nvPr/>
          </p:nvCxnSpPr>
          <p:spPr>
            <a:xfrm>
              <a:off x="2590800" y="1767840"/>
              <a:ext cx="1574800" cy="64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2540000" y="2545080"/>
              <a:ext cx="16256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27" idx="6"/>
            </p:cNvCxnSpPr>
            <p:nvPr/>
          </p:nvCxnSpPr>
          <p:spPr>
            <a:xfrm flipV="1">
              <a:off x="2540000" y="3322320"/>
              <a:ext cx="1676400" cy="5029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2540000" y="2042160"/>
              <a:ext cx="1574800" cy="5486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3124200" y="990600"/>
              <a:ext cx="3556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onstantia"/>
                  <a:ea typeface="+mn-ea"/>
                  <a:cs typeface="+mn-cs"/>
                </a:rPr>
                <a:t>f</a:t>
              </a:r>
            </a:p>
          </p:txBody>
        </p:sp>
        <p:cxnSp>
          <p:nvCxnSpPr>
            <p:cNvPr id="91" name="Straight Arrow Connector 90"/>
            <p:cNvCxnSpPr>
              <a:endCxn id="9" idx="3"/>
            </p:cNvCxnSpPr>
            <p:nvPr/>
          </p:nvCxnSpPr>
          <p:spPr>
            <a:xfrm flipV="1">
              <a:off x="838200" y="2733507"/>
              <a:ext cx="1390837" cy="61929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Composition</a:t>
            </a:r>
          </a:p>
        </p:txBody>
      </p:sp>
      <p:sp>
        <p:nvSpPr>
          <p:cNvPr id="3" name="Content Placeholder 2"/>
          <p:cNvSpPr>
            <a:spLocks noGrp="1"/>
          </p:cNvSpPr>
          <p:nvPr>
            <p:ph idx="1"/>
          </p:nvPr>
        </p:nvSpPr>
        <p:spPr/>
        <p:txBody>
          <a:bodyPr/>
          <a:lstStyle/>
          <a:p>
            <a:pPr>
              <a:buNone/>
            </a:pPr>
            <a:r>
              <a:rPr lang="en-US" b="1" dirty="0"/>
              <a:t>   Example </a:t>
            </a:r>
            <a:r>
              <a:rPr lang="en-US" b="1" dirty="0">
                <a:latin typeface="Cambria Math" pitchFamily="18" charset="0"/>
                <a:ea typeface="Cambria Math" pitchFamily="18" charset="0"/>
              </a:rPr>
              <a:t>1</a:t>
            </a:r>
            <a:r>
              <a:rPr lang="en-US" dirty="0"/>
              <a:t>: If                         and                                  , then </a:t>
            </a:r>
          </a:p>
          <a:p>
            <a:endParaRPr lang="en-US" dirty="0"/>
          </a:p>
          <a:p>
            <a:pPr>
              <a:buNone/>
            </a:pPr>
            <a:r>
              <a:rPr lang="en-US" dirty="0"/>
              <a:t>     and  </a:t>
            </a:r>
          </a:p>
        </p:txBody>
      </p:sp>
      <p:pic>
        <p:nvPicPr>
          <p:cNvPr id="4" name="Picture 3" descr="addin_tmp.png"/>
          <p:cNvPicPr>
            <a:picLocks noChangeAspect="1"/>
          </p:cNvPicPr>
          <p:nvPr>
            <p:custDataLst>
              <p:tags r:id="rId1"/>
            </p:custDataLst>
          </p:nvPr>
        </p:nvPicPr>
        <p:blipFill>
          <a:blip r:embed="rId6" cstate="print"/>
          <a:stretch>
            <a:fillRect/>
          </a:stretch>
        </p:blipFill>
        <p:spPr>
          <a:xfrm>
            <a:off x="3048000" y="1981200"/>
            <a:ext cx="1577340" cy="408623"/>
          </a:xfrm>
          <a:prstGeom prst="rect">
            <a:avLst/>
          </a:prstGeom>
        </p:spPr>
      </p:pic>
      <p:pic>
        <p:nvPicPr>
          <p:cNvPr id="5" name="Picture 4" descr="addin_tmp.png"/>
          <p:cNvPicPr>
            <a:picLocks noChangeAspect="1"/>
          </p:cNvPicPr>
          <p:nvPr>
            <p:custDataLst>
              <p:tags r:id="rId2"/>
            </p:custDataLst>
          </p:nvPr>
        </p:nvPicPr>
        <p:blipFill>
          <a:blip r:embed="rId7" cstate="print"/>
          <a:stretch>
            <a:fillRect/>
          </a:stretch>
        </p:blipFill>
        <p:spPr>
          <a:xfrm>
            <a:off x="5562600" y="1981200"/>
            <a:ext cx="2240280" cy="382905"/>
          </a:xfrm>
          <a:prstGeom prst="rect">
            <a:avLst/>
          </a:prstGeom>
        </p:spPr>
      </p:pic>
      <p:pic>
        <p:nvPicPr>
          <p:cNvPr id="6" name="Picture 5" descr="addin_tmp.png"/>
          <p:cNvPicPr>
            <a:picLocks noChangeAspect="1"/>
          </p:cNvPicPr>
          <p:nvPr>
            <p:custDataLst>
              <p:tags r:id="rId3"/>
            </p:custDataLst>
          </p:nvPr>
        </p:nvPicPr>
        <p:blipFill>
          <a:blip r:embed="rId8" cstate="print"/>
          <a:stretch>
            <a:fillRect/>
          </a:stretch>
        </p:blipFill>
        <p:spPr>
          <a:xfrm>
            <a:off x="2667000" y="2819400"/>
            <a:ext cx="3206115" cy="408623"/>
          </a:xfrm>
          <a:prstGeom prst="rect">
            <a:avLst/>
          </a:prstGeom>
        </p:spPr>
      </p:pic>
      <p:pic>
        <p:nvPicPr>
          <p:cNvPr id="9" name="Picture 8" descr="addin_tmp.png"/>
          <p:cNvPicPr>
            <a:picLocks noChangeAspect="1"/>
          </p:cNvPicPr>
          <p:nvPr>
            <p:custDataLst>
              <p:tags r:id="rId4"/>
            </p:custDataLst>
          </p:nvPr>
        </p:nvPicPr>
        <p:blipFill>
          <a:blip r:embed="rId9" cstate="print"/>
          <a:stretch>
            <a:fillRect/>
          </a:stretch>
        </p:blipFill>
        <p:spPr>
          <a:xfrm>
            <a:off x="2590800" y="3886200"/>
            <a:ext cx="2931795" cy="408623"/>
          </a:xfrm>
          <a:prstGeom prst="rect">
            <a:avLst/>
          </a:prstGeom>
        </p:spPr>
      </p:pic>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Composition Questions</a:t>
            </a:r>
          </a:p>
        </p:txBody>
      </p:sp>
      <p:sp>
        <p:nvSpPr>
          <p:cNvPr id="3" name="Content Placeholder 2"/>
          <p:cNvSpPr>
            <a:spLocks noGrp="1"/>
          </p:cNvSpPr>
          <p:nvPr>
            <p:ph idx="1"/>
          </p:nvPr>
        </p:nvSpPr>
        <p:spPr/>
        <p:txBody>
          <a:bodyPr>
            <a:normAutofit fontScale="92500" lnSpcReduction="10000"/>
          </a:bodyPr>
          <a:lstStyle/>
          <a:p>
            <a:pPr>
              <a:buNone/>
            </a:pPr>
            <a:r>
              <a:rPr lang="en-US" b="1" dirty="0"/>
              <a:t>   Example </a:t>
            </a:r>
            <a:r>
              <a:rPr lang="en-US" b="1" dirty="0">
                <a:latin typeface="Cambria Math" pitchFamily="18" charset="0"/>
                <a:ea typeface="Cambria Math" pitchFamily="18" charset="0"/>
              </a:rPr>
              <a:t>2</a:t>
            </a:r>
            <a:r>
              <a:rPr lang="en-US" dirty="0"/>
              <a:t>: Let </a:t>
            </a:r>
            <a:r>
              <a:rPr lang="en-US" i="1" dirty="0"/>
              <a:t>g</a:t>
            </a:r>
            <a:r>
              <a:rPr lang="en-US" dirty="0"/>
              <a:t> be the function from the set {</a:t>
            </a:r>
            <a:r>
              <a:rPr lang="en-US" i="1" dirty="0" err="1"/>
              <a:t>a,b,c</a:t>
            </a:r>
            <a:r>
              <a:rPr lang="en-US" dirty="0"/>
              <a:t>}</a:t>
            </a:r>
            <a:r>
              <a:rPr lang="en-US" i="1" dirty="0"/>
              <a:t> </a:t>
            </a:r>
            <a:r>
              <a:rPr lang="en-US" dirty="0"/>
              <a:t>to itself such that </a:t>
            </a:r>
            <a:r>
              <a:rPr lang="en-US" i="1" dirty="0"/>
              <a:t>g</a:t>
            </a:r>
            <a:r>
              <a:rPr lang="en-US" dirty="0"/>
              <a:t>(</a:t>
            </a:r>
            <a:r>
              <a:rPr lang="en-US" i="1" dirty="0"/>
              <a:t>a</a:t>
            </a:r>
            <a:r>
              <a:rPr lang="en-US" dirty="0"/>
              <a:t>)</a:t>
            </a:r>
            <a:r>
              <a:rPr lang="en-US" i="1" dirty="0"/>
              <a:t> = b</a:t>
            </a:r>
            <a:r>
              <a:rPr lang="en-US" dirty="0"/>
              <a:t>, </a:t>
            </a:r>
            <a:r>
              <a:rPr lang="en-US" i="1" dirty="0"/>
              <a:t>g</a:t>
            </a:r>
            <a:r>
              <a:rPr lang="en-US" dirty="0"/>
              <a:t>(</a:t>
            </a:r>
            <a:r>
              <a:rPr lang="en-US" i="1" dirty="0"/>
              <a:t>b</a:t>
            </a:r>
            <a:r>
              <a:rPr lang="en-US" dirty="0"/>
              <a:t>)</a:t>
            </a:r>
            <a:r>
              <a:rPr lang="en-US" i="1" dirty="0"/>
              <a:t> = c</a:t>
            </a:r>
            <a:r>
              <a:rPr lang="en-US" dirty="0"/>
              <a:t>, and </a:t>
            </a:r>
            <a:r>
              <a:rPr lang="en-US" i="1" dirty="0"/>
              <a:t>g</a:t>
            </a:r>
            <a:r>
              <a:rPr lang="en-US" dirty="0"/>
              <a:t>(</a:t>
            </a:r>
            <a:r>
              <a:rPr lang="en-US" i="1" dirty="0"/>
              <a:t>c</a:t>
            </a:r>
            <a:r>
              <a:rPr lang="en-US" dirty="0"/>
              <a:t>)</a:t>
            </a:r>
            <a:r>
              <a:rPr lang="en-US" i="1" dirty="0"/>
              <a:t> = a</a:t>
            </a:r>
            <a:r>
              <a:rPr lang="en-US" dirty="0"/>
              <a:t>. Let  </a:t>
            </a:r>
            <a:r>
              <a:rPr lang="en-US" i="1" dirty="0"/>
              <a:t>f</a:t>
            </a:r>
            <a:r>
              <a:rPr lang="en-US" dirty="0"/>
              <a:t> be the function from the set {</a:t>
            </a:r>
            <a:r>
              <a:rPr lang="en-US" i="1" dirty="0" err="1"/>
              <a:t>a,b,c</a:t>
            </a:r>
            <a:r>
              <a:rPr lang="en-US" dirty="0"/>
              <a:t>}</a:t>
            </a:r>
            <a:r>
              <a:rPr lang="en-US" i="1" dirty="0"/>
              <a:t> </a:t>
            </a:r>
            <a:r>
              <a:rPr lang="en-US" dirty="0"/>
              <a:t>to the set {</a:t>
            </a:r>
            <a:r>
              <a:rPr lang="en-US" dirty="0">
                <a:latin typeface="Cambria Math" pitchFamily="18" charset="0"/>
                <a:ea typeface="Cambria Math" pitchFamily="18" charset="0"/>
              </a:rPr>
              <a:t>1,2,3</a:t>
            </a:r>
            <a:r>
              <a:rPr lang="en-US" dirty="0"/>
              <a:t>}</a:t>
            </a:r>
            <a:r>
              <a:rPr lang="en-US" i="1" dirty="0"/>
              <a:t> </a:t>
            </a:r>
            <a:r>
              <a:rPr lang="en-US" dirty="0"/>
              <a:t>such that     </a:t>
            </a:r>
            <a:r>
              <a:rPr lang="en-US" i="1" dirty="0"/>
              <a:t>f</a:t>
            </a:r>
            <a:r>
              <a:rPr lang="en-US" dirty="0"/>
              <a:t>(</a:t>
            </a:r>
            <a:r>
              <a:rPr lang="en-US" i="1" dirty="0"/>
              <a:t>a</a:t>
            </a:r>
            <a:r>
              <a:rPr lang="en-US" dirty="0"/>
              <a:t>)</a:t>
            </a:r>
            <a:r>
              <a:rPr lang="en-US" i="1" dirty="0"/>
              <a:t> = </a:t>
            </a:r>
            <a:r>
              <a:rPr lang="en-US" dirty="0">
                <a:latin typeface="Cambria Math" pitchFamily="18" charset="0"/>
                <a:ea typeface="Cambria Math" pitchFamily="18" charset="0"/>
              </a:rPr>
              <a:t>3</a:t>
            </a:r>
            <a:r>
              <a:rPr lang="en-US" dirty="0"/>
              <a:t>, </a:t>
            </a:r>
            <a:r>
              <a:rPr lang="en-US" i="1" dirty="0"/>
              <a:t>f</a:t>
            </a:r>
            <a:r>
              <a:rPr lang="en-US" dirty="0"/>
              <a:t>(</a:t>
            </a:r>
            <a:r>
              <a:rPr lang="en-US" i="1" dirty="0"/>
              <a:t>b</a:t>
            </a:r>
            <a:r>
              <a:rPr lang="en-US" dirty="0"/>
              <a:t>)</a:t>
            </a:r>
            <a:r>
              <a:rPr lang="en-US" i="1" dirty="0"/>
              <a:t> = </a:t>
            </a:r>
            <a:r>
              <a:rPr lang="en-US" dirty="0">
                <a:latin typeface="Cambria Math" pitchFamily="18" charset="0"/>
                <a:ea typeface="Cambria Math" pitchFamily="18" charset="0"/>
              </a:rPr>
              <a:t>2</a:t>
            </a:r>
            <a:r>
              <a:rPr lang="en-US" dirty="0"/>
              <a:t>, and </a:t>
            </a:r>
            <a:r>
              <a:rPr lang="en-US" i="1" dirty="0"/>
              <a:t>f</a:t>
            </a:r>
            <a:r>
              <a:rPr lang="en-US" dirty="0"/>
              <a:t>(</a:t>
            </a:r>
            <a:r>
              <a:rPr lang="en-US" i="1" dirty="0"/>
              <a:t>c</a:t>
            </a:r>
            <a:r>
              <a:rPr lang="en-US" dirty="0"/>
              <a:t>)</a:t>
            </a:r>
            <a:r>
              <a:rPr lang="en-US" i="1" dirty="0"/>
              <a:t> =</a:t>
            </a:r>
            <a:r>
              <a:rPr lang="en-US" i="1" dirty="0">
                <a:latin typeface="Cambria Math" pitchFamily="18" charset="0"/>
                <a:ea typeface="Cambria Math" pitchFamily="18" charset="0"/>
              </a:rPr>
              <a:t> </a:t>
            </a:r>
            <a:r>
              <a:rPr lang="en-US" dirty="0">
                <a:latin typeface="Cambria Math" pitchFamily="18" charset="0"/>
                <a:ea typeface="Cambria Math" pitchFamily="18" charset="0"/>
              </a:rPr>
              <a:t>1</a:t>
            </a:r>
            <a:r>
              <a:rPr lang="en-US" dirty="0"/>
              <a:t>.</a:t>
            </a:r>
          </a:p>
          <a:p>
            <a:pPr>
              <a:buNone/>
            </a:pPr>
            <a:r>
              <a:rPr lang="en-US" dirty="0"/>
              <a:t>    What is the composition of </a:t>
            </a:r>
            <a:r>
              <a:rPr lang="en-US" i="1" dirty="0"/>
              <a:t>f</a:t>
            </a:r>
            <a:r>
              <a:rPr lang="en-US" dirty="0"/>
              <a:t> and </a:t>
            </a:r>
            <a:r>
              <a:rPr lang="en-US" i="1" dirty="0"/>
              <a:t>g</a:t>
            </a:r>
            <a:r>
              <a:rPr lang="en-US" dirty="0"/>
              <a:t>, and what is the composition of </a:t>
            </a:r>
            <a:r>
              <a:rPr lang="en-US" i="1" dirty="0"/>
              <a:t>g </a:t>
            </a:r>
            <a:r>
              <a:rPr lang="en-US" dirty="0"/>
              <a:t>and </a:t>
            </a:r>
            <a:r>
              <a:rPr lang="en-US" i="1" dirty="0"/>
              <a:t>f</a:t>
            </a:r>
            <a:r>
              <a:rPr lang="en-US" dirty="0"/>
              <a:t>.</a:t>
            </a:r>
          </a:p>
          <a:p>
            <a:pPr>
              <a:buNone/>
            </a:pPr>
            <a:r>
              <a:rPr lang="en-US" b="1" dirty="0"/>
              <a:t>    Solution:  </a:t>
            </a:r>
            <a:r>
              <a:rPr lang="en-US" dirty="0"/>
              <a:t>The composition </a:t>
            </a:r>
            <a:r>
              <a:rPr lang="en-US" i="1" dirty="0" err="1"/>
              <a:t>f</a:t>
            </a:r>
            <a:r>
              <a:rPr lang="en-US" i="1" dirty="0" err="1">
                <a:latin typeface="Cambria Math"/>
                <a:ea typeface="Cambria Math"/>
              </a:rPr>
              <a:t>∘g</a:t>
            </a:r>
            <a:r>
              <a:rPr lang="en-US" dirty="0"/>
              <a:t>  is defined by </a:t>
            </a:r>
          </a:p>
          <a:p>
            <a:pPr lvl="1">
              <a:buNone/>
            </a:pPr>
            <a:r>
              <a:rPr lang="en-US" i="1" dirty="0" err="1"/>
              <a:t>f</a:t>
            </a:r>
            <a:r>
              <a:rPr lang="en-US" i="1" dirty="0" err="1">
                <a:latin typeface="Cambria Math"/>
                <a:ea typeface="Cambria Math"/>
              </a:rPr>
              <a:t>∘g</a:t>
            </a:r>
            <a:r>
              <a:rPr lang="en-US" i="1" dirty="0">
                <a:latin typeface="Cambria Math"/>
                <a:ea typeface="Cambria Math"/>
              </a:rPr>
              <a:t>  </a:t>
            </a:r>
            <a:r>
              <a:rPr lang="en-US" dirty="0">
                <a:latin typeface="Cambria Math"/>
                <a:ea typeface="Cambria Math"/>
              </a:rPr>
              <a:t>(</a:t>
            </a:r>
            <a:r>
              <a:rPr lang="en-US" i="1" dirty="0">
                <a:latin typeface="Cambria Math"/>
                <a:ea typeface="Cambria Math"/>
              </a:rPr>
              <a:t>a</a:t>
            </a:r>
            <a:r>
              <a:rPr lang="en-US" dirty="0">
                <a:latin typeface="Cambria Math"/>
                <a:ea typeface="Cambria Math"/>
              </a:rPr>
              <a:t>)</a:t>
            </a:r>
            <a:r>
              <a:rPr lang="en-US" i="1" dirty="0">
                <a:latin typeface="Cambria Math"/>
                <a:ea typeface="Cambria Math"/>
              </a:rPr>
              <a:t>= </a:t>
            </a:r>
            <a:r>
              <a:rPr lang="en-US" i="1" dirty="0">
                <a:ea typeface="Cambria Math"/>
              </a:rPr>
              <a:t>f</a:t>
            </a:r>
            <a:r>
              <a:rPr lang="en-US" i="1" dirty="0">
                <a:latin typeface="Cambria Math"/>
                <a:ea typeface="Cambria Math"/>
              </a:rPr>
              <a:t>(g</a:t>
            </a:r>
            <a:r>
              <a:rPr lang="en-US" dirty="0">
                <a:latin typeface="Cambria Math"/>
                <a:ea typeface="Cambria Math"/>
              </a:rPr>
              <a:t>(</a:t>
            </a:r>
            <a:r>
              <a:rPr lang="en-US" i="1" dirty="0">
                <a:latin typeface="Cambria Math"/>
                <a:ea typeface="Cambria Math"/>
              </a:rPr>
              <a:t>a</a:t>
            </a:r>
            <a:r>
              <a:rPr lang="en-US" dirty="0">
                <a:latin typeface="Cambria Math"/>
                <a:ea typeface="Cambria Math"/>
              </a:rPr>
              <a:t>))</a:t>
            </a:r>
            <a:r>
              <a:rPr lang="en-US" i="1" dirty="0">
                <a:latin typeface="Cambria Math"/>
                <a:ea typeface="Cambria Math"/>
              </a:rPr>
              <a:t> = </a:t>
            </a:r>
            <a:r>
              <a:rPr lang="en-US" i="1" dirty="0">
                <a:ea typeface="Cambria Math"/>
              </a:rPr>
              <a:t>f</a:t>
            </a:r>
            <a:r>
              <a:rPr lang="en-US" dirty="0">
                <a:latin typeface="Cambria Math"/>
                <a:ea typeface="Cambria Math"/>
              </a:rPr>
              <a:t>(</a:t>
            </a:r>
            <a:r>
              <a:rPr lang="en-US" i="1" dirty="0">
                <a:latin typeface="Cambria Math"/>
                <a:ea typeface="Cambria Math"/>
              </a:rPr>
              <a:t>b</a:t>
            </a:r>
            <a:r>
              <a:rPr lang="en-US" dirty="0">
                <a:latin typeface="Cambria Math"/>
                <a:ea typeface="Cambria Math"/>
              </a:rPr>
              <a:t>)</a:t>
            </a:r>
            <a:r>
              <a:rPr lang="en-US" i="1" dirty="0">
                <a:latin typeface="Cambria Math"/>
                <a:ea typeface="Cambria Math"/>
              </a:rPr>
              <a:t> = </a:t>
            </a:r>
            <a:r>
              <a:rPr lang="en-US" dirty="0">
                <a:latin typeface="Cambria Math"/>
                <a:ea typeface="Cambria Math"/>
              </a:rPr>
              <a:t>2</a:t>
            </a:r>
            <a:r>
              <a:rPr lang="en-US" i="1" dirty="0">
                <a:latin typeface="Cambria Math"/>
                <a:ea typeface="Cambria Math"/>
              </a:rPr>
              <a:t>.</a:t>
            </a:r>
            <a:r>
              <a:rPr lang="en-US" dirty="0"/>
              <a:t> </a:t>
            </a:r>
          </a:p>
          <a:p>
            <a:pPr lvl="1">
              <a:buNone/>
            </a:pPr>
            <a:r>
              <a:rPr lang="en-US" i="1" dirty="0" err="1"/>
              <a:t>f</a:t>
            </a:r>
            <a:r>
              <a:rPr lang="en-US" i="1" dirty="0" err="1">
                <a:latin typeface="Cambria Math"/>
                <a:ea typeface="Cambria Math"/>
              </a:rPr>
              <a:t>∘g</a:t>
            </a:r>
            <a:r>
              <a:rPr lang="en-US" i="1" dirty="0">
                <a:latin typeface="Cambria Math"/>
                <a:ea typeface="Cambria Math"/>
              </a:rPr>
              <a:t>  </a:t>
            </a:r>
            <a:r>
              <a:rPr lang="en-US" dirty="0">
                <a:latin typeface="Cambria Math"/>
                <a:ea typeface="Cambria Math"/>
              </a:rPr>
              <a:t>(</a:t>
            </a:r>
            <a:r>
              <a:rPr lang="en-US" i="1" dirty="0">
                <a:latin typeface="Cambria Math"/>
                <a:ea typeface="Cambria Math"/>
              </a:rPr>
              <a:t>b</a:t>
            </a:r>
            <a:r>
              <a:rPr lang="en-US" dirty="0">
                <a:latin typeface="Cambria Math"/>
                <a:ea typeface="Cambria Math"/>
              </a:rPr>
              <a:t>)</a:t>
            </a:r>
            <a:r>
              <a:rPr lang="en-US" i="1" dirty="0">
                <a:latin typeface="Cambria Math"/>
                <a:ea typeface="Cambria Math"/>
              </a:rPr>
              <a:t>= </a:t>
            </a:r>
            <a:r>
              <a:rPr lang="en-US" i="1" dirty="0">
                <a:ea typeface="Cambria Math"/>
              </a:rPr>
              <a:t>f</a:t>
            </a:r>
            <a:r>
              <a:rPr lang="en-US" dirty="0">
                <a:latin typeface="Cambria Math"/>
                <a:ea typeface="Cambria Math"/>
              </a:rPr>
              <a:t>(</a:t>
            </a:r>
            <a:r>
              <a:rPr lang="en-US" i="1" dirty="0">
                <a:latin typeface="Cambria Math"/>
                <a:ea typeface="Cambria Math"/>
              </a:rPr>
              <a:t>g</a:t>
            </a:r>
            <a:r>
              <a:rPr lang="en-US" dirty="0">
                <a:latin typeface="Cambria Math"/>
                <a:ea typeface="Cambria Math"/>
              </a:rPr>
              <a:t>(</a:t>
            </a:r>
            <a:r>
              <a:rPr lang="en-US" i="1" dirty="0">
                <a:latin typeface="Cambria Math"/>
                <a:ea typeface="Cambria Math"/>
              </a:rPr>
              <a:t>b</a:t>
            </a:r>
            <a:r>
              <a:rPr lang="en-US" dirty="0">
                <a:latin typeface="Cambria Math"/>
                <a:ea typeface="Cambria Math"/>
              </a:rPr>
              <a:t>)) </a:t>
            </a:r>
            <a:r>
              <a:rPr lang="en-US" i="1" dirty="0">
                <a:latin typeface="Cambria Math"/>
                <a:ea typeface="Cambria Math"/>
              </a:rPr>
              <a:t>= </a:t>
            </a:r>
            <a:r>
              <a:rPr lang="en-US" i="1" dirty="0">
                <a:ea typeface="Cambria Math"/>
              </a:rPr>
              <a:t>f</a:t>
            </a:r>
            <a:r>
              <a:rPr lang="en-US" dirty="0">
                <a:latin typeface="Cambria Math"/>
                <a:ea typeface="Cambria Math"/>
              </a:rPr>
              <a:t>(</a:t>
            </a:r>
            <a:r>
              <a:rPr lang="en-US" i="1" dirty="0">
                <a:latin typeface="Cambria Math"/>
                <a:ea typeface="Cambria Math"/>
              </a:rPr>
              <a:t>c</a:t>
            </a:r>
            <a:r>
              <a:rPr lang="en-US" dirty="0">
                <a:latin typeface="Cambria Math"/>
                <a:ea typeface="Cambria Math"/>
              </a:rPr>
              <a:t>)</a:t>
            </a:r>
            <a:r>
              <a:rPr lang="en-US" i="1" dirty="0">
                <a:latin typeface="Cambria Math"/>
                <a:ea typeface="Cambria Math"/>
              </a:rPr>
              <a:t> = </a:t>
            </a:r>
            <a:r>
              <a:rPr lang="en-US" dirty="0">
                <a:latin typeface="Cambria Math"/>
                <a:ea typeface="Cambria Math"/>
              </a:rPr>
              <a:t>1</a:t>
            </a:r>
            <a:r>
              <a:rPr lang="en-US" i="1" dirty="0">
                <a:latin typeface="Cambria Math"/>
                <a:ea typeface="Cambria Math"/>
              </a:rPr>
              <a:t>.</a:t>
            </a:r>
            <a:r>
              <a:rPr lang="en-US" dirty="0"/>
              <a:t> </a:t>
            </a:r>
          </a:p>
          <a:p>
            <a:pPr lvl="1">
              <a:buNone/>
            </a:pPr>
            <a:r>
              <a:rPr lang="en-US" i="1" dirty="0" err="1"/>
              <a:t>f</a:t>
            </a:r>
            <a:r>
              <a:rPr lang="en-US" i="1" dirty="0" err="1">
                <a:latin typeface="Cambria Math"/>
                <a:ea typeface="Cambria Math"/>
              </a:rPr>
              <a:t>∘g</a:t>
            </a:r>
            <a:r>
              <a:rPr lang="en-US" i="1" dirty="0">
                <a:latin typeface="Cambria Math"/>
                <a:ea typeface="Cambria Math"/>
              </a:rPr>
              <a:t>  </a:t>
            </a:r>
            <a:r>
              <a:rPr lang="en-US" dirty="0">
                <a:latin typeface="Cambria Math"/>
                <a:ea typeface="Cambria Math"/>
              </a:rPr>
              <a:t>(</a:t>
            </a:r>
            <a:r>
              <a:rPr lang="en-US" i="1" dirty="0">
                <a:latin typeface="Cambria Math"/>
                <a:ea typeface="Cambria Math"/>
              </a:rPr>
              <a:t>c</a:t>
            </a:r>
            <a:r>
              <a:rPr lang="en-US" dirty="0">
                <a:latin typeface="Cambria Math"/>
                <a:ea typeface="Cambria Math"/>
              </a:rPr>
              <a:t>)</a:t>
            </a:r>
            <a:r>
              <a:rPr lang="en-US" i="1" dirty="0">
                <a:latin typeface="Cambria Math"/>
                <a:ea typeface="Cambria Math"/>
              </a:rPr>
              <a:t>= </a:t>
            </a:r>
            <a:r>
              <a:rPr lang="en-US" i="1" dirty="0">
                <a:ea typeface="Cambria Math"/>
              </a:rPr>
              <a:t>f</a:t>
            </a:r>
            <a:r>
              <a:rPr lang="en-US" dirty="0">
                <a:latin typeface="Cambria Math"/>
                <a:ea typeface="Cambria Math"/>
              </a:rPr>
              <a:t>(</a:t>
            </a:r>
            <a:r>
              <a:rPr lang="en-US" i="1" dirty="0">
                <a:latin typeface="Cambria Math"/>
                <a:ea typeface="Cambria Math"/>
              </a:rPr>
              <a:t>g</a:t>
            </a:r>
            <a:r>
              <a:rPr lang="en-US" dirty="0">
                <a:latin typeface="Cambria Math"/>
                <a:ea typeface="Cambria Math"/>
              </a:rPr>
              <a:t>(</a:t>
            </a:r>
            <a:r>
              <a:rPr lang="en-US" i="1" dirty="0">
                <a:latin typeface="Cambria Math"/>
                <a:ea typeface="Cambria Math"/>
              </a:rPr>
              <a:t>c</a:t>
            </a:r>
            <a:r>
              <a:rPr lang="en-US" dirty="0">
                <a:latin typeface="Cambria Math"/>
                <a:ea typeface="Cambria Math"/>
              </a:rPr>
              <a:t>))</a:t>
            </a:r>
            <a:r>
              <a:rPr lang="en-US" i="1" dirty="0">
                <a:latin typeface="Cambria Math"/>
                <a:ea typeface="Cambria Math"/>
              </a:rPr>
              <a:t> = </a:t>
            </a:r>
            <a:r>
              <a:rPr lang="en-US" i="1" dirty="0">
                <a:ea typeface="Cambria Math"/>
              </a:rPr>
              <a:t>f</a:t>
            </a:r>
            <a:r>
              <a:rPr lang="en-US" dirty="0">
                <a:latin typeface="Cambria Math"/>
                <a:ea typeface="Cambria Math"/>
              </a:rPr>
              <a:t>(</a:t>
            </a:r>
            <a:r>
              <a:rPr lang="en-US" i="1" dirty="0">
                <a:latin typeface="Cambria Math"/>
                <a:ea typeface="Cambria Math"/>
              </a:rPr>
              <a:t>a</a:t>
            </a:r>
            <a:r>
              <a:rPr lang="en-US" dirty="0">
                <a:latin typeface="Cambria Math"/>
                <a:ea typeface="Cambria Math"/>
              </a:rPr>
              <a:t>)</a:t>
            </a:r>
            <a:r>
              <a:rPr lang="en-US" i="1" dirty="0">
                <a:latin typeface="Cambria Math"/>
                <a:ea typeface="Cambria Math"/>
              </a:rPr>
              <a:t> = </a:t>
            </a:r>
            <a:r>
              <a:rPr lang="en-US" dirty="0">
                <a:latin typeface="Cambria Math"/>
                <a:ea typeface="Cambria Math"/>
              </a:rPr>
              <a:t>3</a:t>
            </a:r>
            <a:r>
              <a:rPr lang="en-US" i="1" dirty="0">
                <a:latin typeface="Cambria Math"/>
                <a:ea typeface="Cambria Math"/>
              </a:rPr>
              <a:t>.</a:t>
            </a:r>
            <a:r>
              <a:rPr lang="en-US" dirty="0"/>
              <a:t> </a:t>
            </a:r>
          </a:p>
          <a:p>
            <a:pPr lvl="1">
              <a:buNone/>
            </a:pPr>
            <a:r>
              <a:rPr lang="en-US" dirty="0"/>
              <a:t>Note that </a:t>
            </a:r>
            <a:r>
              <a:rPr lang="en-US" i="1" dirty="0" err="1"/>
              <a:t>g</a:t>
            </a:r>
            <a:r>
              <a:rPr lang="en-US" i="1" dirty="0" err="1">
                <a:latin typeface="Cambria Math"/>
                <a:ea typeface="Cambria Math"/>
              </a:rPr>
              <a:t>∘f</a:t>
            </a:r>
            <a:r>
              <a:rPr lang="en-US" i="1" dirty="0">
                <a:latin typeface="Cambria Math"/>
                <a:ea typeface="Cambria Math"/>
              </a:rPr>
              <a:t>  </a:t>
            </a:r>
            <a:r>
              <a:rPr lang="en-US" dirty="0">
                <a:latin typeface="Cambria Math"/>
                <a:ea typeface="Cambria Math"/>
              </a:rPr>
              <a:t>is not defined, because the range of </a:t>
            </a:r>
            <a:r>
              <a:rPr lang="en-US" i="1" dirty="0">
                <a:ea typeface="Cambria Math"/>
              </a:rPr>
              <a:t>f</a:t>
            </a:r>
            <a:r>
              <a:rPr lang="en-US" dirty="0">
                <a:latin typeface="Cambria Math"/>
                <a:ea typeface="Cambria Math"/>
              </a:rPr>
              <a:t> is not a subset of the domain of </a:t>
            </a:r>
            <a:r>
              <a:rPr lang="en-US" i="1" dirty="0">
                <a:ea typeface="Cambria Math"/>
              </a:rPr>
              <a:t>g</a:t>
            </a:r>
            <a:r>
              <a:rPr lang="en-US" dirty="0">
                <a:latin typeface="Cambria Math"/>
                <a:ea typeface="Cambria Math"/>
              </a:rPr>
              <a:t>. </a:t>
            </a:r>
            <a:endParaRPr lang="en-US" dirty="0"/>
          </a:p>
          <a:p>
            <a:pPr lvl="1"/>
            <a:endParaRPr lang="en-US" dirty="0"/>
          </a:p>
          <a:p>
            <a:pPr lvl="1"/>
            <a:endParaRPr lang="en-US" dirty="0"/>
          </a:p>
          <a:p>
            <a:pPr lvl="1"/>
            <a:endParaRPr lang="en-US" dirty="0"/>
          </a:p>
          <a:p>
            <a:endParaRPr lang="en-US" dirty="0"/>
          </a:p>
          <a:p>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Composition Questions</a:t>
            </a:r>
          </a:p>
        </p:txBody>
      </p:sp>
      <p:sp>
        <p:nvSpPr>
          <p:cNvPr id="3" name="Content Placeholder 2"/>
          <p:cNvSpPr>
            <a:spLocks noGrp="1"/>
          </p:cNvSpPr>
          <p:nvPr>
            <p:ph idx="1"/>
          </p:nvPr>
        </p:nvSpPr>
        <p:spPr/>
        <p:txBody>
          <a:bodyPr>
            <a:normAutofit/>
          </a:bodyPr>
          <a:lstStyle/>
          <a:p>
            <a:pPr>
              <a:buNone/>
            </a:pPr>
            <a:r>
              <a:rPr lang="en-US" b="1" dirty="0"/>
              <a:t>   Example </a:t>
            </a:r>
            <a:r>
              <a:rPr lang="en-US" b="1" dirty="0">
                <a:latin typeface="Cambria Math" pitchFamily="18" charset="0"/>
                <a:ea typeface="Cambria Math" pitchFamily="18" charset="0"/>
              </a:rPr>
              <a:t>2</a:t>
            </a:r>
            <a:r>
              <a:rPr lang="en-US" dirty="0"/>
              <a:t>: Let f and g be functions from the set of integers to the set of integers defined by  </a:t>
            </a:r>
            <a:r>
              <a:rPr lang="en-US" i="1" dirty="0"/>
              <a:t>f</a:t>
            </a:r>
            <a:r>
              <a:rPr lang="en-US" dirty="0"/>
              <a:t>(</a:t>
            </a:r>
            <a:r>
              <a:rPr lang="en-US" i="1" dirty="0"/>
              <a:t>x</a:t>
            </a:r>
            <a:r>
              <a:rPr lang="en-US" dirty="0"/>
              <a:t>)</a:t>
            </a:r>
            <a:r>
              <a:rPr lang="en-US" i="1" dirty="0"/>
              <a:t> = </a:t>
            </a:r>
            <a:r>
              <a:rPr lang="en-US" dirty="0">
                <a:latin typeface="Cambria Math" pitchFamily="18" charset="0"/>
                <a:ea typeface="Cambria Math" pitchFamily="18" charset="0"/>
              </a:rPr>
              <a:t>2</a:t>
            </a:r>
            <a:r>
              <a:rPr lang="en-US" i="1" dirty="0"/>
              <a:t>x </a:t>
            </a:r>
            <a:r>
              <a:rPr lang="en-US" dirty="0"/>
              <a:t>+</a:t>
            </a:r>
            <a:r>
              <a:rPr lang="en-US" i="1" dirty="0"/>
              <a:t> </a:t>
            </a:r>
            <a:r>
              <a:rPr lang="en-US" dirty="0">
                <a:latin typeface="Cambria Math" pitchFamily="18" charset="0"/>
                <a:ea typeface="Cambria Math" pitchFamily="18" charset="0"/>
              </a:rPr>
              <a:t>3</a:t>
            </a:r>
            <a:r>
              <a:rPr lang="en-US" i="1" dirty="0"/>
              <a:t> </a:t>
            </a:r>
            <a:r>
              <a:rPr lang="en-US" dirty="0"/>
              <a:t>and </a:t>
            </a:r>
            <a:r>
              <a:rPr lang="en-US" i="1" dirty="0"/>
              <a:t>g</a:t>
            </a:r>
            <a:r>
              <a:rPr lang="en-US" dirty="0"/>
              <a:t>(</a:t>
            </a:r>
            <a:r>
              <a:rPr lang="en-US" i="1" dirty="0"/>
              <a:t>x</a:t>
            </a:r>
            <a:r>
              <a:rPr lang="en-US" dirty="0"/>
              <a:t>)</a:t>
            </a:r>
            <a:r>
              <a:rPr lang="en-US" i="1" dirty="0"/>
              <a:t> = </a:t>
            </a:r>
            <a:r>
              <a:rPr lang="en-US" dirty="0">
                <a:latin typeface="Cambria Math" pitchFamily="18" charset="0"/>
                <a:ea typeface="Cambria Math" pitchFamily="18" charset="0"/>
              </a:rPr>
              <a:t>3</a:t>
            </a:r>
            <a:r>
              <a:rPr lang="en-US" i="1" dirty="0"/>
              <a:t>x </a:t>
            </a:r>
            <a:r>
              <a:rPr lang="en-US" dirty="0"/>
              <a:t>+</a:t>
            </a:r>
            <a:r>
              <a:rPr lang="en-US" i="1" dirty="0"/>
              <a:t> </a:t>
            </a:r>
            <a:r>
              <a:rPr lang="en-US" dirty="0">
                <a:latin typeface="Cambria Math" pitchFamily="18" charset="0"/>
                <a:ea typeface="Cambria Math" pitchFamily="18" charset="0"/>
              </a:rPr>
              <a:t>2</a:t>
            </a:r>
            <a:r>
              <a:rPr lang="en-US" dirty="0"/>
              <a:t>. </a:t>
            </a:r>
          </a:p>
          <a:p>
            <a:pPr>
              <a:buNone/>
            </a:pPr>
            <a:r>
              <a:rPr lang="en-US" dirty="0"/>
              <a:t>   What is the composition of </a:t>
            </a:r>
            <a:r>
              <a:rPr lang="en-US" i="1" dirty="0"/>
              <a:t>f</a:t>
            </a:r>
            <a:r>
              <a:rPr lang="en-US" dirty="0"/>
              <a:t> and </a:t>
            </a:r>
            <a:r>
              <a:rPr lang="en-US" i="1" dirty="0"/>
              <a:t>g</a:t>
            </a:r>
            <a:r>
              <a:rPr lang="en-US" dirty="0"/>
              <a:t>, and also the composition of </a:t>
            </a:r>
            <a:r>
              <a:rPr lang="en-US" i="1" dirty="0"/>
              <a:t>g</a:t>
            </a:r>
            <a:r>
              <a:rPr lang="en-US" dirty="0"/>
              <a:t> and </a:t>
            </a:r>
            <a:r>
              <a:rPr lang="en-US" i="1" dirty="0"/>
              <a:t>f </a:t>
            </a:r>
            <a:r>
              <a:rPr lang="en-US" dirty="0"/>
              <a:t>?</a:t>
            </a:r>
          </a:p>
          <a:p>
            <a:pPr>
              <a:buNone/>
            </a:pPr>
            <a:r>
              <a:rPr lang="en-US" b="1" dirty="0"/>
              <a:t>     Solution:</a:t>
            </a:r>
            <a:endParaRPr lang="en-US" dirty="0"/>
          </a:p>
          <a:p>
            <a:pPr lvl="1">
              <a:buNone/>
            </a:pPr>
            <a:r>
              <a:rPr lang="en-US" i="1" dirty="0" err="1"/>
              <a:t>f</a:t>
            </a:r>
            <a:r>
              <a:rPr lang="en-US" i="1" dirty="0" err="1">
                <a:latin typeface="Cambria Math"/>
                <a:ea typeface="Cambria Math"/>
              </a:rPr>
              <a:t>∘g</a:t>
            </a:r>
            <a:r>
              <a:rPr lang="en-US" i="1" dirty="0">
                <a:latin typeface="Cambria Math"/>
                <a:ea typeface="Cambria Math"/>
              </a:rPr>
              <a:t>  </a:t>
            </a:r>
            <a:r>
              <a:rPr lang="en-US" dirty="0">
                <a:latin typeface="Cambria Math"/>
                <a:ea typeface="Cambria Math"/>
              </a:rPr>
              <a:t>(</a:t>
            </a:r>
            <a:r>
              <a:rPr lang="en-US" i="1" dirty="0">
                <a:ea typeface="Cambria Math"/>
              </a:rPr>
              <a:t>x</a:t>
            </a:r>
            <a:r>
              <a:rPr lang="en-US" dirty="0">
                <a:latin typeface="Cambria Math"/>
                <a:ea typeface="Cambria Math"/>
              </a:rPr>
              <a:t>)= </a:t>
            </a:r>
            <a:r>
              <a:rPr lang="en-US" i="1" dirty="0">
                <a:ea typeface="Cambria Math"/>
              </a:rPr>
              <a:t>f</a:t>
            </a:r>
            <a:r>
              <a:rPr lang="en-US" dirty="0">
                <a:latin typeface="Cambria Math"/>
                <a:ea typeface="Cambria Math"/>
              </a:rPr>
              <a:t>(</a:t>
            </a:r>
            <a:r>
              <a:rPr lang="en-US" i="1" dirty="0">
                <a:latin typeface="Cambria Math"/>
                <a:ea typeface="Cambria Math"/>
              </a:rPr>
              <a:t>g</a:t>
            </a:r>
            <a:r>
              <a:rPr lang="en-US" dirty="0">
                <a:latin typeface="Cambria Math"/>
                <a:ea typeface="Cambria Math"/>
              </a:rPr>
              <a:t>(</a:t>
            </a:r>
            <a:r>
              <a:rPr lang="en-US" i="1" dirty="0">
                <a:ea typeface="Cambria Math"/>
              </a:rPr>
              <a:t>x</a:t>
            </a:r>
            <a:r>
              <a:rPr lang="en-US" dirty="0">
                <a:latin typeface="Cambria Math"/>
                <a:ea typeface="Cambria Math"/>
              </a:rPr>
              <a:t>)) =</a:t>
            </a:r>
            <a:r>
              <a:rPr lang="en-US" i="1" dirty="0">
                <a:latin typeface="Cambria Math"/>
                <a:ea typeface="Cambria Math"/>
              </a:rPr>
              <a:t> </a:t>
            </a:r>
            <a:r>
              <a:rPr lang="en-US" i="1" dirty="0">
                <a:ea typeface="Cambria Math"/>
              </a:rPr>
              <a:t>f</a:t>
            </a:r>
            <a:r>
              <a:rPr lang="en-US" dirty="0">
                <a:latin typeface="Cambria Math"/>
                <a:ea typeface="Cambria Math"/>
              </a:rPr>
              <a:t>(3</a:t>
            </a:r>
            <a:r>
              <a:rPr lang="en-US" i="1" dirty="0">
                <a:ea typeface="Cambria Math"/>
              </a:rPr>
              <a:t>x</a:t>
            </a:r>
            <a:r>
              <a:rPr lang="en-US" i="1" dirty="0">
                <a:latin typeface="Cambria Math"/>
                <a:ea typeface="Cambria Math"/>
              </a:rPr>
              <a:t> </a:t>
            </a:r>
            <a:r>
              <a:rPr lang="en-US" dirty="0">
                <a:latin typeface="Cambria Math"/>
                <a:ea typeface="Cambria Math"/>
              </a:rPr>
              <a:t>+</a:t>
            </a:r>
            <a:r>
              <a:rPr lang="en-US" i="1" dirty="0">
                <a:latin typeface="Cambria Math"/>
                <a:ea typeface="Cambria Math"/>
              </a:rPr>
              <a:t> </a:t>
            </a:r>
            <a:r>
              <a:rPr lang="en-US" dirty="0">
                <a:latin typeface="Cambria Math"/>
                <a:ea typeface="Cambria Math"/>
              </a:rPr>
              <a:t>2)</a:t>
            </a:r>
            <a:r>
              <a:rPr lang="en-US" i="1" dirty="0">
                <a:latin typeface="Cambria Math"/>
                <a:ea typeface="Cambria Math"/>
              </a:rPr>
              <a:t> </a:t>
            </a:r>
            <a:r>
              <a:rPr lang="en-US" dirty="0">
                <a:latin typeface="Cambria Math"/>
                <a:ea typeface="Cambria Math"/>
              </a:rPr>
              <a:t>=</a:t>
            </a:r>
            <a:r>
              <a:rPr lang="en-US" i="1" dirty="0">
                <a:latin typeface="Cambria Math"/>
                <a:ea typeface="Cambria Math"/>
              </a:rPr>
              <a:t> </a:t>
            </a:r>
            <a:r>
              <a:rPr lang="en-US" dirty="0">
                <a:latin typeface="Cambria Math"/>
                <a:ea typeface="Cambria Math"/>
              </a:rPr>
              <a:t>2(3</a:t>
            </a:r>
            <a:r>
              <a:rPr lang="en-US" i="1" dirty="0">
                <a:ea typeface="Cambria Math"/>
              </a:rPr>
              <a:t>x</a:t>
            </a:r>
            <a:r>
              <a:rPr lang="en-US" dirty="0">
                <a:latin typeface="Cambria Math"/>
                <a:ea typeface="Cambria Math"/>
              </a:rPr>
              <a:t> +</a:t>
            </a:r>
            <a:r>
              <a:rPr lang="en-US" i="1" dirty="0">
                <a:latin typeface="Cambria Math"/>
                <a:ea typeface="Cambria Math"/>
              </a:rPr>
              <a:t> </a:t>
            </a:r>
            <a:r>
              <a:rPr lang="en-US" dirty="0">
                <a:latin typeface="Cambria Math"/>
                <a:ea typeface="Cambria Math"/>
              </a:rPr>
              <a:t>2)</a:t>
            </a:r>
            <a:r>
              <a:rPr lang="en-US" i="1" dirty="0">
                <a:latin typeface="Cambria Math"/>
                <a:ea typeface="Cambria Math"/>
              </a:rPr>
              <a:t> </a:t>
            </a:r>
            <a:r>
              <a:rPr lang="en-US" dirty="0">
                <a:latin typeface="Cambria Math"/>
                <a:ea typeface="Cambria Math"/>
              </a:rPr>
              <a:t>+ 3</a:t>
            </a:r>
            <a:r>
              <a:rPr lang="en-US" i="1" dirty="0">
                <a:latin typeface="Cambria Math"/>
                <a:ea typeface="Cambria Math"/>
              </a:rPr>
              <a:t> = </a:t>
            </a:r>
            <a:r>
              <a:rPr lang="en-US" dirty="0">
                <a:latin typeface="Cambria Math"/>
                <a:ea typeface="Cambria Math"/>
              </a:rPr>
              <a:t>6</a:t>
            </a:r>
            <a:r>
              <a:rPr lang="en-US" i="1" dirty="0">
                <a:ea typeface="Cambria Math"/>
              </a:rPr>
              <a:t>x</a:t>
            </a:r>
            <a:r>
              <a:rPr lang="en-US" i="1" dirty="0">
                <a:latin typeface="Cambria Math"/>
                <a:ea typeface="Cambria Math"/>
              </a:rPr>
              <a:t> </a:t>
            </a:r>
            <a:r>
              <a:rPr lang="en-US" dirty="0">
                <a:latin typeface="Cambria Math"/>
                <a:ea typeface="Cambria Math"/>
              </a:rPr>
              <a:t>+ 7</a:t>
            </a:r>
            <a:endParaRPr lang="en-US" dirty="0"/>
          </a:p>
          <a:p>
            <a:pPr lvl="1">
              <a:buNone/>
            </a:pPr>
            <a:r>
              <a:rPr lang="en-US" i="1" dirty="0" err="1"/>
              <a:t>g</a:t>
            </a:r>
            <a:r>
              <a:rPr lang="en-US" i="1" dirty="0" err="1">
                <a:latin typeface="Cambria Math"/>
                <a:ea typeface="Cambria Math"/>
              </a:rPr>
              <a:t>∘f</a:t>
            </a:r>
            <a:r>
              <a:rPr lang="en-US" i="1" dirty="0">
                <a:latin typeface="Cambria Math"/>
                <a:ea typeface="Cambria Math"/>
              </a:rPr>
              <a:t>  </a:t>
            </a:r>
            <a:r>
              <a:rPr lang="en-US" dirty="0">
                <a:latin typeface="Cambria Math"/>
                <a:ea typeface="Cambria Math"/>
              </a:rPr>
              <a:t>(</a:t>
            </a:r>
            <a:r>
              <a:rPr lang="en-US" i="1" dirty="0">
                <a:ea typeface="Cambria Math"/>
              </a:rPr>
              <a:t>x</a:t>
            </a:r>
            <a:r>
              <a:rPr lang="en-US" dirty="0">
                <a:latin typeface="Cambria Math"/>
                <a:ea typeface="Cambria Math"/>
              </a:rPr>
              <a:t>)=</a:t>
            </a:r>
            <a:r>
              <a:rPr lang="en-US" i="1" dirty="0">
                <a:latin typeface="Cambria Math"/>
                <a:ea typeface="Cambria Math"/>
              </a:rPr>
              <a:t> </a:t>
            </a:r>
            <a:r>
              <a:rPr lang="en-US" i="1" dirty="0">
                <a:ea typeface="Cambria Math"/>
              </a:rPr>
              <a:t>g</a:t>
            </a:r>
            <a:r>
              <a:rPr lang="en-US" dirty="0">
                <a:latin typeface="Cambria Math"/>
                <a:ea typeface="Cambria Math"/>
              </a:rPr>
              <a:t>(</a:t>
            </a:r>
            <a:r>
              <a:rPr lang="en-US" i="1" dirty="0">
                <a:latin typeface="Cambria Math"/>
                <a:ea typeface="Cambria Math"/>
              </a:rPr>
              <a:t>f</a:t>
            </a:r>
            <a:r>
              <a:rPr lang="en-US" dirty="0">
                <a:latin typeface="Cambria Math"/>
                <a:ea typeface="Cambria Math"/>
              </a:rPr>
              <a:t>(</a:t>
            </a:r>
            <a:r>
              <a:rPr lang="en-US" i="1" dirty="0">
                <a:ea typeface="Cambria Math"/>
              </a:rPr>
              <a:t>x</a:t>
            </a:r>
            <a:r>
              <a:rPr lang="en-US" dirty="0">
                <a:latin typeface="Cambria Math"/>
                <a:ea typeface="Cambria Math"/>
              </a:rPr>
              <a:t>)) =</a:t>
            </a:r>
            <a:r>
              <a:rPr lang="en-US" i="1" dirty="0">
                <a:latin typeface="Cambria Math"/>
                <a:ea typeface="Cambria Math"/>
              </a:rPr>
              <a:t> </a:t>
            </a:r>
            <a:r>
              <a:rPr lang="en-US" i="1" dirty="0">
                <a:ea typeface="Cambria Math"/>
              </a:rPr>
              <a:t>g</a:t>
            </a:r>
            <a:r>
              <a:rPr lang="en-US" dirty="0">
                <a:latin typeface="Cambria Math"/>
                <a:ea typeface="Cambria Math"/>
              </a:rPr>
              <a:t>(2</a:t>
            </a:r>
            <a:r>
              <a:rPr lang="en-US" i="1" dirty="0">
                <a:ea typeface="Cambria Math"/>
              </a:rPr>
              <a:t>x</a:t>
            </a:r>
            <a:r>
              <a:rPr lang="en-US" i="1" dirty="0">
                <a:latin typeface="Cambria Math"/>
                <a:ea typeface="Cambria Math"/>
              </a:rPr>
              <a:t> </a:t>
            </a:r>
            <a:r>
              <a:rPr lang="en-US" dirty="0">
                <a:latin typeface="Cambria Math"/>
                <a:ea typeface="Cambria Math"/>
              </a:rPr>
              <a:t>+ 3) = 3(2</a:t>
            </a:r>
            <a:r>
              <a:rPr lang="en-US" i="1" dirty="0">
                <a:ea typeface="Cambria Math"/>
              </a:rPr>
              <a:t>x </a:t>
            </a:r>
            <a:r>
              <a:rPr lang="en-US" dirty="0">
                <a:latin typeface="Cambria Math"/>
                <a:ea typeface="Cambria Math"/>
              </a:rPr>
              <a:t>+</a:t>
            </a:r>
            <a:r>
              <a:rPr lang="en-US" i="1" dirty="0">
                <a:latin typeface="Cambria Math"/>
                <a:ea typeface="Cambria Math"/>
              </a:rPr>
              <a:t> </a:t>
            </a:r>
            <a:r>
              <a:rPr lang="en-US" dirty="0">
                <a:latin typeface="Cambria Math"/>
                <a:ea typeface="Cambria Math"/>
              </a:rPr>
              <a:t>3)</a:t>
            </a:r>
            <a:r>
              <a:rPr lang="en-US" i="1" dirty="0">
                <a:latin typeface="Cambria Math"/>
                <a:ea typeface="Cambria Math"/>
              </a:rPr>
              <a:t> </a:t>
            </a:r>
            <a:r>
              <a:rPr lang="en-US" dirty="0">
                <a:latin typeface="Cambria Math"/>
                <a:ea typeface="Cambria Math"/>
              </a:rPr>
              <a:t>+ 2</a:t>
            </a:r>
            <a:r>
              <a:rPr lang="en-US" i="1" dirty="0">
                <a:latin typeface="Cambria Math"/>
                <a:ea typeface="Cambria Math"/>
              </a:rPr>
              <a:t> = </a:t>
            </a:r>
            <a:r>
              <a:rPr lang="en-US" dirty="0">
                <a:latin typeface="Cambria Math"/>
                <a:ea typeface="Cambria Math"/>
              </a:rPr>
              <a:t>6</a:t>
            </a:r>
            <a:r>
              <a:rPr lang="en-US" i="1" dirty="0">
                <a:ea typeface="Cambria Math"/>
              </a:rPr>
              <a:t>x</a:t>
            </a:r>
            <a:r>
              <a:rPr lang="en-US" i="1" dirty="0">
                <a:latin typeface="Cambria Math"/>
                <a:ea typeface="Cambria Math"/>
              </a:rPr>
              <a:t> </a:t>
            </a:r>
            <a:r>
              <a:rPr lang="en-US" dirty="0">
                <a:latin typeface="Cambria Math"/>
                <a:ea typeface="Cambria Math"/>
              </a:rPr>
              <a:t>+ 11</a:t>
            </a:r>
            <a:r>
              <a:rPr lang="en-US" dirty="0"/>
              <a:t> </a:t>
            </a:r>
          </a:p>
          <a:p>
            <a:endParaRPr lang="en-US"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Graphs of Functions</a:t>
            </a:r>
          </a:p>
        </p:txBody>
      </p:sp>
      <p:sp>
        <p:nvSpPr>
          <p:cNvPr id="3" name="Content Placeholder 2"/>
          <p:cNvSpPr>
            <a:spLocks noGrp="1"/>
          </p:cNvSpPr>
          <p:nvPr>
            <p:ph idx="1"/>
          </p:nvPr>
        </p:nvSpPr>
        <p:spPr/>
        <p:txBody>
          <a:bodyPr/>
          <a:lstStyle/>
          <a:p>
            <a:r>
              <a:rPr lang="en-US" dirty="0"/>
              <a:t>Let </a:t>
            </a:r>
            <a:r>
              <a:rPr lang="en-US" i="1" dirty="0"/>
              <a:t>f</a:t>
            </a:r>
            <a:r>
              <a:rPr lang="en-US" dirty="0"/>
              <a:t> be a function from the set </a:t>
            </a:r>
            <a:r>
              <a:rPr lang="en-US" i="1" dirty="0"/>
              <a:t>A</a:t>
            </a:r>
            <a:r>
              <a:rPr lang="en-US" dirty="0"/>
              <a:t> to the set </a:t>
            </a:r>
            <a:r>
              <a:rPr lang="en-US" i="1" dirty="0"/>
              <a:t>B</a:t>
            </a:r>
            <a:r>
              <a:rPr lang="en-US" dirty="0"/>
              <a:t>. The </a:t>
            </a:r>
            <a:r>
              <a:rPr lang="en-US" i="1" dirty="0"/>
              <a:t>graph</a:t>
            </a:r>
            <a:r>
              <a:rPr lang="en-US" dirty="0"/>
              <a:t> of the function </a:t>
            </a:r>
            <a:r>
              <a:rPr lang="en-US" i="1" dirty="0"/>
              <a:t>f</a:t>
            </a:r>
            <a:r>
              <a:rPr lang="en-US" dirty="0"/>
              <a:t> is the set of ordered pairs   </a:t>
            </a:r>
            <a:r>
              <a:rPr lang="en-US" dirty="0">
                <a:latin typeface="Cambria Math" pitchFamily="18" charset="0"/>
                <a:ea typeface="Cambria Math" pitchFamily="18" charset="0"/>
              </a:rPr>
              <a:t>{(</a:t>
            </a:r>
            <a:r>
              <a:rPr lang="en-US" i="1" dirty="0" err="1">
                <a:ea typeface="Cambria Math" pitchFamily="18" charset="0"/>
              </a:rPr>
              <a:t>a,b</a:t>
            </a:r>
            <a:r>
              <a:rPr lang="en-US" dirty="0">
                <a:latin typeface="Cambria Math" pitchFamily="18" charset="0"/>
                <a:ea typeface="Cambria Math" pitchFamily="18" charset="0"/>
              </a:rPr>
              <a:t>) | </a:t>
            </a:r>
            <a:r>
              <a:rPr lang="en-US" i="1" dirty="0">
                <a:ea typeface="Cambria Math" pitchFamily="18" charset="0"/>
              </a:rPr>
              <a:t>a</a:t>
            </a:r>
            <a:r>
              <a:rPr lang="en-US" dirty="0">
                <a:latin typeface="Cambria Math" pitchFamily="18" charset="0"/>
                <a:ea typeface="Cambria Math" pitchFamily="18" charset="0"/>
              </a:rPr>
              <a:t> ∈</a:t>
            </a:r>
            <a:r>
              <a:rPr lang="en-US" i="1" dirty="0">
                <a:latin typeface="Cambria Math"/>
                <a:ea typeface="Cambria Math"/>
              </a:rPr>
              <a:t>A</a:t>
            </a:r>
            <a:r>
              <a:rPr lang="en-US" dirty="0">
                <a:latin typeface="Cambria Math"/>
                <a:ea typeface="Cambria Math"/>
              </a:rPr>
              <a:t> and </a:t>
            </a:r>
            <a:r>
              <a:rPr lang="en-US" i="1" dirty="0">
                <a:ea typeface="Cambria Math"/>
              </a:rPr>
              <a:t>f</a:t>
            </a:r>
            <a:r>
              <a:rPr lang="en-US" dirty="0">
                <a:latin typeface="Cambria Math"/>
                <a:ea typeface="Cambria Math"/>
              </a:rPr>
              <a:t>(</a:t>
            </a:r>
            <a:r>
              <a:rPr lang="en-US" i="1" dirty="0">
                <a:ea typeface="Cambria Math"/>
              </a:rPr>
              <a:t>a</a:t>
            </a:r>
            <a:r>
              <a:rPr lang="en-US" dirty="0">
                <a:latin typeface="Cambria Math"/>
                <a:ea typeface="Cambria Math"/>
              </a:rPr>
              <a:t>) = </a:t>
            </a:r>
            <a:r>
              <a:rPr lang="en-US" i="1" dirty="0">
                <a:ea typeface="Cambria Math"/>
              </a:rPr>
              <a:t>b</a:t>
            </a:r>
            <a:r>
              <a:rPr lang="en-US" dirty="0">
                <a:latin typeface="Cambria Math"/>
                <a:ea typeface="Cambria Math"/>
              </a:rPr>
              <a:t>}.</a:t>
            </a:r>
            <a:endParaRPr lang="en-US" dirty="0"/>
          </a:p>
        </p:txBody>
      </p:sp>
      <p:pic>
        <p:nvPicPr>
          <p:cNvPr id="4" name="Picture 3" descr="0219.jpg"/>
          <p:cNvPicPr>
            <a:picLocks noChangeAspect="1"/>
          </p:cNvPicPr>
          <p:nvPr/>
        </p:nvPicPr>
        <p:blipFill>
          <a:blip r:embed="rId2" cstate="print"/>
          <a:stretch>
            <a:fillRect/>
          </a:stretch>
        </p:blipFill>
        <p:spPr>
          <a:xfrm>
            <a:off x="1524000" y="3810000"/>
            <a:ext cx="1879854" cy="1879854"/>
          </a:xfrm>
          <a:prstGeom prst="rect">
            <a:avLst/>
          </a:prstGeom>
        </p:spPr>
      </p:pic>
      <p:pic>
        <p:nvPicPr>
          <p:cNvPr id="5" name="Picture 4" descr="0220.jpg"/>
          <p:cNvPicPr>
            <a:picLocks noChangeAspect="1"/>
          </p:cNvPicPr>
          <p:nvPr/>
        </p:nvPicPr>
        <p:blipFill>
          <a:blip r:embed="rId3" cstate="print"/>
          <a:stretch>
            <a:fillRect/>
          </a:stretch>
        </p:blipFill>
        <p:spPr>
          <a:xfrm>
            <a:off x="5029200" y="3810000"/>
            <a:ext cx="2079498" cy="1879092"/>
          </a:xfrm>
          <a:prstGeom prst="rect">
            <a:avLst/>
          </a:prstGeom>
        </p:spPr>
      </p:pic>
      <p:sp>
        <p:nvSpPr>
          <p:cNvPr id="6" name="TextBox 5"/>
          <p:cNvSpPr txBox="1"/>
          <p:nvPr/>
        </p:nvSpPr>
        <p:spPr>
          <a:xfrm>
            <a:off x="762000" y="5867400"/>
            <a:ext cx="45720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Graph of </a:t>
            </a:r>
            <a:r>
              <a:rPr kumimoji="0" lang="en-US" sz="2400" b="0" i="1" u="none" strike="noStrike" kern="1200" cap="none" spc="0" normalizeH="0" baseline="0" noProof="0" dirty="0">
                <a:ln>
                  <a:noFill/>
                </a:ln>
                <a:solidFill>
                  <a:prstClr val="black"/>
                </a:solidFill>
                <a:effectLst/>
                <a:uLnTx/>
                <a:uFillTx/>
                <a:latin typeface="Constantia"/>
                <a:ea typeface="+mn-ea"/>
                <a:cs typeface="+mn-cs"/>
              </a:rPr>
              <a:t>f</a:t>
            </a:r>
            <a:r>
              <a:rPr kumimoji="0" lang="en-US" sz="2400" b="0" i="0" u="none" strike="noStrike" kern="1200" cap="none" spc="0" normalizeH="0" baseline="0" noProof="0" dirty="0">
                <a:ln>
                  <a:noFill/>
                </a:ln>
                <a:solidFill>
                  <a:prstClr val="black"/>
                </a:solidFill>
                <a:effectLst/>
                <a:uLnTx/>
                <a:uFillTx/>
                <a:latin typeface="Constantia"/>
                <a:ea typeface="+mn-ea"/>
                <a:cs typeface="+mn-cs"/>
              </a:rPr>
              <a:t>(</a:t>
            </a:r>
            <a:r>
              <a:rPr kumimoji="0" lang="en-US" sz="2400" b="0" i="1" u="none" strike="noStrike" kern="1200" cap="none" spc="0" normalizeH="0" baseline="0" noProof="0" dirty="0">
                <a:ln>
                  <a:noFill/>
                </a:ln>
                <a:solidFill>
                  <a:prstClr val="black"/>
                </a:solidFill>
                <a:effectLst/>
                <a:uLnTx/>
                <a:uFillTx/>
                <a:latin typeface="Constantia"/>
                <a:ea typeface="+mn-ea"/>
                <a:cs typeface="+mn-cs"/>
              </a:rPr>
              <a:t>n</a:t>
            </a:r>
            <a:r>
              <a:rPr kumimoji="0" lang="en-US" sz="2400" b="0" i="0" u="none" strike="noStrike" kern="1200" cap="none" spc="0" normalizeH="0" baseline="0" noProof="0" dirty="0">
                <a:ln>
                  <a:noFill/>
                </a:ln>
                <a:solidFill>
                  <a:prstClr val="black"/>
                </a:solidFill>
                <a:effectLst/>
                <a:uLnTx/>
                <a:uFillTx/>
                <a:latin typeface="Constantia"/>
                <a:ea typeface="+mn-ea"/>
                <a:cs typeface="+mn-cs"/>
              </a:rPr>
              <a:t>) = </a:t>
            </a:r>
            <a:r>
              <a:rPr kumimoji="0" lang="en-US" sz="24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2</a:t>
            </a:r>
            <a:r>
              <a:rPr kumimoji="0" lang="en-US" sz="2400" b="0" i="1" u="none" strike="noStrike" kern="1200" cap="none" spc="0" normalizeH="0" baseline="0" noProof="0" dirty="0">
                <a:ln>
                  <a:noFill/>
                </a:ln>
                <a:solidFill>
                  <a:prstClr val="black"/>
                </a:solidFill>
                <a:effectLst/>
                <a:uLnTx/>
                <a:uFillTx/>
                <a:latin typeface="Constantia"/>
                <a:ea typeface="+mn-ea"/>
                <a:cs typeface="+mn-cs"/>
              </a:rPr>
              <a:t>n</a:t>
            </a:r>
            <a:r>
              <a:rPr kumimoji="0" lang="en-US" sz="2400" b="0" i="0" u="none" strike="noStrike" kern="1200" cap="none" spc="0" normalizeH="0" baseline="0" noProof="0" dirty="0">
                <a:ln>
                  <a:noFill/>
                </a:ln>
                <a:solidFill>
                  <a:prstClr val="black"/>
                </a:solidFill>
                <a:effectLst/>
                <a:uLnTx/>
                <a:uFillTx/>
                <a:latin typeface="Constantia"/>
                <a:ea typeface="+mn-ea"/>
                <a:cs typeface="+mn-cs"/>
              </a:rPr>
              <a:t> </a:t>
            </a:r>
            <a:r>
              <a:rPr kumimoji="0" lang="en-US" sz="24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    from Z to Z</a:t>
            </a:r>
          </a:p>
        </p:txBody>
      </p:sp>
      <p:sp>
        <p:nvSpPr>
          <p:cNvPr id="7" name="TextBox 6"/>
          <p:cNvSpPr txBox="1"/>
          <p:nvPr/>
        </p:nvSpPr>
        <p:spPr>
          <a:xfrm>
            <a:off x="4724400" y="5791200"/>
            <a:ext cx="45720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Graph of </a:t>
            </a:r>
            <a:r>
              <a:rPr kumimoji="0" lang="en-US" sz="2400" b="0" i="1" u="none" strike="noStrike" kern="1200" cap="none" spc="0" normalizeH="0" baseline="0" noProof="0" dirty="0">
                <a:ln>
                  <a:noFill/>
                </a:ln>
                <a:solidFill>
                  <a:prstClr val="black"/>
                </a:solidFill>
                <a:effectLst/>
                <a:uLnTx/>
                <a:uFillTx/>
                <a:latin typeface="Constantia"/>
                <a:ea typeface="+mn-ea"/>
                <a:cs typeface="+mn-cs"/>
              </a:rPr>
              <a:t>f</a:t>
            </a:r>
            <a:r>
              <a:rPr kumimoji="0" lang="en-US" sz="2400" b="0" i="0" u="none" strike="noStrike" kern="1200" cap="none" spc="0" normalizeH="0" baseline="0" noProof="0" dirty="0">
                <a:ln>
                  <a:noFill/>
                </a:ln>
                <a:solidFill>
                  <a:prstClr val="black"/>
                </a:solidFill>
                <a:effectLst/>
                <a:uLnTx/>
                <a:uFillTx/>
                <a:latin typeface="Constantia"/>
                <a:ea typeface="+mn-ea"/>
                <a:cs typeface="+mn-cs"/>
              </a:rPr>
              <a:t>(</a:t>
            </a:r>
            <a:r>
              <a:rPr kumimoji="0" lang="en-US" sz="2400" b="0" i="1" u="none" strike="noStrike" kern="1200" cap="none" spc="0" normalizeH="0" baseline="0" noProof="0" dirty="0">
                <a:ln>
                  <a:noFill/>
                </a:ln>
                <a:solidFill>
                  <a:prstClr val="black"/>
                </a:solidFill>
                <a:effectLst/>
                <a:uLnTx/>
                <a:uFillTx/>
                <a:latin typeface="Constantia"/>
                <a:ea typeface="+mn-ea"/>
                <a:cs typeface="+mn-cs"/>
              </a:rPr>
              <a:t>x</a:t>
            </a:r>
            <a:r>
              <a:rPr kumimoji="0" lang="en-US" sz="2400" b="0" i="0" u="none" strike="noStrike" kern="1200" cap="none" spc="0" normalizeH="0" baseline="0" noProof="0" dirty="0">
                <a:ln>
                  <a:noFill/>
                </a:ln>
                <a:solidFill>
                  <a:prstClr val="black"/>
                </a:solidFill>
                <a:effectLst/>
                <a:uLnTx/>
                <a:uFillTx/>
                <a:latin typeface="Constantia"/>
                <a:ea typeface="+mn-ea"/>
                <a:cs typeface="+mn-cs"/>
              </a:rPr>
              <a:t>) = </a:t>
            </a:r>
            <a:r>
              <a:rPr kumimoji="0" lang="en-US" sz="2400" b="0" i="1" u="none" strike="noStrike" kern="1200" cap="none" spc="0" normalizeH="0" baseline="0" noProof="0" dirty="0">
                <a:ln>
                  <a:noFill/>
                </a:ln>
                <a:solidFill>
                  <a:prstClr val="black"/>
                </a:solidFill>
                <a:effectLst/>
                <a:uLnTx/>
                <a:uFillTx/>
                <a:latin typeface="Constantia"/>
                <a:ea typeface="+mn-ea"/>
                <a:cs typeface="+mn-cs"/>
              </a:rPr>
              <a:t>x</a:t>
            </a:r>
            <a:r>
              <a:rPr kumimoji="0" lang="en-US" sz="2400" b="0" i="0" u="none" strike="noStrike" kern="1200" cap="none" spc="0" normalizeH="0" baseline="30000" noProof="0" dirty="0">
                <a:ln>
                  <a:noFill/>
                </a:ln>
                <a:solidFill>
                  <a:prstClr val="black"/>
                </a:solidFill>
                <a:effectLst/>
                <a:uLnTx/>
                <a:uFillTx/>
                <a:latin typeface="Cambria Math" pitchFamily="18" charset="0"/>
                <a:ea typeface="Cambria Math" pitchFamily="18" charset="0"/>
                <a:cs typeface="+mn-cs"/>
              </a:rPr>
              <a:t>2</a:t>
            </a:r>
            <a:r>
              <a:rPr kumimoji="0" lang="en-US" sz="2400" b="0" i="0" u="none" strike="noStrike" kern="1200" cap="none" spc="0" normalizeH="0" baseline="0" noProof="0" dirty="0">
                <a:ln>
                  <a:noFill/>
                </a:ln>
                <a:solidFill>
                  <a:prstClr val="black"/>
                </a:solidFill>
                <a:effectLst/>
                <a:uLnTx/>
                <a:uFillTx/>
                <a:latin typeface="Constantia"/>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    from Z to Z</a:t>
            </a: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Important Functions</a:t>
            </a:r>
          </a:p>
        </p:txBody>
      </p:sp>
      <p:sp>
        <p:nvSpPr>
          <p:cNvPr id="3" name="Content Placeholder 2"/>
          <p:cNvSpPr>
            <a:spLocks noGrp="1"/>
          </p:cNvSpPr>
          <p:nvPr>
            <p:ph idx="1"/>
          </p:nvPr>
        </p:nvSpPr>
        <p:spPr/>
        <p:txBody>
          <a:bodyPr>
            <a:normAutofit/>
          </a:bodyPr>
          <a:lstStyle/>
          <a:p>
            <a:r>
              <a:rPr lang="en-US" dirty="0"/>
              <a:t>The </a:t>
            </a:r>
            <a:r>
              <a:rPr lang="en-US" i="1" dirty="0"/>
              <a:t>floor</a:t>
            </a:r>
            <a:r>
              <a:rPr lang="en-US" dirty="0"/>
              <a:t> function, denoted</a:t>
            </a:r>
          </a:p>
          <a:p>
            <a:endParaRPr lang="en-US" dirty="0"/>
          </a:p>
          <a:p>
            <a:pPr>
              <a:buNone/>
            </a:pPr>
            <a:r>
              <a:rPr lang="en-US" dirty="0"/>
              <a:t>  is the largest integer less than or equal to </a:t>
            </a:r>
            <a:r>
              <a:rPr lang="en-US" i="1" dirty="0"/>
              <a:t>x</a:t>
            </a:r>
            <a:r>
              <a:rPr lang="en-US" dirty="0"/>
              <a:t>.</a:t>
            </a:r>
          </a:p>
          <a:p>
            <a:endParaRPr lang="en-US" dirty="0"/>
          </a:p>
          <a:p>
            <a:r>
              <a:rPr lang="en-US" dirty="0"/>
              <a:t>The </a:t>
            </a:r>
            <a:r>
              <a:rPr lang="en-US" i="1" dirty="0"/>
              <a:t>ceiling </a:t>
            </a:r>
            <a:r>
              <a:rPr lang="en-US" dirty="0"/>
              <a:t>function, denoted</a:t>
            </a:r>
          </a:p>
          <a:p>
            <a:endParaRPr lang="en-US" dirty="0"/>
          </a:p>
          <a:p>
            <a:pPr>
              <a:buNone/>
            </a:pPr>
            <a:r>
              <a:rPr lang="en-US" dirty="0"/>
              <a:t>  is the smallest integer greater than or  equal to </a:t>
            </a:r>
            <a:r>
              <a:rPr lang="en-US" i="1" dirty="0"/>
              <a:t>x</a:t>
            </a:r>
          </a:p>
        </p:txBody>
      </p:sp>
      <p:pic>
        <p:nvPicPr>
          <p:cNvPr id="4" name="Picture 3" descr="addin_tmp.png"/>
          <p:cNvPicPr>
            <a:picLocks noChangeAspect="1"/>
          </p:cNvPicPr>
          <p:nvPr>
            <p:custDataLst>
              <p:tags r:id="rId1"/>
            </p:custDataLst>
          </p:nvPr>
        </p:nvPicPr>
        <p:blipFill>
          <a:blip r:embed="rId8" cstate="print"/>
          <a:stretch>
            <a:fillRect/>
          </a:stretch>
        </p:blipFill>
        <p:spPr>
          <a:xfrm>
            <a:off x="2438400" y="2362200"/>
            <a:ext cx="1714500" cy="382905"/>
          </a:xfrm>
          <a:prstGeom prst="rect">
            <a:avLst/>
          </a:prstGeom>
        </p:spPr>
      </p:pic>
      <p:pic>
        <p:nvPicPr>
          <p:cNvPr id="5" name="Picture 4" descr="addin_tmp.png"/>
          <p:cNvPicPr>
            <a:picLocks noChangeAspect="1"/>
          </p:cNvPicPr>
          <p:nvPr>
            <p:custDataLst>
              <p:tags r:id="rId2"/>
            </p:custDataLst>
          </p:nvPr>
        </p:nvPicPr>
        <p:blipFill>
          <a:blip r:embed="rId9" cstate="print"/>
          <a:stretch>
            <a:fillRect/>
          </a:stretch>
        </p:blipFill>
        <p:spPr>
          <a:xfrm>
            <a:off x="3276600" y="4419600"/>
            <a:ext cx="1714500" cy="382905"/>
          </a:xfrm>
          <a:prstGeom prst="rect">
            <a:avLst/>
          </a:prstGeom>
        </p:spPr>
      </p:pic>
      <p:sp>
        <p:nvSpPr>
          <p:cNvPr id="6" name="TextBox 5"/>
          <p:cNvSpPr txBox="1"/>
          <p:nvPr/>
        </p:nvSpPr>
        <p:spPr>
          <a:xfrm>
            <a:off x="685800" y="5562600"/>
            <a:ext cx="20574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Example:</a:t>
            </a:r>
          </a:p>
        </p:txBody>
      </p:sp>
      <p:pic>
        <p:nvPicPr>
          <p:cNvPr id="7" name="Picture 6" descr="addin_tmp.png"/>
          <p:cNvPicPr>
            <a:picLocks noChangeAspect="1"/>
          </p:cNvPicPr>
          <p:nvPr>
            <p:custDataLst>
              <p:tags r:id="rId3"/>
            </p:custDataLst>
          </p:nvPr>
        </p:nvPicPr>
        <p:blipFill>
          <a:blip r:embed="rId10" cstate="print"/>
          <a:stretch>
            <a:fillRect/>
          </a:stretch>
        </p:blipFill>
        <p:spPr>
          <a:xfrm>
            <a:off x="2667000" y="5486400"/>
            <a:ext cx="1443038" cy="382905"/>
          </a:xfrm>
          <a:prstGeom prst="rect">
            <a:avLst/>
          </a:prstGeom>
        </p:spPr>
      </p:pic>
      <p:pic>
        <p:nvPicPr>
          <p:cNvPr id="8" name="Picture 7" descr="addin_tmp.png"/>
          <p:cNvPicPr>
            <a:picLocks noChangeAspect="1"/>
          </p:cNvPicPr>
          <p:nvPr>
            <p:custDataLst>
              <p:tags r:id="rId4"/>
            </p:custDataLst>
          </p:nvPr>
        </p:nvPicPr>
        <p:blipFill>
          <a:blip r:embed="rId11" cstate="print"/>
          <a:stretch>
            <a:fillRect/>
          </a:stretch>
        </p:blipFill>
        <p:spPr>
          <a:xfrm>
            <a:off x="5105400" y="5410200"/>
            <a:ext cx="1437323" cy="382905"/>
          </a:xfrm>
          <a:prstGeom prst="rect">
            <a:avLst/>
          </a:prstGeom>
        </p:spPr>
      </p:pic>
      <p:pic>
        <p:nvPicPr>
          <p:cNvPr id="12" name="Picture 11" descr="addin_tmp.png"/>
          <p:cNvPicPr>
            <a:picLocks noChangeAspect="1"/>
          </p:cNvPicPr>
          <p:nvPr>
            <p:custDataLst>
              <p:tags r:id="rId5"/>
            </p:custDataLst>
          </p:nvPr>
        </p:nvPicPr>
        <p:blipFill>
          <a:blip r:embed="rId12" cstate="print"/>
          <a:stretch>
            <a:fillRect/>
          </a:stretch>
        </p:blipFill>
        <p:spPr>
          <a:xfrm>
            <a:off x="2514600" y="6172201"/>
            <a:ext cx="2014538" cy="382905"/>
          </a:xfrm>
          <a:prstGeom prst="rect">
            <a:avLst/>
          </a:prstGeom>
        </p:spPr>
      </p:pic>
      <p:pic>
        <p:nvPicPr>
          <p:cNvPr id="14" name="Picture 13" descr="addin_tmp.png"/>
          <p:cNvPicPr>
            <a:picLocks noChangeAspect="1"/>
          </p:cNvPicPr>
          <p:nvPr>
            <p:custDataLst>
              <p:tags r:id="rId6"/>
            </p:custDataLst>
          </p:nvPr>
        </p:nvPicPr>
        <p:blipFill>
          <a:blip r:embed="rId13" cstate="print"/>
          <a:stretch>
            <a:fillRect/>
          </a:stretch>
        </p:blipFill>
        <p:spPr>
          <a:xfrm>
            <a:off x="4953000" y="6172202"/>
            <a:ext cx="2025968" cy="382905"/>
          </a:xfrm>
          <a:prstGeom prst="rect">
            <a:avLst/>
          </a:prstGeom>
        </p:spPr>
      </p:pic>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Floor and Ceiling Functions </a:t>
            </a:r>
          </a:p>
        </p:txBody>
      </p:sp>
      <p:pic>
        <p:nvPicPr>
          <p:cNvPr id="5" name="Picture 4" descr="0221.jpg"/>
          <p:cNvPicPr>
            <a:picLocks noChangeAspect="1"/>
          </p:cNvPicPr>
          <p:nvPr/>
        </p:nvPicPr>
        <p:blipFill>
          <a:blip r:embed="rId2" cstate="print"/>
          <a:stretch>
            <a:fillRect/>
          </a:stretch>
        </p:blipFill>
        <p:spPr>
          <a:xfrm>
            <a:off x="1905000" y="2514600"/>
            <a:ext cx="5596182" cy="2590800"/>
          </a:xfrm>
          <a:prstGeom prst="rect">
            <a:avLst/>
          </a:prstGeom>
        </p:spPr>
      </p:pic>
      <p:sp>
        <p:nvSpPr>
          <p:cNvPr id="11" name="TextBox 10"/>
          <p:cNvSpPr txBox="1"/>
          <p:nvPr/>
        </p:nvSpPr>
        <p:spPr>
          <a:xfrm>
            <a:off x="1600200" y="5562600"/>
            <a:ext cx="66294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Graph of (a) Floor and (b) Ceiling Functions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defRPr/>
            </a:pPr>
            <a:r>
              <a:rPr lang="en-US" altLang="en-US" sz="3600" dirty="0">
                <a:solidFill>
                  <a:schemeClr val="accent1">
                    <a:lumMod val="50000"/>
                  </a:schemeClr>
                </a:solidFill>
              </a:rPr>
              <a:t>1. Negation:</a:t>
            </a:r>
            <a:endParaRPr lang="en-US" altLang="en-US" sz="3600" dirty="0"/>
          </a:p>
        </p:txBody>
      </p:sp>
      <p:sp>
        <p:nvSpPr>
          <p:cNvPr id="37891" name="Rectangle 3"/>
          <p:cNvSpPr>
            <a:spLocks noGrp="1" noChangeArrowheads="1"/>
          </p:cNvSpPr>
          <p:nvPr>
            <p:ph idx="1"/>
          </p:nvPr>
        </p:nvSpPr>
        <p:spPr>
          <a:xfrm>
            <a:off x="685800" y="3276600"/>
            <a:ext cx="8229600" cy="2778125"/>
          </a:xfrm>
        </p:spPr>
        <p:txBody>
          <a:bodyPr/>
          <a:lstStyle/>
          <a:p>
            <a:pPr eaLnBrk="1" hangingPunct="1"/>
            <a:r>
              <a:rPr lang="en-US" altLang="en-US" sz="2400"/>
              <a:t>Examples</a:t>
            </a:r>
          </a:p>
          <a:p>
            <a:pPr lvl="1" eaLnBrk="1" hangingPunct="1"/>
            <a:r>
              <a:rPr lang="en-US" altLang="en-US" sz="2000"/>
              <a:t>Find the negation of the proposition “Today is Friday.” and express this in simple English.</a:t>
            </a:r>
          </a:p>
          <a:p>
            <a:pPr lvl="1" eaLnBrk="1" hangingPunct="1"/>
            <a:endParaRPr lang="en-US" altLang="en-US" sz="2000"/>
          </a:p>
          <a:p>
            <a:pPr lvl="1" eaLnBrk="1" hangingPunct="1"/>
            <a:endParaRPr lang="en-US" altLang="en-US" sz="2000"/>
          </a:p>
          <a:p>
            <a:pPr lvl="1" eaLnBrk="1" hangingPunct="1"/>
            <a:r>
              <a:rPr lang="en-US" altLang="en-US" sz="2000"/>
              <a:t>Find the negation of the proposition “At least 10 mm of rain fell today in Karachi.” and express this in simple English.</a:t>
            </a:r>
          </a:p>
          <a:p>
            <a:pPr lvl="1" eaLnBrk="1" hangingPunct="1"/>
            <a:endParaRPr lang="en-US" altLang="en-US"/>
          </a:p>
          <a:p>
            <a:pPr lvl="1" eaLnBrk="1" hangingPunct="1"/>
            <a:endParaRPr lang="en-US" altLang="en-US">
              <a:solidFill>
                <a:schemeClr val="hlink"/>
              </a:solidFill>
              <a:cs typeface="Arial" panose="020B0604020202020204" pitchFamily="34" charset="0"/>
            </a:endParaRPr>
          </a:p>
          <a:p>
            <a:pPr eaLnBrk="1" hangingPunct="1">
              <a:buFont typeface="Wingdings" panose="05000000000000000000" pitchFamily="2" charset="2"/>
              <a:buNone/>
            </a:pPr>
            <a:endParaRPr lang="en-US" altLang="en-US"/>
          </a:p>
          <a:p>
            <a:pPr eaLnBrk="1" hangingPunct="1">
              <a:buFont typeface="Wingdings" panose="05000000000000000000" pitchFamily="2" charset="2"/>
              <a:buNone/>
            </a:pPr>
            <a:endParaRPr lang="en-US" altLang="en-US"/>
          </a:p>
        </p:txBody>
      </p:sp>
      <p:sp>
        <p:nvSpPr>
          <p:cNvPr id="37892" name="Slide Number Placeholder 9"/>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B84D2341-BA1E-4FA4-ABFF-6C8B89784693}" type="slidenum">
              <a:rPr lang="en-US" altLang="en-US" sz="1000" smtClean="0"/>
              <a:pPr>
                <a:spcBef>
                  <a:spcPct val="0"/>
                </a:spcBef>
                <a:buClrTx/>
                <a:buFontTx/>
                <a:buNone/>
              </a:pPr>
              <a:t>26</a:t>
            </a:fld>
            <a:endParaRPr lang="en-US" altLang="en-US" sz="1000"/>
          </a:p>
        </p:txBody>
      </p:sp>
      <p:sp>
        <p:nvSpPr>
          <p:cNvPr id="37893"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37894" name="Text Box 5"/>
          <p:cNvSpPr txBox="1">
            <a:spLocks noChangeArrowheads="1"/>
          </p:cNvSpPr>
          <p:nvPr/>
        </p:nvSpPr>
        <p:spPr bwMode="auto">
          <a:xfrm>
            <a:off x="685800" y="1481138"/>
            <a:ext cx="8153400" cy="1719262"/>
          </a:xfrm>
          <a:prstGeom prst="rect">
            <a:avLst/>
          </a:prstGeom>
          <a:solidFill>
            <a:srgbClr val="EBECE8"/>
          </a:solidFill>
          <a:ln w="9525">
            <a:solidFill>
              <a:schemeClr val="tx1"/>
            </a:solidFill>
            <a:miter lim="800000"/>
            <a:headEnd/>
            <a:tailEnd/>
          </a:ln>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t>DEFINITION 1:</a:t>
            </a:r>
          </a:p>
          <a:p>
            <a:pPr>
              <a:spcBef>
                <a:spcPct val="0"/>
              </a:spcBef>
              <a:buClrTx/>
              <a:buFontTx/>
              <a:buNone/>
            </a:pPr>
            <a:endParaRPr lang="en-US" altLang="en-US" sz="800"/>
          </a:p>
          <a:p>
            <a:pPr lvl="1">
              <a:spcBef>
                <a:spcPct val="0"/>
              </a:spcBef>
              <a:buClrTx/>
              <a:buFontTx/>
              <a:buNone/>
            </a:pPr>
            <a:r>
              <a:rPr lang="en-US" altLang="en-US" sz="1800"/>
              <a:t>Let </a:t>
            </a:r>
            <a:r>
              <a:rPr lang="en-US" altLang="en-US" sz="1800" i="1"/>
              <a:t>p</a:t>
            </a:r>
            <a:r>
              <a:rPr lang="en-US" altLang="en-US" sz="1800"/>
              <a:t> be a proposition. The negation of </a:t>
            </a:r>
            <a:r>
              <a:rPr lang="en-US" altLang="en-US" sz="1800" i="1"/>
              <a:t>p</a:t>
            </a:r>
            <a:r>
              <a:rPr lang="en-US" altLang="en-US" sz="1800"/>
              <a:t>, denoted by ¬</a:t>
            </a:r>
            <a:r>
              <a:rPr lang="en-US" altLang="en-US" sz="1800" i="1"/>
              <a:t>p</a:t>
            </a:r>
            <a:r>
              <a:rPr lang="en-US" altLang="en-US" sz="1800"/>
              <a:t>, is the statement 		“It is not the case that </a:t>
            </a:r>
            <a:r>
              <a:rPr lang="en-US" altLang="en-US" sz="1800" i="1"/>
              <a:t>p</a:t>
            </a:r>
            <a:r>
              <a:rPr lang="en-US" altLang="en-US" sz="1800"/>
              <a:t>.”</a:t>
            </a:r>
          </a:p>
          <a:p>
            <a:pPr lvl="1">
              <a:spcBef>
                <a:spcPct val="0"/>
              </a:spcBef>
              <a:buClrTx/>
              <a:buFontTx/>
              <a:buNone/>
            </a:pPr>
            <a:endParaRPr lang="en-US" altLang="en-US" sz="800"/>
          </a:p>
          <a:p>
            <a:pPr lvl="1">
              <a:spcBef>
                <a:spcPct val="0"/>
              </a:spcBef>
              <a:buClrTx/>
              <a:buFontTx/>
              <a:buNone/>
            </a:pPr>
            <a:r>
              <a:rPr lang="en-US" altLang="en-US" sz="1800"/>
              <a:t>The proposition ¬</a:t>
            </a:r>
            <a:r>
              <a:rPr lang="en-US" altLang="en-US" sz="1800" i="1"/>
              <a:t>p</a:t>
            </a:r>
            <a:r>
              <a:rPr lang="en-US" altLang="en-US" sz="1800"/>
              <a:t> is read “not </a:t>
            </a:r>
            <a:r>
              <a:rPr lang="en-US" altLang="en-US" sz="1800" i="1"/>
              <a:t>p</a:t>
            </a:r>
            <a:r>
              <a:rPr lang="en-US" altLang="en-US" sz="1800"/>
              <a:t>.” The truth value of the negation of </a:t>
            </a:r>
            <a:r>
              <a:rPr lang="en-US" altLang="en-US" sz="1800" i="1"/>
              <a:t>p</a:t>
            </a:r>
            <a:r>
              <a:rPr lang="en-US" altLang="en-US" sz="1800"/>
              <a:t>, ¬</a:t>
            </a:r>
            <a:r>
              <a:rPr lang="en-US" altLang="en-US" sz="1800" i="1"/>
              <a:t>p</a:t>
            </a:r>
            <a:r>
              <a:rPr lang="en-US" altLang="en-US" sz="1800"/>
              <a:t> is the opposite of the truth value of </a:t>
            </a:r>
            <a:r>
              <a:rPr lang="en-US" altLang="en-US" sz="1800" i="1"/>
              <a:t>p</a:t>
            </a:r>
            <a:r>
              <a:rPr lang="en-US" altLang="en-US" sz="1800"/>
              <a:t>.</a:t>
            </a:r>
          </a:p>
        </p:txBody>
      </p:sp>
      <p:sp>
        <p:nvSpPr>
          <p:cNvPr id="12294" name="Text Box 6"/>
          <p:cNvSpPr txBox="1">
            <a:spLocks noChangeArrowheads="1"/>
          </p:cNvSpPr>
          <p:nvPr/>
        </p:nvSpPr>
        <p:spPr bwMode="auto">
          <a:xfrm>
            <a:off x="1447800" y="4341813"/>
            <a:ext cx="68580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1800">
                <a:solidFill>
                  <a:srgbClr val="FF3300"/>
                </a:solidFill>
              </a:rPr>
              <a:t>Solution</a:t>
            </a:r>
            <a:r>
              <a:rPr lang="en-US" altLang="en-US" sz="1800"/>
              <a:t>: The negation is “It is not the case that </a:t>
            </a:r>
            <a:r>
              <a:rPr lang="en-US" altLang="en-US" sz="1800" i="1"/>
              <a:t>today is Friday</a:t>
            </a:r>
            <a:r>
              <a:rPr lang="en-US" altLang="en-US" sz="1800"/>
              <a:t>.”</a:t>
            </a:r>
            <a:br>
              <a:rPr lang="en-US" altLang="en-US" sz="1800"/>
            </a:br>
            <a:r>
              <a:rPr lang="en-US" altLang="en-US" sz="1800"/>
              <a:t>   	 In simple English, “Today is not Friday.” or “It is not 	   	 Friday today.” </a:t>
            </a:r>
          </a:p>
        </p:txBody>
      </p:sp>
      <p:sp>
        <p:nvSpPr>
          <p:cNvPr id="12295" name="Text Box 7"/>
          <p:cNvSpPr txBox="1">
            <a:spLocks noChangeArrowheads="1"/>
          </p:cNvSpPr>
          <p:nvPr/>
        </p:nvSpPr>
        <p:spPr bwMode="auto">
          <a:xfrm>
            <a:off x="1524000" y="5715000"/>
            <a:ext cx="68580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1800">
                <a:solidFill>
                  <a:srgbClr val="FF3300"/>
                </a:solidFill>
              </a:rPr>
              <a:t>Solution</a:t>
            </a:r>
            <a:r>
              <a:rPr lang="en-US" altLang="en-US" sz="1800"/>
              <a:t>: The negation is “It is not the case that </a:t>
            </a:r>
            <a:r>
              <a:rPr lang="en-US" altLang="en-US" sz="1800" i="1"/>
              <a:t>at least 10 mm 	 of rain fell today in Karachi</a:t>
            </a:r>
            <a:r>
              <a:rPr lang="en-US" altLang="en-US" sz="1800"/>
              <a:t>.”</a:t>
            </a:r>
            <a:br>
              <a:rPr lang="en-US" altLang="en-US" sz="1800"/>
            </a:br>
            <a:r>
              <a:rPr lang="en-US" altLang="en-US" sz="1800"/>
              <a:t>   	 In simple English, “Less than 10 mm of rain fell today 	 in Karachi.”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294"/>
                                        </p:tgtEl>
                                        <p:attrNameLst>
                                          <p:attrName>style.visibility</p:attrName>
                                        </p:attrNameLst>
                                      </p:cBhvr>
                                      <p:to>
                                        <p:strVal val="visible"/>
                                      </p:to>
                                    </p:set>
                                    <p:anim calcmode="lin" valueType="num">
                                      <p:cBhvr additive="base">
                                        <p:cTn id="7" dur="500" fill="hold"/>
                                        <p:tgtEl>
                                          <p:spTgt spid="12294"/>
                                        </p:tgtEl>
                                        <p:attrNameLst>
                                          <p:attrName>ppt_x</p:attrName>
                                        </p:attrNameLst>
                                      </p:cBhvr>
                                      <p:tavLst>
                                        <p:tav tm="0">
                                          <p:val>
                                            <p:strVal val="#ppt_x"/>
                                          </p:val>
                                        </p:tav>
                                        <p:tav tm="100000">
                                          <p:val>
                                            <p:strVal val="#ppt_x"/>
                                          </p:val>
                                        </p:tav>
                                      </p:tavLst>
                                    </p:anim>
                                    <p:anim calcmode="lin" valueType="num">
                                      <p:cBhvr additive="base">
                                        <p:cTn id="8" dur="500" fill="hold"/>
                                        <p:tgtEl>
                                          <p:spTgt spid="1229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295"/>
                                        </p:tgtEl>
                                        <p:attrNameLst>
                                          <p:attrName>style.visibility</p:attrName>
                                        </p:attrNameLst>
                                      </p:cBhvr>
                                      <p:to>
                                        <p:strVal val="visible"/>
                                      </p:to>
                                    </p:set>
                                    <p:anim calcmode="lin" valueType="num">
                                      <p:cBhvr additive="base">
                                        <p:cTn id="13" dur="500" fill="hold"/>
                                        <p:tgtEl>
                                          <p:spTgt spid="12295"/>
                                        </p:tgtEl>
                                        <p:attrNameLst>
                                          <p:attrName>ppt_x</p:attrName>
                                        </p:attrNameLst>
                                      </p:cBhvr>
                                      <p:tavLst>
                                        <p:tav tm="0">
                                          <p:val>
                                            <p:strVal val="#ppt_x"/>
                                          </p:val>
                                        </p:tav>
                                        <p:tav tm="100000">
                                          <p:val>
                                            <p:strVal val="#ppt_x"/>
                                          </p:val>
                                        </p:tav>
                                      </p:tavLst>
                                    </p:anim>
                                    <p:anim calcmode="lin" valueType="num">
                                      <p:cBhvr additive="base">
                                        <p:cTn id="14" dur="500" fill="hold"/>
                                        <p:tgtEl>
                                          <p:spTgt spid="122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4" grpId="0"/>
      <p:bldP spid="12295" grpId="0"/>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Floor and Ceiling Functions </a:t>
            </a:r>
          </a:p>
        </p:txBody>
      </p:sp>
      <p:pic>
        <p:nvPicPr>
          <p:cNvPr id="4" name="Content Placeholder 3" descr="table26.jpg"/>
          <p:cNvPicPr>
            <a:picLocks noGrp="1" noChangeAspect="1"/>
          </p:cNvPicPr>
          <p:nvPr>
            <p:ph idx="1"/>
          </p:nvPr>
        </p:nvPicPr>
        <p:blipFill>
          <a:blip r:embed="rId2" cstate="print"/>
          <a:stretch>
            <a:fillRect/>
          </a:stretch>
        </p:blipFill>
        <p:spPr>
          <a:xfrm>
            <a:off x="2133600" y="1905000"/>
            <a:ext cx="4742688" cy="4758248"/>
          </a:xfrm>
        </p:spPr>
      </p:pic>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Proving Properties of Functions </a:t>
            </a:r>
          </a:p>
        </p:txBody>
      </p:sp>
      <p:sp>
        <p:nvSpPr>
          <p:cNvPr id="3" name="Content Placeholder 2"/>
          <p:cNvSpPr>
            <a:spLocks noGrp="1"/>
          </p:cNvSpPr>
          <p:nvPr>
            <p:ph idx="1"/>
          </p:nvPr>
        </p:nvSpPr>
        <p:spPr/>
        <p:txBody>
          <a:bodyPr>
            <a:normAutofit fontScale="85000" lnSpcReduction="20000"/>
          </a:bodyPr>
          <a:lstStyle/>
          <a:p>
            <a:pPr>
              <a:buNone/>
            </a:pPr>
            <a:r>
              <a:rPr lang="en-US" b="1" dirty="0"/>
              <a:t>   Example</a:t>
            </a:r>
            <a:r>
              <a:rPr lang="en-US" dirty="0"/>
              <a:t>: Prove that x is a real number, then</a:t>
            </a:r>
          </a:p>
          <a:p>
            <a:pPr>
              <a:buNone/>
            </a:pPr>
            <a:r>
              <a:rPr lang="en-US" dirty="0">
                <a:latin typeface="Cambria Math"/>
                <a:ea typeface="Cambria Math"/>
              </a:rPr>
              <a:t>                          ⌊2</a:t>
            </a:r>
            <a:r>
              <a:rPr lang="en-US" i="1" dirty="0">
                <a:latin typeface="Cambria Math"/>
                <a:ea typeface="Cambria Math"/>
              </a:rPr>
              <a:t>x</a:t>
            </a:r>
            <a:r>
              <a:rPr lang="en-US" dirty="0">
                <a:latin typeface="Cambria Math"/>
                <a:ea typeface="Cambria Math"/>
              </a:rPr>
              <a:t>⌋= ⌊</a:t>
            </a:r>
            <a:r>
              <a:rPr lang="en-US" i="1" dirty="0">
                <a:latin typeface="Cambria Math"/>
                <a:ea typeface="Cambria Math"/>
              </a:rPr>
              <a:t>x</a:t>
            </a:r>
            <a:r>
              <a:rPr lang="en-US" dirty="0">
                <a:latin typeface="Cambria Math"/>
                <a:ea typeface="Cambria Math"/>
              </a:rPr>
              <a:t>⌋ + ⌊</a:t>
            </a:r>
            <a:r>
              <a:rPr lang="en-US" i="1" dirty="0">
                <a:latin typeface="Cambria Math"/>
                <a:ea typeface="Cambria Math"/>
              </a:rPr>
              <a:t>x</a:t>
            </a:r>
            <a:r>
              <a:rPr lang="en-US" dirty="0">
                <a:latin typeface="Cambria Math"/>
                <a:ea typeface="Cambria Math"/>
              </a:rPr>
              <a:t> + 1/2⌋</a:t>
            </a:r>
          </a:p>
          <a:p>
            <a:pPr>
              <a:buNone/>
            </a:pPr>
            <a:r>
              <a:rPr lang="en-US" b="1" dirty="0"/>
              <a:t>    Solution</a:t>
            </a:r>
            <a:r>
              <a:rPr lang="en-US" dirty="0"/>
              <a:t>: Let </a:t>
            </a:r>
            <a:r>
              <a:rPr lang="en-US" i="1" dirty="0"/>
              <a:t>x</a:t>
            </a:r>
            <a:r>
              <a:rPr lang="en-US" dirty="0"/>
              <a:t> = </a:t>
            </a:r>
            <a:r>
              <a:rPr lang="en-US" i="1" dirty="0"/>
              <a:t>n</a:t>
            </a:r>
            <a:r>
              <a:rPr lang="en-US" dirty="0"/>
              <a:t> + </a:t>
            </a:r>
            <a:r>
              <a:rPr lang="el-GR" dirty="0">
                <a:latin typeface="Cambria Math"/>
                <a:ea typeface="Cambria Math"/>
              </a:rPr>
              <a:t>ε</a:t>
            </a:r>
            <a:r>
              <a:rPr lang="en-US" dirty="0">
                <a:latin typeface="Cambria Math"/>
                <a:ea typeface="Cambria Math"/>
              </a:rPr>
              <a:t>, </a:t>
            </a:r>
            <a:r>
              <a:rPr lang="en-US" dirty="0">
                <a:ea typeface="Cambria Math"/>
              </a:rPr>
              <a:t>where </a:t>
            </a:r>
            <a:r>
              <a:rPr lang="en-US" i="1" dirty="0">
                <a:ea typeface="Cambria Math"/>
              </a:rPr>
              <a:t>n</a:t>
            </a:r>
            <a:r>
              <a:rPr lang="en-US" dirty="0">
                <a:ea typeface="Cambria Math"/>
              </a:rPr>
              <a:t> is an integer and </a:t>
            </a:r>
            <a:r>
              <a:rPr lang="en-US" dirty="0">
                <a:latin typeface="Cambria Math" pitchFamily="18" charset="0"/>
                <a:ea typeface="Cambria Math" pitchFamily="18" charset="0"/>
              </a:rPr>
              <a:t>0 ≤ </a:t>
            </a:r>
            <a:r>
              <a:rPr lang="el-GR" dirty="0">
                <a:latin typeface="Cambria Math" pitchFamily="18" charset="0"/>
                <a:ea typeface="Cambria Math" pitchFamily="18" charset="0"/>
              </a:rPr>
              <a:t>ε</a:t>
            </a:r>
            <a:r>
              <a:rPr lang="en-US" dirty="0">
                <a:latin typeface="Cambria Math" pitchFamily="18" charset="0"/>
                <a:ea typeface="Cambria Math" pitchFamily="18" charset="0"/>
              </a:rPr>
              <a:t>&lt; 1</a:t>
            </a:r>
            <a:r>
              <a:rPr lang="en-US" dirty="0">
                <a:latin typeface="Cambria Math"/>
                <a:ea typeface="Cambria Math"/>
              </a:rPr>
              <a:t>. </a:t>
            </a:r>
          </a:p>
          <a:p>
            <a:pPr>
              <a:buNone/>
            </a:pPr>
            <a:r>
              <a:rPr lang="en-US" i="1" dirty="0">
                <a:latin typeface="Cambria Math"/>
                <a:ea typeface="Cambria Math"/>
              </a:rPr>
              <a:t>  Case 1:   </a:t>
            </a:r>
            <a:r>
              <a:rPr lang="en-US" dirty="0">
                <a:latin typeface="Cambria Math"/>
                <a:ea typeface="Cambria Math"/>
              </a:rPr>
              <a:t> </a:t>
            </a:r>
            <a:r>
              <a:rPr lang="el-GR" dirty="0">
                <a:latin typeface="Cambria Math"/>
                <a:ea typeface="Cambria Math"/>
              </a:rPr>
              <a:t>ε </a:t>
            </a:r>
            <a:r>
              <a:rPr lang="en-US" dirty="0">
                <a:latin typeface="Cambria Math"/>
                <a:ea typeface="Cambria Math"/>
              </a:rPr>
              <a:t>&lt; ½</a:t>
            </a:r>
          </a:p>
          <a:p>
            <a:pPr lvl="1"/>
            <a:r>
              <a:rPr lang="en-US" dirty="0">
                <a:latin typeface="Cambria Math"/>
                <a:ea typeface="Cambria Math"/>
              </a:rPr>
              <a:t>2</a:t>
            </a:r>
            <a:r>
              <a:rPr lang="en-US" i="1" dirty="0">
                <a:latin typeface="Cambria Math"/>
                <a:ea typeface="Cambria Math"/>
              </a:rPr>
              <a:t>x</a:t>
            </a:r>
            <a:r>
              <a:rPr lang="en-US" dirty="0">
                <a:latin typeface="Cambria Math"/>
                <a:ea typeface="Cambria Math"/>
              </a:rPr>
              <a:t> = 2</a:t>
            </a:r>
            <a:r>
              <a:rPr lang="en-US" i="1" dirty="0">
                <a:latin typeface="Cambria Math"/>
                <a:ea typeface="Cambria Math"/>
              </a:rPr>
              <a:t>n</a:t>
            </a:r>
            <a:r>
              <a:rPr lang="en-US" dirty="0">
                <a:latin typeface="Cambria Math"/>
                <a:ea typeface="Cambria Math"/>
              </a:rPr>
              <a:t> + 2</a:t>
            </a:r>
            <a:r>
              <a:rPr lang="el-GR" dirty="0">
                <a:latin typeface="Cambria Math"/>
                <a:ea typeface="Cambria Math"/>
              </a:rPr>
              <a:t>ε</a:t>
            </a:r>
            <a:r>
              <a:rPr lang="en-US" dirty="0">
                <a:latin typeface="Cambria Math"/>
                <a:ea typeface="Cambria Math"/>
              </a:rPr>
              <a:t>  and  ⌊2</a:t>
            </a:r>
            <a:r>
              <a:rPr lang="en-US" i="1" dirty="0">
                <a:latin typeface="Cambria Math"/>
                <a:ea typeface="Cambria Math"/>
              </a:rPr>
              <a:t>x</a:t>
            </a:r>
            <a:r>
              <a:rPr lang="en-US" dirty="0">
                <a:latin typeface="Cambria Math"/>
                <a:ea typeface="Cambria Math"/>
              </a:rPr>
              <a:t>⌋ = 2</a:t>
            </a:r>
            <a:r>
              <a:rPr lang="en-US" i="1" dirty="0">
                <a:latin typeface="Cambria Math"/>
                <a:ea typeface="Cambria Math"/>
              </a:rPr>
              <a:t>n,</a:t>
            </a:r>
            <a:r>
              <a:rPr lang="en-US" dirty="0">
                <a:latin typeface="Cambria Math"/>
                <a:ea typeface="Cambria Math"/>
              </a:rPr>
              <a:t> since </a:t>
            </a:r>
            <a:r>
              <a:rPr lang="en-US" dirty="0">
                <a:latin typeface="Cambria Math" pitchFamily="18" charset="0"/>
                <a:ea typeface="Cambria Math" pitchFamily="18" charset="0"/>
              </a:rPr>
              <a:t>0 </a:t>
            </a:r>
            <a:r>
              <a:rPr lang="en-US" dirty="0">
                <a:latin typeface="Cambria Math"/>
                <a:ea typeface="Cambria Math"/>
              </a:rPr>
              <a:t>≤</a:t>
            </a:r>
            <a:r>
              <a:rPr lang="en-US" dirty="0">
                <a:ea typeface="Cambria Math"/>
              </a:rPr>
              <a:t> </a:t>
            </a:r>
            <a:r>
              <a:rPr lang="en-US" dirty="0">
                <a:latin typeface="Cambria Math" pitchFamily="18" charset="0"/>
                <a:ea typeface="Cambria Math" pitchFamily="18" charset="0"/>
              </a:rPr>
              <a:t>2</a:t>
            </a:r>
            <a:r>
              <a:rPr lang="el-GR" dirty="0">
                <a:latin typeface="Cambria Math"/>
                <a:ea typeface="Cambria Math"/>
              </a:rPr>
              <a:t>ε</a:t>
            </a:r>
            <a:r>
              <a:rPr lang="en-US" dirty="0">
                <a:latin typeface="Cambria Math"/>
                <a:ea typeface="Cambria Math"/>
              </a:rPr>
              <a:t>&lt; 1.</a:t>
            </a:r>
          </a:p>
          <a:p>
            <a:pPr lvl="1"/>
            <a:r>
              <a:rPr lang="en-US" dirty="0">
                <a:latin typeface="Cambria Math"/>
                <a:ea typeface="Cambria Math"/>
              </a:rPr>
              <a:t>⌊</a:t>
            </a:r>
            <a:r>
              <a:rPr lang="en-US" i="1" dirty="0">
                <a:latin typeface="Cambria Math"/>
                <a:ea typeface="Cambria Math"/>
              </a:rPr>
              <a:t>x</a:t>
            </a:r>
            <a:r>
              <a:rPr lang="en-US" dirty="0">
                <a:latin typeface="Cambria Math"/>
                <a:ea typeface="Cambria Math"/>
              </a:rPr>
              <a:t> + 1/2⌋ = </a:t>
            </a:r>
            <a:r>
              <a:rPr lang="en-US" i="1" dirty="0">
                <a:latin typeface="Cambria Math"/>
                <a:ea typeface="Cambria Math"/>
              </a:rPr>
              <a:t>n,</a:t>
            </a:r>
            <a:r>
              <a:rPr lang="en-US" dirty="0">
                <a:latin typeface="Cambria Math"/>
                <a:ea typeface="Cambria Math"/>
              </a:rPr>
              <a:t> since</a:t>
            </a:r>
            <a:r>
              <a:rPr lang="en-US" i="1" dirty="0">
                <a:latin typeface="Cambria Math"/>
                <a:ea typeface="Cambria Math"/>
              </a:rPr>
              <a:t> x</a:t>
            </a:r>
            <a:r>
              <a:rPr lang="en-US" dirty="0">
                <a:latin typeface="Cambria Math"/>
                <a:ea typeface="Cambria Math"/>
              </a:rPr>
              <a:t> + ½ = </a:t>
            </a:r>
            <a:r>
              <a:rPr lang="en-US" i="1" dirty="0">
                <a:latin typeface="Cambria Math"/>
                <a:ea typeface="Cambria Math"/>
              </a:rPr>
              <a:t>n</a:t>
            </a:r>
            <a:r>
              <a:rPr lang="en-US" dirty="0">
                <a:latin typeface="Cambria Math"/>
                <a:ea typeface="Cambria Math"/>
              </a:rPr>
              <a:t> + (</a:t>
            </a:r>
            <a:r>
              <a:rPr lang="en-US" dirty="0">
                <a:latin typeface="Cambria Math" pitchFamily="18" charset="0"/>
                <a:ea typeface="Cambria Math" pitchFamily="18" charset="0"/>
              </a:rPr>
              <a:t>1/2</a:t>
            </a:r>
            <a:r>
              <a:rPr lang="en-US" dirty="0">
                <a:latin typeface="Cambria Math"/>
                <a:ea typeface="Cambria Math"/>
              </a:rPr>
              <a:t> +</a:t>
            </a:r>
            <a:r>
              <a:rPr lang="el-GR" dirty="0">
                <a:latin typeface="Cambria Math"/>
                <a:ea typeface="Cambria Math"/>
              </a:rPr>
              <a:t> ε</a:t>
            </a:r>
            <a:r>
              <a:rPr lang="en-US" dirty="0">
                <a:latin typeface="Cambria Math"/>
                <a:ea typeface="Cambria Math"/>
              </a:rPr>
              <a:t> ) and </a:t>
            </a:r>
            <a:r>
              <a:rPr lang="en-US" dirty="0">
                <a:latin typeface="Cambria Math" pitchFamily="18" charset="0"/>
                <a:ea typeface="Cambria Math" pitchFamily="18" charset="0"/>
              </a:rPr>
              <a:t>0 </a:t>
            </a:r>
            <a:r>
              <a:rPr lang="en-US" dirty="0">
                <a:latin typeface="Cambria Math"/>
                <a:ea typeface="Cambria Math"/>
              </a:rPr>
              <a:t>≤</a:t>
            </a:r>
            <a:r>
              <a:rPr lang="en-US" dirty="0">
                <a:ea typeface="Cambria Math"/>
              </a:rPr>
              <a:t> ½ +</a:t>
            </a:r>
            <a:r>
              <a:rPr lang="el-GR" dirty="0">
                <a:latin typeface="Cambria Math"/>
                <a:ea typeface="Cambria Math"/>
              </a:rPr>
              <a:t>ε</a:t>
            </a:r>
            <a:r>
              <a:rPr lang="en-US" dirty="0">
                <a:latin typeface="Cambria Math"/>
                <a:ea typeface="Cambria Math"/>
              </a:rPr>
              <a:t> &lt; 1. </a:t>
            </a:r>
          </a:p>
          <a:p>
            <a:pPr lvl="1"/>
            <a:r>
              <a:rPr lang="en-US" dirty="0">
                <a:latin typeface="Cambria Math"/>
                <a:ea typeface="Cambria Math"/>
              </a:rPr>
              <a:t>Hence, ⌊2</a:t>
            </a:r>
            <a:r>
              <a:rPr lang="en-US" i="1" dirty="0">
                <a:latin typeface="Cambria Math"/>
                <a:ea typeface="Cambria Math"/>
              </a:rPr>
              <a:t>x</a:t>
            </a:r>
            <a:r>
              <a:rPr lang="en-US" dirty="0">
                <a:latin typeface="Cambria Math"/>
                <a:ea typeface="Cambria Math"/>
              </a:rPr>
              <a:t>⌋ = 2</a:t>
            </a:r>
            <a:r>
              <a:rPr lang="en-US" i="1" dirty="0">
                <a:latin typeface="Cambria Math"/>
                <a:ea typeface="Cambria Math"/>
              </a:rPr>
              <a:t>n</a:t>
            </a:r>
            <a:r>
              <a:rPr lang="en-US" dirty="0">
                <a:latin typeface="Cambria Math"/>
                <a:ea typeface="Cambria Math"/>
              </a:rPr>
              <a:t> </a:t>
            </a:r>
            <a:r>
              <a:rPr lang="en-US" dirty="0">
                <a:ea typeface="Cambria Math"/>
              </a:rPr>
              <a:t>and </a:t>
            </a:r>
            <a:r>
              <a:rPr lang="en-US" dirty="0">
                <a:latin typeface="Cambria Math"/>
                <a:ea typeface="Cambria Math"/>
              </a:rPr>
              <a:t>⌊</a:t>
            </a:r>
            <a:r>
              <a:rPr lang="en-US" i="1" dirty="0">
                <a:latin typeface="Cambria Math"/>
                <a:ea typeface="Cambria Math"/>
              </a:rPr>
              <a:t>x</a:t>
            </a:r>
            <a:r>
              <a:rPr lang="en-US" dirty="0">
                <a:latin typeface="Cambria Math"/>
                <a:ea typeface="Cambria Math"/>
              </a:rPr>
              <a:t>⌋ + ⌊</a:t>
            </a:r>
            <a:r>
              <a:rPr lang="en-US" i="1" dirty="0">
                <a:latin typeface="Cambria Math"/>
                <a:ea typeface="Cambria Math"/>
              </a:rPr>
              <a:t>x</a:t>
            </a:r>
            <a:r>
              <a:rPr lang="en-US" dirty="0">
                <a:latin typeface="Cambria Math"/>
                <a:ea typeface="Cambria Math"/>
              </a:rPr>
              <a:t> + 1/2⌋ = </a:t>
            </a:r>
            <a:r>
              <a:rPr lang="en-US" i="1" dirty="0">
                <a:latin typeface="Cambria Math"/>
                <a:ea typeface="Cambria Math"/>
              </a:rPr>
              <a:t>n</a:t>
            </a:r>
            <a:r>
              <a:rPr lang="en-US" dirty="0">
                <a:latin typeface="Cambria Math"/>
                <a:ea typeface="Cambria Math"/>
              </a:rPr>
              <a:t> + </a:t>
            </a:r>
            <a:r>
              <a:rPr lang="en-US" i="1" dirty="0">
                <a:latin typeface="Cambria Math"/>
                <a:ea typeface="Cambria Math"/>
              </a:rPr>
              <a:t>n</a:t>
            </a:r>
            <a:r>
              <a:rPr lang="en-US" dirty="0">
                <a:latin typeface="Cambria Math"/>
                <a:ea typeface="Cambria Math"/>
              </a:rPr>
              <a:t>  = 2</a:t>
            </a:r>
            <a:r>
              <a:rPr lang="en-US" i="1" dirty="0">
                <a:latin typeface="Cambria Math"/>
                <a:ea typeface="Cambria Math"/>
              </a:rPr>
              <a:t>n</a:t>
            </a:r>
            <a:r>
              <a:rPr lang="en-US" dirty="0">
                <a:latin typeface="Cambria Math"/>
                <a:ea typeface="Cambria Math"/>
              </a:rPr>
              <a:t>.</a:t>
            </a:r>
            <a:endParaRPr lang="en-US" dirty="0">
              <a:ea typeface="Cambria Math"/>
            </a:endParaRPr>
          </a:p>
          <a:p>
            <a:pPr>
              <a:buNone/>
            </a:pPr>
            <a:r>
              <a:rPr lang="en-US" dirty="0">
                <a:latin typeface="Cambria Math"/>
                <a:ea typeface="Cambria Math"/>
              </a:rPr>
              <a:t>  </a:t>
            </a:r>
            <a:r>
              <a:rPr lang="en-US" i="1" dirty="0">
                <a:latin typeface="Cambria Math"/>
                <a:ea typeface="Cambria Math"/>
              </a:rPr>
              <a:t>Case 2:     </a:t>
            </a:r>
            <a:r>
              <a:rPr lang="en-US" dirty="0">
                <a:latin typeface="Cambria Math"/>
                <a:ea typeface="Cambria Math"/>
              </a:rPr>
              <a:t> </a:t>
            </a:r>
            <a:r>
              <a:rPr lang="el-GR" dirty="0">
                <a:latin typeface="Cambria Math"/>
                <a:ea typeface="Cambria Math"/>
              </a:rPr>
              <a:t>ε</a:t>
            </a:r>
            <a:r>
              <a:rPr lang="en-US" dirty="0">
                <a:latin typeface="Cambria Math"/>
                <a:ea typeface="Cambria Math"/>
              </a:rPr>
              <a:t> ≥ ½ </a:t>
            </a:r>
          </a:p>
          <a:p>
            <a:pPr lvl="1"/>
            <a:r>
              <a:rPr lang="en-US" dirty="0">
                <a:latin typeface="Cambria Math"/>
                <a:ea typeface="Cambria Math"/>
              </a:rPr>
              <a:t>2</a:t>
            </a:r>
            <a:r>
              <a:rPr lang="en-US" i="1" dirty="0">
                <a:latin typeface="Cambria Math"/>
                <a:ea typeface="Cambria Math"/>
              </a:rPr>
              <a:t>x</a:t>
            </a:r>
            <a:r>
              <a:rPr lang="en-US" dirty="0">
                <a:latin typeface="Cambria Math"/>
                <a:ea typeface="Cambria Math"/>
              </a:rPr>
              <a:t> = 2</a:t>
            </a:r>
            <a:r>
              <a:rPr lang="en-US" i="1" dirty="0">
                <a:latin typeface="Cambria Math"/>
                <a:ea typeface="Cambria Math"/>
              </a:rPr>
              <a:t>n</a:t>
            </a:r>
            <a:r>
              <a:rPr lang="en-US" dirty="0">
                <a:latin typeface="Cambria Math"/>
                <a:ea typeface="Cambria Math"/>
              </a:rPr>
              <a:t> + 2</a:t>
            </a:r>
            <a:r>
              <a:rPr lang="el-GR" dirty="0">
                <a:latin typeface="Cambria Math" pitchFamily="18" charset="0"/>
                <a:ea typeface="Cambria Math" pitchFamily="18" charset="0"/>
              </a:rPr>
              <a:t>ε</a:t>
            </a:r>
            <a:r>
              <a:rPr lang="en-US" dirty="0">
                <a:latin typeface="Cambria Math"/>
                <a:ea typeface="Cambria Math"/>
              </a:rPr>
              <a:t> =  (2</a:t>
            </a:r>
            <a:r>
              <a:rPr lang="en-US" i="1" dirty="0">
                <a:latin typeface="Cambria Math"/>
                <a:ea typeface="Cambria Math"/>
              </a:rPr>
              <a:t>n</a:t>
            </a:r>
            <a:r>
              <a:rPr lang="en-US" dirty="0">
                <a:latin typeface="Cambria Math"/>
                <a:ea typeface="Cambria Math"/>
              </a:rPr>
              <a:t> + 1) +(2</a:t>
            </a:r>
            <a:r>
              <a:rPr lang="el-GR" dirty="0">
                <a:latin typeface="Cambria Math"/>
                <a:ea typeface="Cambria Math"/>
              </a:rPr>
              <a:t>ε</a:t>
            </a:r>
            <a:r>
              <a:rPr lang="en-US" dirty="0">
                <a:latin typeface="Cambria Math"/>
                <a:ea typeface="Cambria Math"/>
              </a:rPr>
              <a:t>  − 1)  and ⌊2</a:t>
            </a:r>
            <a:r>
              <a:rPr lang="en-US" i="1" dirty="0">
                <a:latin typeface="Cambria Math"/>
                <a:ea typeface="Cambria Math"/>
              </a:rPr>
              <a:t>x</a:t>
            </a:r>
            <a:r>
              <a:rPr lang="en-US" dirty="0">
                <a:latin typeface="Cambria Math"/>
                <a:ea typeface="Cambria Math"/>
              </a:rPr>
              <a:t>⌋ =2</a:t>
            </a:r>
            <a:r>
              <a:rPr lang="en-US" i="1" dirty="0">
                <a:latin typeface="Cambria Math"/>
                <a:ea typeface="Cambria Math"/>
              </a:rPr>
              <a:t>n</a:t>
            </a:r>
            <a:r>
              <a:rPr lang="en-US" dirty="0">
                <a:latin typeface="Cambria Math"/>
                <a:ea typeface="Cambria Math"/>
              </a:rPr>
              <a:t> + 1,                     since </a:t>
            </a:r>
            <a:r>
              <a:rPr lang="en-US" dirty="0">
                <a:latin typeface="Cambria Math" pitchFamily="18" charset="0"/>
                <a:ea typeface="Cambria Math" pitchFamily="18" charset="0"/>
              </a:rPr>
              <a:t>0 ≤ 2</a:t>
            </a:r>
            <a:r>
              <a:rPr lang="el-GR" dirty="0">
                <a:latin typeface="Cambria Math" pitchFamily="18" charset="0"/>
                <a:ea typeface="Cambria Math" pitchFamily="18" charset="0"/>
              </a:rPr>
              <a:t> ε</a:t>
            </a:r>
            <a:r>
              <a:rPr lang="en-US" dirty="0">
                <a:latin typeface="Cambria Math" pitchFamily="18" charset="0"/>
                <a:ea typeface="Cambria Math" pitchFamily="18" charset="0"/>
              </a:rPr>
              <a:t> - 1&lt; 1. </a:t>
            </a:r>
            <a:endParaRPr lang="en-US" dirty="0">
              <a:latin typeface="Cambria Math"/>
              <a:ea typeface="Cambria Math"/>
            </a:endParaRPr>
          </a:p>
          <a:p>
            <a:pPr lvl="1"/>
            <a:r>
              <a:rPr lang="en-US" dirty="0">
                <a:latin typeface="Cambria Math"/>
                <a:ea typeface="Cambria Math"/>
              </a:rPr>
              <a:t>⌊</a:t>
            </a:r>
            <a:r>
              <a:rPr lang="en-US" i="1" dirty="0">
                <a:latin typeface="Cambria Math"/>
                <a:ea typeface="Cambria Math"/>
              </a:rPr>
              <a:t>x</a:t>
            </a:r>
            <a:r>
              <a:rPr lang="en-US" dirty="0">
                <a:latin typeface="Cambria Math"/>
                <a:ea typeface="Cambria Math"/>
              </a:rPr>
              <a:t> + 1/2⌋ = ⌊ </a:t>
            </a:r>
            <a:r>
              <a:rPr lang="en-US" i="1" dirty="0">
                <a:latin typeface="Cambria Math"/>
                <a:ea typeface="Cambria Math"/>
              </a:rPr>
              <a:t>n</a:t>
            </a:r>
            <a:r>
              <a:rPr lang="en-US" dirty="0">
                <a:latin typeface="Cambria Math"/>
                <a:ea typeface="Cambria Math"/>
              </a:rPr>
              <a:t> + (1/2 +</a:t>
            </a:r>
            <a:r>
              <a:rPr lang="el-GR" dirty="0">
                <a:latin typeface="Cambria Math" pitchFamily="18" charset="0"/>
                <a:ea typeface="Cambria Math" pitchFamily="18" charset="0"/>
              </a:rPr>
              <a:t> ε</a:t>
            </a:r>
            <a:r>
              <a:rPr lang="en-US" dirty="0">
                <a:latin typeface="Cambria Math" pitchFamily="18" charset="0"/>
                <a:ea typeface="Cambria Math" pitchFamily="18" charset="0"/>
              </a:rPr>
              <a:t>)</a:t>
            </a:r>
            <a:r>
              <a:rPr lang="en-US" dirty="0">
                <a:latin typeface="Cambria Math"/>
                <a:ea typeface="Cambria Math"/>
              </a:rPr>
              <a:t>⌋ = ⌊ </a:t>
            </a:r>
            <a:r>
              <a:rPr lang="en-US" i="1" dirty="0">
                <a:latin typeface="Cambria Math"/>
                <a:ea typeface="Cambria Math"/>
              </a:rPr>
              <a:t>n</a:t>
            </a:r>
            <a:r>
              <a:rPr lang="en-US" dirty="0">
                <a:latin typeface="Cambria Math"/>
                <a:ea typeface="Cambria Math"/>
              </a:rPr>
              <a:t> + 1 +  (</a:t>
            </a:r>
            <a:r>
              <a:rPr lang="el-GR" dirty="0">
                <a:latin typeface="Cambria Math" pitchFamily="18" charset="0"/>
                <a:ea typeface="Cambria Math" pitchFamily="18" charset="0"/>
              </a:rPr>
              <a:t>ε</a:t>
            </a:r>
            <a:r>
              <a:rPr lang="en-US" dirty="0">
                <a:latin typeface="Cambria Math" pitchFamily="18" charset="0"/>
                <a:ea typeface="Cambria Math" pitchFamily="18" charset="0"/>
              </a:rPr>
              <a:t> – 1/2)</a:t>
            </a:r>
            <a:r>
              <a:rPr lang="en-US" dirty="0">
                <a:latin typeface="Cambria Math"/>
                <a:ea typeface="Cambria Math"/>
              </a:rPr>
              <a:t>⌋ = </a:t>
            </a:r>
            <a:r>
              <a:rPr lang="en-US" i="1" dirty="0">
                <a:latin typeface="Cambria Math"/>
                <a:ea typeface="Cambria Math"/>
              </a:rPr>
              <a:t>n</a:t>
            </a:r>
            <a:r>
              <a:rPr lang="en-US" dirty="0">
                <a:latin typeface="Cambria Math"/>
                <a:ea typeface="Cambria Math"/>
              </a:rPr>
              <a:t> + 1 since       </a:t>
            </a:r>
            <a:r>
              <a:rPr lang="en-US" dirty="0">
                <a:latin typeface="Cambria Math" pitchFamily="18" charset="0"/>
                <a:ea typeface="Cambria Math" pitchFamily="18" charset="0"/>
              </a:rPr>
              <a:t>0 ≤ </a:t>
            </a:r>
            <a:r>
              <a:rPr lang="el-GR" dirty="0">
                <a:latin typeface="Cambria Math" pitchFamily="18" charset="0"/>
                <a:ea typeface="Cambria Math" pitchFamily="18" charset="0"/>
              </a:rPr>
              <a:t>ε</a:t>
            </a:r>
            <a:r>
              <a:rPr lang="en-US" dirty="0">
                <a:latin typeface="Cambria Math" pitchFamily="18" charset="0"/>
                <a:ea typeface="Cambria Math" pitchFamily="18" charset="0"/>
              </a:rPr>
              <a:t> – 1/2&lt; 1</a:t>
            </a:r>
            <a:r>
              <a:rPr lang="en-US" dirty="0">
                <a:latin typeface="Cambria Math"/>
                <a:ea typeface="Cambria Math"/>
              </a:rPr>
              <a:t>. </a:t>
            </a:r>
          </a:p>
          <a:p>
            <a:pPr lvl="1"/>
            <a:r>
              <a:rPr lang="en-US" dirty="0">
                <a:latin typeface="Cambria Math"/>
                <a:ea typeface="Cambria Math"/>
              </a:rPr>
              <a:t>Hence,  ⌊2</a:t>
            </a:r>
            <a:r>
              <a:rPr lang="en-US" i="1" dirty="0">
                <a:latin typeface="Cambria Math"/>
                <a:ea typeface="Cambria Math"/>
              </a:rPr>
              <a:t>x</a:t>
            </a:r>
            <a:r>
              <a:rPr lang="en-US" dirty="0">
                <a:latin typeface="Cambria Math"/>
                <a:ea typeface="Cambria Math"/>
              </a:rPr>
              <a:t>⌋ = 2</a:t>
            </a:r>
            <a:r>
              <a:rPr lang="en-US" i="1" dirty="0">
                <a:latin typeface="Cambria Math"/>
                <a:ea typeface="Cambria Math"/>
              </a:rPr>
              <a:t>n</a:t>
            </a:r>
            <a:r>
              <a:rPr lang="en-US" dirty="0">
                <a:latin typeface="Cambria Math"/>
                <a:ea typeface="Cambria Math"/>
              </a:rPr>
              <a:t> + 1 </a:t>
            </a:r>
            <a:r>
              <a:rPr lang="en-US" dirty="0">
                <a:ea typeface="Cambria Math"/>
              </a:rPr>
              <a:t>and </a:t>
            </a:r>
            <a:r>
              <a:rPr lang="en-US" dirty="0">
                <a:latin typeface="Cambria Math"/>
                <a:ea typeface="Cambria Math"/>
              </a:rPr>
              <a:t>⌊</a:t>
            </a:r>
            <a:r>
              <a:rPr lang="en-US" i="1" dirty="0">
                <a:latin typeface="Cambria Math"/>
                <a:ea typeface="Cambria Math"/>
              </a:rPr>
              <a:t>x</a:t>
            </a:r>
            <a:r>
              <a:rPr lang="en-US" dirty="0">
                <a:latin typeface="Cambria Math"/>
                <a:ea typeface="Cambria Math"/>
              </a:rPr>
              <a:t>⌋ + ⌊</a:t>
            </a:r>
            <a:r>
              <a:rPr lang="en-US" i="1" dirty="0">
                <a:latin typeface="Cambria Math"/>
                <a:ea typeface="Cambria Math"/>
              </a:rPr>
              <a:t>x</a:t>
            </a:r>
            <a:r>
              <a:rPr lang="en-US" dirty="0">
                <a:latin typeface="Cambria Math"/>
                <a:ea typeface="Cambria Math"/>
              </a:rPr>
              <a:t> + 1/2⌋ = </a:t>
            </a:r>
            <a:r>
              <a:rPr lang="en-US" i="1" dirty="0">
                <a:latin typeface="Cambria Math"/>
                <a:ea typeface="Cambria Math"/>
              </a:rPr>
              <a:t>n</a:t>
            </a:r>
            <a:r>
              <a:rPr lang="en-US" dirty="0">
                <a:latin typeface="Cambria Math"/>
                <a:ea typeface="Cambria Math"/>
              </a:rPr>
              <a:t> + (</a:t>
            </a:r>
            <a:r>
              <a:rPr lang="en-US" i="1" dirty="0">
                <a:latin typeface="Cambria Math"/>
                <a:ea typeface="Cambria Math"/>
              </a:rPr>
              <a:t>n</a:t>
            </a:r>
            <a:r>
              <a:rPr lang="en-US" dirty="0">
                <a:latin typeface="Cambria Math"/>
                <a:ea typeface="Cambria Math"/>
              </a:rPr>
              <a:t> + 1)  = 2</a:t>
            </a:r>
            <a:r>
              <a:rPr lang="en-US" i="1" dirty="0">
                <a:latin typeface="Cambria Math"/>
                <a:ea typeface="Cambria Math"/>
              </a:rPr>
              <a:t>n</a:t>
            </a:r>
            <a:r>
              <a:rPr lang="en-US" dirty="0">
                <a:latin typeface="Cambria Math"/>
                <a:ea typeface="Cambria Math"/>
              </a:rPr>
              <a:t> + 1.           </a:t>
            </a:r>
            <a:endParaRPr lang="en-US" dirty="0">
              <a:ea typeface="Cambria Math"/>
            </a:endParaRPr>
          </a:p>
        </p:txBody>
      </p:sp>
      <p:sp>
        <p:nvSpPr>
          <p:cNvPr id="4" name="Isosceles Triangle 3"/>
          <p:cNvSpPr/>
          <p:nvPr/>
        </p:nvSpPr>
        <p:spPr>
          <a:xfrm rot="5400000" flipV="1">
            <a:off x="8458200" y="57912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Factorial Function </a:t>
            </a:r>
          </a:p>
        </p:txBody>
      </p:sp>
      <p:sp>
        <p:nvSpPr>
          <p:cNvPr id="3" name="Content Placeholder 2"/>
          <p:cNvSpPr>
            <a:spLocks noGrp="1"/>
          </p:cNvSpPr>
          <p:nvPr>
            <p:ph idx="1"/>
          </p:nvPr>
        </p:nvSpPr>
        <p:spPr/>
        <p:txBody>
          <a:bodyPr>
            <a:normAutofit/>
          </a:bodyPr>
          <a:lstStyle/>
          <a:p>
            <a:pPr>
              <a:buNone/>
            </a:pPr>
            <a:r>
              <a:rPr lang="en-US" b="1" dirty="0"/>
              <a:t>   Definition:  </a:t>
            </a:r>
            <a:r>
              <a:rPr lang="en-US" dirty="0"/>
              <a:t>f:</a:t>
            </a:r>
            <a:r>
              <a:rPr lang="en-US" b="1" dirty="0"/>
              <a:t> N </a:t>
            </a:r>
            <a:r>
              <a:rPr lang="en-US" b="1" dirty="0">
                <a:latin typeface="Cambria Math"/>
                <a:ea typeface="Cambria Math"/>
                <a:sym typeface="Wingdings" pitchFamily="2" charset="2"/>
              </a:rPr>
              <a:t>→</a:t>
            </a:r>
            <a:r>
              <a:rPr lang="en-US" b="1" dirty="0">
                <a:sym typeface="Wingdings" pitchFamily="2" charset="2"/>
              </a:rPr>
              <a:t> Z</a:t>
            </a:r>
            <a:r>
              <a:rPr lang="en-US" b="1" baseline="30000" dirty="0">
                <a:sym typeface="Wingdings" pitchFamily="2" charset="2"/>
              </a:rPr>
              <a:t>+</a:t>
            </a:r>
            <a:r>
              <a:rPr lang="en-US" b="1" dirty="0">
                <a:sym typeface="Wingdings" pitchFamily="2" charset="2"/>
              </a:rPr>
              <a:t> , </a:t>
            </a:r>
            <a:r>
              <a:rPr lang="en-US" dirty="0">
                <a:sym typeface="Wingdings" pitchFamily="2" charset="2"/>
              </a:rPr>
              <a:t>denoted by </a:t>
            </a:r>
            <a:r>
              <a:rPr lang="en-US" i="1" dirty="0">
                <a:sym typeface="Wingdings" pitchFamily="2" charset="2"/>
              </a:rPr>
              <a:t>f</a:t>
            </a:r>
            <a:r>
              <a:rPr lang="en-US" dirty="0">
                <a:sym typeface="Wingdings" pitchFamily="2" charset="2"/>
              </a:rPr>
              <a:t>(</a:t>
            </a:r>
            <a:r>
              <a:rPr lang="en-US" i="1" dirty="0">
                <a:sym typeface="Wingdings" pitchFamily="2" charset="2"/>
              </a:rPr>
              <a:t>n</a:t>
            </a:r>
            <a:r>
              <a:rPr lang="en-US" dirty="0">
                <a:sym typeface="Wingdings" pitchFamily="2" charset="2"/>
              </a:rPr>
              <a:t>) = </a:t>
            </a:r>
            <a:r>
              <a:rPr lang="en-US" i="1" dirty="0">
                <a:sym typeface="Wingdings" pitchFamily="2" charset="2"/>
              </a:rPr>
              <a:t>n</a:t>
            </a:r>
            <a:r>
              <a:rPr lang="en-US" dirty="0">
                <a:sym typeface="Wingdings" pitchFamily="2" charset="2"/>
              </a:rPr>
              <a:t>! is the product of the first </a:t>
            </a:r>
            <a:r>
              <a:rPr lang="en-US" i="1" dirty="0">
                <a:sym typeface="Wingdings" pitchFamily="2" charset="2"/>
              </a:rPr>
              <a:t>n</a:t>
            </a:r>
            <a:r>
              <a:rPr lang="en-US" dirty="0">
                <a:sym typeface="Wingdings" pitchFamily="2" charset="2"/>
              </a:rPr>
              <a:t> positive integers when </a:t>
            </a:r>
            <a:r>
              <a:rPr lang="en-US" i="1" dirty="0">
                <a:sym typeface="Wingdings" pitchFamily="2" charset="2"/>
              </a:rPr>
              <a:t>n</a:t>
            </a:r>
            <a:r>
              <a:rPr lang="en-US" dirty="0">
                <a:sym typeface="Wingdings" pitchFamily="2" charset="2"/>
              </a:rPr>
              <a:t> is a nonnegative integer.</a:t>
            </a:r>
            <a:endParaRPr lang="en-US" baseline="30000" dirty="0">
              <a:sym typeface="Wingdings" pitchFamily="2" charset="2"/>
            </a:endParaRPr>
          </a:p>
          <a:p>
            <a:pPr>
              <a:buNone/>
            </a:pPr>
            <a:endParaRPr lang="en-US" sz="2800" baseline="30000" dirty="0">
              <a:latin typeface="Cambria Math" pitchFamily="18" charset="0"/>
              <a:ea typeface="Cambria Math" pitchFamily="18" charset="0"/>
              <a:sym typeface="Wingdings" pitchFamily="2" charset="2"/>
            </a:endParaRPr>
          </a:p>
          <a:p>
            <a:pPr>
              <a:buNone/>
            </a:pPr>
            <a:r>
              <a:rPr lang="en-US" sz="2800" baseline="30000" dirty="0">
                <a:latin typeface="Cambria Math" pitchFamily="18" charset="0"/>
                <a:ea typeface="Cambria Math" pitchFamily="18" charset="0"/>
                <a:sym typeface="Wingdings" pitchFamily="2" charset="2"/>
              </a:rPr>
              <a:t>        </a:t>
            </a:r>
            <a:r>
              <a:rPr lang="en-US" sz="2800" i="1" baseline="30000" dirty="0">
                <a:ea typeface="Cambria Math" pitchFamily="18" charset="0"/>
                <a:sym typeface="Wingdings" pitchFamily="2" charset="2"/>
              </a:rPr>
              <a:t>f</a:t>
            </a:r>
            <a:r>
              <a:rPr lang="en-US" sz="2800" baseline="30000" dirty="0">
                <a:ea typeface="Cambria Math" pitchFamily="18" charset="0"/>
                <a:sym typeface="Wingdings" pitchFamily="2" charset="2"/>
              </a:rPr>
              <a:t>(</a:t>
            </a:r>
            <a:r>
              <a:rPr lang="en-US" sz="2800" i="1" baseline="30000" dirty="0">
                <a:ea typeface="Cambria Math" pitchFamily="18" charset="0"/>
                <a:sym typeface="Wingdings" pitchFamily="2" charset="2"/>
              </a:rPr>
              <a:t>n</a:t>
            </a:r>
            <a:r>
              <a:rPr lang="en-US" sz="2800" baseline="30000" dirty="0">
                <a:ea typeface="Cambria Math" pitchFamily="18" charset="0"/>
                <a:sym typeface="Wingdings" pitchFamily="2" charset="2"/>
              </a:rPr>
              <a:t>)</a:t>
            </a:r>
            <a:r>
              <a:rPr lang="en-US" sz="2800" baseline="30000" dirty="0">
                <a:latin typeface="Cambria Math" pitchFamily="18" charset="0"/>
                <a:ea typeface="Cambria Math" pitchFamily="18" charset="0"/>
                <a:sym typeface="Wingdings" pitchFamily="2" charset="2"/>
              </a:rPr>
              <a:t> = 1 </a:t>
            </a:r>
            <a:r>
              <a:rPr lang="en-US" sz="2800" baseline="30000" dirty="0">
                <a:latin typeface="Cambria Math"/>
                <a:ea typeface="Cambria Math"/>
                <a:sym typeface="Wingdings" pitchFamily="2" charset="2"/>
              </a:rPr>
              <a:t>∙ 2 ∙∙∙ (</a:t>
            </a:r>
            <a:r>
              <a:rPr lang="en-US" sz="2800" i="1" baseline="30000" dirty="0">
                <a:ea typeface="Cambria Math"/>
                <a:sym typeface="Wingdings" pitchFamily="2" charset="2"/>
              </a:rPr>
              <a:t>n</a:t>
            </a:r>
            <a:r>
              <a:rPr lang="en-US" sz="2800" baseline="30000" dirty="0">
                <a:latin typeface="Cambria Math"/>
                <a:ea typeface="Cambria Math"/>
                <a:sym typeface="Wingdings" pitchFamily="2" charset="2"/>
              </a:rPr>
              <a:t> – 1) ∙ </a:t>
            </a:r>
            <a:r>
              <a:rPr lang="en-US" sz="2800" i="1" baseline="30000" dirty="0">
                <a:ea typeface="Cambria Math"/>
                <a:sym typeface="Wingdings" pitchFamily="2" charset="2"/>
              </a:rPr>
              <a:t>n,</a:t>
            </a:r>
            <a:r>
              <a:rPr lang="en-US" sz="2800" baseline="30000" dirty="0">
                <a:latin typeface="Cambria Math"/>
                <a:ea typeface="Cambria Math"/>
                <a:sym typeface="Wingdings" pitchFamily="2" charset="2"/>
              </a:rPr>
              <a:t>         </a:t>
            </a:r>
            <a:r>
              <a:rPr lang="en-US" sz="2800" i="1" baseline="30000" dirty="0">
                <a:ea typeface="Cambria Math"/>
                <a:sym typeface="Wingdings" pitchFamily="2" charset="2"/>
              </a:rPr>
              <a:t>f</a:t>
            </a:r>
            <a:r>
              <a:rPr lang="en-US" sz="2800" baseline="30000" dirty="0">
                <a:latin typeface="Cambria Math"/>
                <a:ea typeface="Cambria Math"/>
                <a:sym typeface="Wingdings" pitchFamily="2" charset="2"/>
              </a:rPr>
              <a:t>(0)  = 0! = 1</a:t>
            </a:r>
            <a:endParaRPr lang="en-US" sz="2800" baseline="30000" dirty="0">
              <a:latin typeface="Cambria Math" pitchFamily="18" charset="0"/>
              <a:ea typeface="Cambria Math" pitchFamily="18" charset="0"/>
              <a:sym typeface="Wingdings" pitchFamily="2" charset="2"/>
            </a:endParaRPr>
          </a:p>
          <a:p>
            <a:pPr>
              <a:buNone/>
            </a:pPr>
            <a:r>
              <a:rPr lang="en-US" sz="2800" baseline="30000" dirty="0">
                <a:latin typeface="Cambria Math" pitchFamily="18" charset="0"/>
                <a:ea typeface="Cambria Math" pitchFamily="18" charset="0"/>
                <a:sym typeface="Wingdings" pitchFamily="2" charset="2"/>
              </a:rPr>
              <a:t> </a:t>
            </a:r>
            <a:r>
              <a:rPr lang="en-US" sz="2800" dirty="0">
                <a:latin typeface="Cambria Math" pitchFamily="18" charset="0"/>
                <a:ea typeface="Cambria Math" pitchFamily="18" charset="0"/>
                <a:sym typeface="Wingdings" pitchFamily="2" charset="2"/>
              </a:rPr>
              <a:t>  </a:t>
            </a:r>
            <a:r>
              <a:rPr lang="en-US" sz="2800" b="1" dirty="0">
                <a:sym typeface="Wingdings" pitchFamily="2" charset="2"/>
              </a:rPr>
              <a:t>Examples:</a:t>
            </a:r>
          </a:p>
          <a:p>
            <a:pPr>
              <a:buNone/>
            </a:pPr>
            <a:r>
              <a:rPr lang="en-US" sz="2800" b="1" dirty="0">
                <a:latin typeface="Cambria Math" pitchFamily="18" charset="0"/>
                <a:ea typeface="Cambria Math" pitchFamily="18" charset="0"/>
                <a:sym typeface="Wingdings" pitchFamily="2" charset="2"/>
              </a:rPr>
              <a:t>      </a:t>
            </a:r>
            <a:r>
              <a:rPr lang="en-US" sz="2800" i="1" baseline="30000" dirty="0">
                <a:ea typeface="Cambria Math" pitchFamily="18" charset="0"/>
                <a:sym typeface="Wingdings" pitchFamily="2" charset="2"/>
              </a:rPr>
              <a:t>f</a:t>
            </a:r>
            <a:r>
              <a:rPr lang="en-US" sz="2800" baseline="30000" dirty="0">
                <a:latin typeface="Cambria Math" pitchFamily="18" charset="0"/>
                <a:ea typeface="Cambria Math" pitchFamily="18" charset="0"/>
                <a:sym typeface="Wingdings" pitchFamily="2" charset="2"/>
              </a:rPr>
              <a:t>(1) = 1!  = 1</a:t>
            </a:r>
          </a:p>
          <a:p>
            <a:pPr>
              <a:buNone/>
            </a:pPr>
            <a:r>
              <a:rPr lang="en-US" sz="2800" baseline="30000" dirty="0">
                <a:latin typeface="Cambria Math" pitchFamily="18" charset="0"/>
                <a:ea typeface="Cambria Math" pitchFamily="18" charset="0"/>
                <a:sym typeface="Wingdings" pitchFamily="2" charset="2"/>
              </a:rPr>
              <a:t>        </a:t>
            </a:r>
            <a:r>
              <a:rPr lang="en-US" sz="2800" i="1" baseline="30000" dirty="0">
                <a:ea typeface="Cambria Math" pitchFamily="18" charset="0"/>
                <a:sym typeface="Wingdings" pitchFamily="2" charset="2"/>
              </a:rPr>
              <a:t>f</a:t>
            </a:r>
            <a:r>
              <a:rPr lang="en-US" sz="2800" baseline="30000" dirty="0">
                <a:latin typeface="Cambria Math" pitchFamily="18" charset="0"/>
                <a:ea typeface="Cambria Math" pitchFamily="18" charset="0"/>
                <a:sym typeface="Wingdings" pitchFamily="2" charset="2"/>
              </a:rPr>
              <a:t>(2) = 2! =  1 </a:t>
            </a:r>
            <a:r>
              <a:rPr lang="en-US" sz="2800" baseline="30000" dirty="0">
                <a:latin typeface="Cambria Math"/>
                <a:ea typeface="Cambria Math"/>
                <a:sym typeface="Wingdings" pitchFamily="2" charset="2"/>
              </a:rPr>
              <a:t>∙ 2 = 2</a:t>
            </a:r>
            <a:endParaRPr lang="en-US" sz="2800" baseline="30000" dirty="0">
              <a:latin typeface="Cambria Math" pitchFamily="18" charset="0"/>
              <a:ea typeface="Cambria Math" pitchFamily="18" charset="0"/>
              <a:sym typeface="Wingdings" pitchFamily="2" charset="2"/>
            </a:endParaRPr>
          </a:p>
          <a:p>
            <a:pPr>
              <a:buNone/>
            </a:pPr>
            <a:r>
              <a:rPr lang="en-US" sz="2800" baseline="30000" dirty="0">
                <a:latin typeface="Cambria Math" pitchFamily="18" charset="0"/>
                <a:ea typeface="Cambria Math" pitchFamily="18" charset="0"/>
                <a:sym typeface="Wingdings" pitchFamily="2" charset="2"/>
              </a:rPr>
              <a:t>       </a:t>
            </a:r>
            <a:r>
              <a:rPr lang="en-US" sz="2800" i="1" baseline="30000" dirty="0">
                <a:ea typeface="Cambria Math" pitchFamily="18" charset="0"/>
                <a:sym typeface="Wingdings" pitchFamily="2" charset="2"/>
              </a:rPr>
              <a:t>f</a:t>
            </a:r>
            <a:r>
              <a:rPr lang="en-US" sz="2800" baseline="30000" dirty="0">
                <a:latin typeface="Cambria Math" pitchFamily="18" charset="0"/>
                <a:ea typeface="Cambria Math" pitchFamily="18" charset="0"/>
                <a:sym typeface="Wingdings" pitchFamily="2" charset="2"/>
              </a:rPr>
              <a:t>(6)  = 6! =  1 </a:t>
            </a:r>
            <a:r>
              <a:rPr lang="en-US" sz="2800" baseline="30000" dirty="0">
                <a:latin typeface="Cambria Math"/>
                <a:ea typeface="Cambria Math"/>
                <a:sym typeface="Wingdings" pitchFamily="2" charset="2"/>
              </a:rPr>
              <a:t>∙ 2 ∙ 3∙ 4∙ 5</a:t>
            </a:r>
            <a:r>
              <a:rPr lang="en-US" sz="2800" dirty="0">
                <a:latin typeface="Cambria Math"/>
                <a:ea typeface="Cambria Math"/>
                <a:sym typeface="Wingdings" pitchFamily="2" charset="2"/>
              </a:rPr>
              <a:t> </a:t>
            </a:r>
            <a:r>
              <a:rPr lang="en-US" sz="2800" baseline="30000" dirty="0">
                <a:latin typeface="Cambria Math"/>
                <a:ea typeface="Cambria Math"/>
                <a:sym typeface="Wingdings" pitchFamily="2" charset="2"/>
              </a:rPr>
              <a:t>∙ 6 = 720</a:t>
            </a:r>
          </a:p>
          <a:p>
            <a:pPr>
              <a:buNone/>
            </a:pPr>
            <a:r>
              <a:rPr lang="en-US" sz="2800" baseline="30000" dirty="0">
                <a:latin typeface="Cambria Math"/>
                <a:ea typeface="Cambria Math"/>
                <a:sym typeface="Wingdings" pitchFamily="2" charset="2"/>
              </a:rPr>
              <a:t>       </a:t>
            </a:r>
            <a:r>
              <a:rPr lang="en-US" sz="2800" i="1" baseline="30000" dirty="0">
                <a:ea typeface="Cambria Math"/>
                <a:sym typeface="Wingdings" pitchFamily="2" charset="2"/>
              </a:rPr>
              <a:t>f</a:t>
            </a:r>
            <a:r>
              <a:rPr lang="en-US" sz="2800" baseline="30000" dirty="0">
                <a:latin typeface="Cambria Math"/>
                <a:ea typeface="Cambria Math"/>
                <a:sym typeface="Wingdings" pitchFamily="2" charset="2"/>
              </a:rPr>
              <a:t>(20) = 2,432,902,008,176,640,000.</a:t>
            </a:r>
            <a:endParaRPr lang="en-US" sz="2800" dirty="0">
              <a:latin typeface="Cambria Math" pitchFamily="18" charset="0"/>
              <a:ea typeface="Cambria Math" pitchFamily="18" charset="0"/>
            </a:endParaRPr>
          </a:p>
        </p:txBody>
      </p:sp>
      <p:sp>
        <p:nvSpPr>
          <p:cNvPr id="4" name="TextBox 3"/>
          <p:cNvSpPr txBox="1"/>
          <p:nvPr/>
        </p:nvSpPr>
        <p:spPr>
          <a:xfrm>
            <a:off x="5867400" y="4114800"/>
            <a:ext cx="29718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tantia"/>
                <a:ea typeface="+mn-ea"/>
                <a:cs typeface="+mn-cs"/>
              </a:rPr>
              <a:t>Stirling’s</a:t>
            </a:r>
            <a:r>
              <a:rPr kumimoji="0" lang="en-US" sz="1800" b="0" i="0" u="none" strike="noStrike" kern="1200" cap="none" spc="0" normalizeH="0" baseline="0" noProof="0" dirty="0">
                <a:ln>
                  <a:noFill/>
                </a:ln>
                <a:solidFill>
                  <a:prstClr val="black"/>
                </a:solidFill>
                <a:effectLst/>
                <a:uLnTx/>
                <a:uFillTx/>
                <a:latin typeface="Constantia"/>
                <a:ea typeface="+mn-ea"/>
                <a:cs typeface="+mn-cs"/>
              </a:rPr>
              <a:t> Formula: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p:txBody>
      </p:sp>
      <p:pic>
        <p:nvPicPr>
          <p:cNvPr id="8" name="Picture 7" descr="addin_tmp.png"/>
          <p:cNvPicPr>
            <a:picLocks noChangeAspect="1"/>
          </p:cNvPicPr>
          <p:nvPr>
            <p:custDataLst>
              <p:tags r:id="rId1"/>
            </p:custDataLst>
          </p:nvPr>
        </p:nvPicPr>
        <p:blipFill>
          <a:blip r:embed="rId4" cstate="print"/>
          <a:stretch>
            <a:fillRect/>
          </a:stretch>
        </p:blipFill>
        <p:spPr>
          <a:xfrm>
            <a:off x="5791200" y="4572000"/>
            <a:ext cx="1908810" cy="283845"/>
          </a:xfrm>
          <a:prstGeom prst="rect">
            <a:avLst/>
          </a:prstGeom>
        </p:spPr>
      </p:pic>
      <p:pic>
        <p:nvPicPr>
          <p:cNvPr id="7" name="Picture 6" descr="addin_tmp.png"/>
          <p:cNvPicPr>
            <a:picLocks noChangeAspect="1"/>
          </p:cNvPicPr>
          <p:nvPr>
            <p:custDataLst>
              <p:tags r:id="rId2"/>
            </p:custDataLst>
          </p:nvPr>
        </p:nvPicPr>
        <p:blipFill>
          <a:blip r:embed="rId5" cstate="print"/>
          <a:stretch>
            <a:fillRect/>
          </a:stretch>
        </p:blipFill>
        <p:spPr>
          <a:xfrm>
            <a:off x="4876800" y="4953000"/>
            <a:ext cx="4120515" cy="25527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defRPr/>
            </a:pPr>
            <a:r>
              <a:rPr lang="en-US" altLang="en-US" dirty="0">
                <a:solidFill>
                  <a:schemeClr val="accent1">
                    <a:lumMod val="50000"/>
                  </a:schemeClr>
                </a:solidFill>
              </a:rPr>
              <a:t>Negation:</a:t>
            </a:r>
          </a:p>
        </p:txBody>
      </p:sp>
      <p:sp>
        <p:nvSpPr>
          <p:cNvPr id="38915" name="Rectangle 3"/>
          <p:cNvSpPr>
            <a:spLocks noGrp="1" noChangeArrowheads="1"/>
          </p:cNvSpPr>
          <p:nvPr>
            <p:ph type="body" sz="half" idx="1"/>
          </p:nvPr>
        </p:nvSpPr>
        <p:spPr>
          <a:xfrm>
            <a:off x="457200" y="1600200"/>
            <a:ext cx="8382000" cy="4530725"/>
          </a:xfrm>
        </p:spPr>
        <p:txBody>
          <a:bodyPr/>
          <a:lstStyle/>
          <a:p>
            <a:pPr eaLnBrk="1" hangingPunct="1"/>
            <a:r>
              <a:rPr lang="en-US" altLang="en-US" sz="2000"/>
              <a:t>Note: Always assume fixed times, fixed places, and particular people unless otherwise noted.</a:t>
            </a:r>
          </a:p>
          <a:p>
            <a:pPr eaLnBrk="1" hangingPunct="1"/>
            <a:r>
              <a:rPr lang="en-US" altLang="en-US" sz="2000"/>
              <a:t>Truth table:</a:t>
            </a:r>
          </a:p>
          <a:p>
            <a:pPr eaLnBrk="1" hangingPunct="1"/>
            <a:endParaRPr lang="en-US" altLang="en-US" sz="2000"/>
          </a:p>
          <a:p>
            <a:pPr eaLnBrk="1" hangingPunct="1"/>
            <a:endParaRPr lang="en-US" altLang="en-US" sz="2000"/>
          </a:p>
          <a:p>
            <a:pPr eaLnBrk="1" hangingPunct="1"/>
            <a:endParaRPr lang="en-US" altLang="en-US" sz="2000"/>
          </a:p>
          <a:p>
            <a:pPr eaLnBrk="1" hangingPunct="1"/>
            <a:endParaRPr lang="en-US" altLang="en-US" sz="2000"/>
          </a:p>
          <a:p>
            <a:pPr eaLnBrk="1" hangingPunct="1"/>
            <a:endParaRPr lang="en-US" altLang="en-US" sz="2000"/>
          </a:p>
          <a:p>
            <a:pPr lvl="1" eaLnBrk="1" hangingPunct="1"/>
            <a:endParaRPr lang="en-US" altLang="en-US" sz="1800">
              <a:solidFill>
                <a:schemeClr val="hlink"/>
              </a:solidFill>
            </a:endParaRPr>
          </a:p>
          <a:p>
            <a:pPr lvl="1" eaLnBrk="1" hangingPunct="1"/>
            <a:endParaRPr lang="en-US" altLang="en-US" sz="1800">
              <a:solidFill>
                <a:schemeClr val="hlink"/>
              </a:solidFill>
            </a:endParaRPr>
          </a:p>
          <a:p>
            <a:pPr lvl="1" eaLnBrk="1" hangingPunct="1"/>
            <a:endParaRPr lang="en-US" altLang="en-US" sz="2300"/>
          </a:p>
          <a:p>
            <a:pPr lvl="1" eaLnBrk="1" hangingPunct="1"/>
            <a:endParaRPr lang="en-US" altLang="en-US" sz="2300">
              <a:solidFill>
                <a:schemeClr val="hlink"/>
              </a:solidFill>
              <a:cs typeface="Arial" panose="020B0604020202020204" pitchFamily="34" charset="0"/>
            </a:endParaRPr>
          </a:p>
          <a:p>
            <a:pPr eaLnBrk="1" hangingPunct="1">
              <a:buFont typeface="Wingdings" panose="05000000000000000000" pitchFamily="2" charset="2"/>
              <a:buNone/>
            </a:pPr>
            <a:endParaRPr lang="en-US" altLang="en-US" sz="2800"/>
          </a:p>
          <a:p>
            <a:pPr eaLnBrk="1" hangingPunct="1">
              <a:buFont typeface="Wingdings" panose="05000000000000000000" pitchFamily="2" charset="2"/>
              <a:buNone/>
            </a:pPr>
            <a:endParaRPr lang="en-US" altLang="en-US" sz="2800"/>
          </a:p>
        </p:txBody>
      </p:sp>
      <p:graphicFrame>
        <p:nvGraphicFramePr>
          <p:cNvPr id="13358" name="Group 46"/>
          <p:cNvGraphicFramePr>
            <a:graphicFrameLocks noGrp="1"/>
          </p:cNvGraphicFramePr>
          <p:nvPr>
            <p:ph sz="half" idx="2"/>
          </p:nvPr>
        </p:nvGraphicFramePr>
        <p:xfrm>
          <a:off x="2514600" y="2362200"/>
          <a:ext cx="3352800" cy="1900239"/>
        </p:xfrm>
        <a:graphic>
          <a:graphicData uri="http://schemas.openxmlformats.org/drawingml/2006/table">
            <a:tbl>
              <a:tblPr/>
              <a:tblGrid>
                <a:gridCol w="16764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tblGrid>
              <a:tr h="701010">
                <a:tc gridSpan="2">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The Truth Table for the Negation of a Proposition.</a:t>
                      </a:r>
                    </a:p>
                  </a:txBody>
                  <a:tcPr marT="45705" marB="45705"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extLst>
                  <a:ext uri="{0D108BD9-81ED-4DB2-BD59-A6C34878D82A}">
                    <a16:rowId xmlns:a16="http://schemas.microsoft.com/office/drawing/2014/main" val="10000"/>
                  </a:ext>
                </a:extLst>
              </a:tr>
              <a:tr h="396210">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a:t>
                      </a: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a:t>
                      </a:r>
                      <a:r>
                        <a:rPr kumimoji="0" lang="en-US" altLang="en-US" sz="2000" b="0" i="1" u="none" strike="noStrike" cap="none" normalizeH="0" baseline="0" dirty="0">
                          <a:ln>
                            <a:noFill/>
                          </a:ln>
                          <a:solidFill>
                            <a:schemeClr val="tx1"/>
                          </a:solidFill>
                          <a:effectLst/>
                          <a:latin typeface="Abadi" panose="020B0604020104020204" pitchFamily="34" charset="0"/>
                        </a:rPr>
                        <a:t>p</a:t>
                      </a: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03019">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38929" name="Slide Number Placeholder 19"/>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16BEC8BA-AE2D-464B-A45D-98512FF73FE1}" type="slidenum">
              <a:rPr lang="en-US" altLang="en-US" sz="1000" smtClean="0"/>
              <a:pPr>
                <a:spcBef>
                  <a:spcPct val="0"/>
                </a:spcBef>
                <a:buClrTx/>
                <a:buFontTx/>
                <a:buNone/>
              </a:pPr>
              <a:t>27</a:t>
            </a:fld>
            <a:endParaRPr lang="en-US" altLang="en-US" sz="1000"/>
          </a:p>
        </p:txBody>
      </p:sp>
      <p:sp>
        <p:nvSpPr>
          <p:cNvPr id="38930"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pic>
        <p:nvPicPr>
          <p:cNvPr id="38931" name="Content Placeholder 5" descr="Screen Clipping"/>
          <p:cNvPicPr>
            <a:picLocks noChangeAspect="1" noChangeArrowheads="1"/>
          </p:cNvPicPr>
          <p:nvPr/>
        </p:nvPicPr>
        <p:blipFill>
          <a:blip r:embed="rId2">
            <a:extLst>
              <a:ext uri="{28A0092B-C50C-407E-A947-70E740481C1C}">
                <a14:useLocalDpi xmlns:a14="http://schemas.microsoft.com/office/drawing/2010/main" val="0"/>
              </a:ext>
            </a:extLst>
          </a:blip>
          <a:srcRect l="31735" t="46434" r="2811" b="4414"/>
          <a:stretch>
            <a:fillRect/>
          </a:stretch>
        </p:blipFill>
        <p:spPr bwMode="auto">
          <a:xfrm>
            <a:off x="1676400" y="4379913"/>
            <a:ext cx="50292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381000" y="119063"/>
            <a:ext cx="8229600" cy="828675"/>
          </a:xfrm>
        </p:spPr>
        <p:txBody>
          <a:bodyPr/>
          <a:lstStyle/>
          <a:p>
            <a:pPr eaLnBrk="1" hangingPunct="1">
              <a:defRPr/>
            </a:pPr>
            <a:r>
              <a:rPr lang="en-US" altLang="en-US" dirty="0">
                <a:solidFill>
                  <a:schemeClr val="accent1">
                    <a:lumMod val="50000"/>
                  </a:schemeClr>
                </a:solidFill>
              </a:rPr>
              <a:t>2. Conjunction:</a:t>
            </a:r>
          </a:p>
        </p:txBody>
      </p:sp>
      <p:sp>
        <p:nvSpPr>
          <p:cNvPr id="39939" name="Rectangle 3"/>
          <p:cNvSpPr>
            <a:spLocks noGrp="1" noChangeArrowheads="1"/>
          </p:cNvSpPr>
          <p:nvPr>
            <p:ph idx="1"/>
          </p:nvPr>
        </p:nvSpPr>
        <p:spPr>
          <a:xfrm>
            <a:off x="457200" y="2208213"/>
            <a:ext cx="8229600" cy="2778125"/>
          </a:xfrm>
        </p:spPr>
        <p:txBody>
          <a:bodyPr/>
          <a:lstStyle/>
          <a:p>
            <a:pPr eaLnBrk="1" hangingPunct="1"/>
            <a:r>
              <a:rPr lang="en-US" altLang="en-US" sz="2400"/>
              <a:t>Examples</a:t>
            </a:r>
          </a:p>
          <a:p>
            <a:pPr lvl="1" eaLnBrk="1" hangingPunct="1"/>
            <a:r>
              <a:rPr lang="en-US" altLang="en-US" sz="2000"/>
              <a:t>Find the conjunction of the propositions </a:t>
            </a:r>
            <a:r>
              <a:rPr lang="en-US" altLang="en-US" sz="2000" i="1"/>
              <a:t>p</a:t>
            </a:r>
            <a:r>
              <a:rPr lang="en-US" altLang="en-US" sz="2000"/>
              <a:t> and </a:t>
            </a:r>
            <a:r>
              <a:rPr lang="en-US" altLang="en-US" sz="2000" i="1"/>
              <a:t>q</a:t>
            </a:r>
            <a:r>
              <a:rPr lang="en-US" altLang="en-US" sz="2000"/>
              <a:t> where </a:t>
            </a:r>
            <a:r>
              <a:rPr lang="en-US" altLang="en-US" sz="2000" i="1"/>
              <a:t>p</a:t>
            </a:r>
            <a:r>
              <a:rPr lang="en-US" altLang="en-US" sz="2000"/>
              <a:t> is the proposition “Today is Friday.” and </a:t>
            </a:r>
            <a:r>
              <a:rPr lang="en-US" altLang="en-US" sz="2000" i="1"/>
              <a:t>q</a:t>
            </a:r>
            <a:r>
              <a:rPr lang="en-US" altLang="en-US" sz="2000"/>
              <a:t> is the proposition “It is raining today.”, and the truth value of the conjunction.</a:t>
            </a:r>
          </a:p>
          <a:p>
            <a:pPr lvl="1" eaLnBrk="1" hangingPunct="1">
              <a:buFont typeface="Wingdings" panose="05000000000000000000" pitchFamily="2" charset="2"/>
              <a:buNone/>
            </a:pPr>
            <a:endParaRPr lang="en-US" altLang="en-US">
              <a:solidFill>
                <a:schemeClr val="hlink"/>
              </a:solidFill>
              <a:cs typeface="Arial" panose="020B0604020202020204" pitchFamily="34" charset="0"/>
            </a:endParaRPr>
          </a:p>
          <a:p>
            <a:pPr eaLnBrk="1" hangingPunct="1">
              <a:buFont typeface="Wingdings" panose="05000000000000000000" pitchFamily="2" charset="2"/>
              <a:buNone/>
            </a:pPr>
            <a:endParaRPr lang="en-US" altLang="en-US"/>
          </a:p>
          <a:p>
            <a:pPr eaLnBrk="1" hangingPunct="1">
              <a:buFont typeface="Wingdings" panose="05000000000000000000" pitchFamily="2" charset="2"/>
              <a:buNone/>
            </a:pPr>
            <a:endParaRPr lang="en-US" altLang="en-US"/>
          </a:p>
        </p:txBody>
      </p:sp>
      <p:sp>
        <p:nvSpPr>
          <p:cNvPr id="39940" name="Slide Number Placeholder 8"/>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D0115918-8684-4AD4-9551-4E53FBAF8087}" type="slidenum">
              <a:rPr lang="en-US" altLang="en-US" sz="1000" smtClean="0"/>
              <a:pPr>
                <a:spcBef>
                  <a:spcPct val="0"/>
                </a:spcBef>
                <a:buClrTx/>
                <a:buFontTx/>
                <a:buNone/>
              </a:pPr>
              <a:t>28</a:t>
            </a:fld>
            <a:endParaRPr lang="en-US" altLang="en-US" sz="1000"/>
          </a:p>
        </p:txBody>
      </p:sp>
      <p:sp>
        <p:nvSpPr>
          <p:cNvPr id="39941"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39942" name="Text Box 5"/>
          <p:cNvSpPr txBox="1">
            <a:spLocks noChangeArrowheads="1"/>
          </p:cNvSpPr>
          <p:nvPr/>
        </p:nvSpPr>
        <p:spPr bwMode="auto">
          <a:xfrm>
            <a:off x="350838" y="947738"/>
            <a:ext cx="7772400" cy="1322387"/>
          </a:xfrm>
          <a:prstGeom prst="rect">
            <a:avLst/>
          </a:prstGeom>
          <a:solidFill>
            <a:srgbClr val="EBECE8"/>
          </a:solidFill>
          <a:ln w="9525">
            <a:solidFill>
              <a:schemeClr val="tx1"/>
            </a:solidFill>
            <a:miter lim="800000"/>
            <a:headEnd/>
            <a:tailEnd/>
          </a:ln>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t>DEFINITION 2</a:t>
            </a:r>
          </a:p>
          <a:p>
            <a:pPr>
              <a:spcBef>
                <a:spcPct val="0"/>
              </a:spcBef>
              <a:buClrTx/>
              <a:buFontTx/>
              <a:buNone/>
            </a:pPr>
            <a:endParaRPr lang="en-US" altLang="en-US" sz="800"/>
          </a:p>
          <a:p>
            <a:pPr lvl="1">
              <a:spcBef>
                <a:spcPct val="0"/>
              </a:spcBef>
              <a:buClrTx/>
              <a:buFontTx/>
              <a:buNone/>
            </a:pPr>
            <a:r>
              <a:rPr lang="en-US" altLang="en-US" sz="1800"/>
              <a:t>Let </a:t>
            </a:r>
            <a:r>
              <a:rPr lang="en-US" altLang="en-US" sz="1800" i="1"/>
              <a:t>p</a:t>
            </a:r>
            <a:r>
              <a:rPr lang="en-US" altLang="en-US" sz="1800"/>
              <a:t> and </a:t>
            </a:r>
            <a:r>
              <a:rPr lang="en-US" altLang="en-US" sz="1800" i="1"/>
              <a:t>q</a:t>
            </a:r>
            <a:r>
              <a:rPr lang="en-US" altLang="en-US" sz="1800"/>
              <a:t> be propositions. The </a:t>
            </a:r>
            <a:r>
              <a:rPr lang="en-US" altLang="en-US" sz="1800" i="1"/>
              <a:t>conjunction</a:t>
            </a:r>
            <a:r>
              <a:rPr lang="en-US" altLang="en-US" sz="1800"/>
              <a:t> of </a:t>
            </a:r>
            <a:r>
              <a:rPr lang="en-US" altLang="en-US" sz="1800" i="1"/>
              <a:t>p </a:t>
            </a:r>
            <a:r>
              <a:rPr lang="en-US" altLang="en-US" sz="1800"/>
              <a:t>and </a:t>
            </a:r>
            <a:r>
              <a:rPr lang="en-US" altLang="en-US" sz="1800" i="1"/>
              <a:t>q</a:t>
            </a:r>
            <a:r>
              <a:rPr lang="en-US" altLang="en-US" sz="1800"/>
              <a:t>, denoted by </a:t>
            </a:r>
            <a:r>
              <a:rPr lang="en-US" altLang="en-US" sz="1800" i="1"/>
              <a:t>p </a:t>
            </a:r>
            <a:r>
              <a:rPr lang="el-GR" altLang="en-US" sz="1400">
                <a:latin typeface="Arial" panose="020B0604020202020204" pitchFamily="34" charset="0"/>
                <a:cs typeface="Arial" panose="020B0604020202020204" pitchFamily="34" charset="0"/>
              </a:rPr>
              <a:t>Λ</a:t>
            </a:r>
            <a:r>
              <a:rPr lang="en-US" altLang="en-US" sz="1400">
                <a:cs typeface="Arial" panose="020B0604020202020204" pitchFamily="34" charset="0"/>
              </a:rPr>
              <a:t> </a:t>
            </a:r>
            <a:r>
              <a:rPr lang="en-US" altLang="en-US" sz="1800" i="1"/>
              <a:t>q</a:t>
            </a:r>
            <a:r>
              <a:rPr lang="en-US" altLang="en-US" sz="1800"/>
              <a:t>, is the proposition “</a:t>
            </a:r>
            <a:r>
              <a:rPr lang="en-US" altLang="en-US" sz="1800" i="1"/>
              <a:t>p</a:t>
            </a:r>
            <a:r>
              <a:rPr lang="en-US" altLang="en-US" sz="1800"/>
              <a:t> and </a:t>
            </a:r>
            <a:r>
              <a:rPr lang="en-US" altLang="en-US" sz="1800" i="1"/>
              <a:t>q</a:t>
            </a:r>
            <a:r>
              <a:rPr lang="en-US" altLang="en-US" sz="1800"/>
              <a:t>”. The conjunction </a:t>
            </a:r>
            <a:r>
              <a:rPr lang="en-US" altLang="en-US" sz="1800" i="1"/>
              <a:t>p </a:t>
            </a:r>
            <a:r>
              <a:rPr lang="el-GR" altLang="en-US" sz="1400">
                <a:latin typeface="Arial" panose="020B0604020202020204" pitchFamily="34" charset="0"/>
              </a:rPr>
              <a:t>Λ</a:t>
            </a:r>
            <a:r>
              <a:rPr lang="en-US" altLang="en-US" sz="1800"/>
              <a:t> </a:t>
            </a:r>
            <a:r>
              <a:rPr lang="en-US" altLang="en-US" sz="1800" i="1"/>
              <a:t>q</a:t>
            </a:r>
            <a:r>
              <a:rPr lang="en-US" altLang="en-US" sz="1800"/>
              <a:t> is true when both </a:t>
            </a:r>
            <a:r>
              <a:rPr lang="en-US" altLang="en-US" sz="1800" i="1"/>
              <a:t>p</a:t>
            </a:r>
            <a:r>
              <a:rPr lang="en-US" altLang="en-US" sz="1800"/>
              <a:t> and </a:t>
            </a:r>
            <a:r>
              <a:rPr lang="en-US" altLang="en-US" sz="1800" i="1"/>
              <a:t>q </a:t>
            </a:r>
            <a:r>
              <a:rPr lang="en-US" altLang="en-US" sz="1800"/>
              <a:t>are true and is false otherwise. 		</a:t>
            </a:r>
          </a:p>
        </p:txBody>
      </p:sp>
      <p:sp>
        <p:nvSpPr>
          <p:cNvPr id="15366" name="Text Box 6"/>
          <p:cNvSpPr txBox="1">
            <a:spLocks noChangeArrowheads="1"/>
          </p:cNvSpPr>
          <p:nvPr/>
        </p:nvSpPr>
        <p:spPr bwMode="auto">
          <a:xfrm>
            <a:off x="1265238" y="3676650"/>
            <a:ext cx="6858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1800">
                <a:solidFill>
                  <a:srgbClr val="FF3300"/>
                </a:solidFill>
              </a:rPr>
              <a:t>Solution</a:t>
            </a:r>
            <a:r>
              <a:rPr lang="en-US" altLang="en-US" sz="1800"/>
              <a:t>: The conjunction is the proposition “Today is Friday and it is raining today.” The proposition is true on rainy Fridays.   	</a:t>
            </a:r>
          </a:p>
        </p:txBody>
      </p:sp>
      <p:pic>
        <p:nvPicPr>
          <p:cNvPr id="39944" name="Content Placeholder 4" descr="Screen Clipping"/>
          <p:cNvPicPr>
            <a:picLocks noChangeAspect="1" noChangeArrowheads="1"/>
          </p:cNvPicPr>
          <p:nvPr/>
        </p:nvPicPr>
        <p:blipFill>
          <a:blip r:embed="rId2">
            <a:extLst>
              <a:ext uri="{28A0092B-C50C-407E-A947-70E740481C1C}">
                <a14:useLocalDpi xmlns:a14="http://schemas.microsoft.com/office/drawing/2010/main" val="0"/>
              </a:ext>
            </a:extLst>
          </a:blip>
          <a:srcRect l="8324" t="40366" b="5817"/>
          <a:stretch>
            <a:fillRect/>
          </a:stretch>
        </p:blipFill>
        <p:spPr bwMode="auto">
          <a:xfrm>
            <a:off x="701675" y="4318000"/>
            <a:ext cx="6713538"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366"/>
                                        </p:tgtEl>
                                        <p:attrNameLst>
                                          <p:attrName>style.visibility</p:attrName>
                                        </p:attrNameLst>
                                      </p:cBhvr>
                                      <p:to>
                                        <p:strVal val="visible"/>
                                      </p:to>
                                    </p:set>
                                    <p:anim calcmode="lin" valueType="num">
                                      <p:cBhvr additive="base">
                                        <p:cTn id="7" dur="500" fill="hold"/>
                                        <p:tgtEl>
                                          <p:spTgt spid="15366"/>
                                        </p:tgtEl>
                                        <p:attrNameLst>
                                          <p:attrName>ppt_x</p:attrName>
                                        </p:attrNameLst>
                                      </p:cBhvr>
                                      <p:tavLst>
                                        <p:tav tm="0">
                                          <p:val>
                                            <p:strVal val="#ppt_x"/>
                                          </p:val>
                                        </p:tav>
                                        <p:tav tm="100000">
                                          <p:val>
                                            <p:strVal val="#ppt_x"/>
                                          </p:val>
                                        </p:tav>
                                      </p:tavLst>
                                    </p:anim>
                                    <p:anim calcmode="lin" valueType="num">
                                      <p:cBhvr additive="base">
                                        <p:cTn id="8" dur="500" fill="hold"/>
                                        <p:tgtEl>
                                          <p:spTgt spid="153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defRPr/>
            </a:pPr>
            <a:r>
              <a:rPr lang="en-US" altLang="en-US" dirty="0">
                <a:solidFill>
                  <a:schemeClr val="accent1">
                    <a:lumMod val="50000"/>
                  </a:schemeClr>
                </a:solidFill>
              </a:rPr>
              <a:t>3. Disjunction:</a:t>
            </a:r>
          </a:p>
        </p:txBody>
      </p:sp>
      <p:sp>
        <p:nvSpPr>
          <p:cNvPr id="40963" name="Rectangle 3"/>
          <p:cNvSpPr>
            <a:spLocks noGrp="1" noChangeArrowheads="1"/>
          </p:cNvSpPr>
          <p:nvPr>
            <p:ph idx="1"/>
          </p:nvPr>
        </p:nvSpPr>
        <p:spPr>
          <a:xfrm>
            <a:off x="609600" y="2936875"/>
            <a:ext cx="8305800" cy="3387725"/>
          </a:xfrm>
        </p:spPr>
        <p:txBody>
          <a:bodyPr/>
          <a:lstStyle/>
          <a:p>
            <a:pPr eaLnBrk="1" hangingPunct="1">
              <a:lnSpc>
                <a:spcPct val="90000"/>
              </a:lnSpc>
            </a:pPr>
            <a:r>
              <a:rPr lang="en-US" altLang="en-US" sz="2000"/>
              <a:t>Note:</a:t>
            </a:r>
          </a:p>
          <a:p>
            <a:pPr eaLnBrk="1" hangingPunct="1">
              <a:lnSpc>
                <a:spcPct val="90000"/>
              </a:lnSpc>
              <a:buFont typeface="Wingdings" panose="05000000000000000000" pitchFamily="2" charset="2"/>
              <a:buNone/>
            </a:pPr>
            <a:r>
              <a:rPr lang="en-US" altLang="en-US" sz="2000"/>
              <a:t>     </a:t>
            </a:r>
            <a:r>
              <a:rPr lang="en-US" altLang="en-US" sz="2000" i="1"/>
              <a:t> </a:t>
            </a:r>
            <a:r>
              <a:rPr lang="en-US" altLang="en-US" sz="2000" i="1">
                <a:solidFill>
                  <a:srgbClr val="FF3300"/>
                </a:solidFill>
              </a:rPr>
              <a:t>inclusive or</a:t>
            </a:r>
            <a:r>
              <a:rPr lang="en-US" altLang="en-US" sz="2000">
                <a:solidFill>
                  <a:srgbClr val="FF3300"/>
                </a:solidFill>
              </a:rPr>
              <a:t> </a:t>
            </a:r>
            <a:r>
              <a:rPr lang="en-US" altLang="en-US" sz="2000">
                <a:solidFill>
                  <a:schemeClr val="hlink"/>
                </a:solidFill>
              </a:rPr>
              <a:t>: The disjunction is true when at least one of the two    </a:t>
            </a:r>
          </a:p>
          <a:p>
            <a:pPr eaLnBrk="1" hangingPunct="1">
              <a:lnSpc>
                <a:spcPct val="90000"/>
              </a:lnSpc>
              <a:buFont typeface="Wingdings" panose="05000000000000000000" pitchFamily="2" charset="2"/>
              <a:buNone/>
            </a:pPr>
            <a:r>
              <a:rPr lang="en-US" altLang="en-US" sz="2000">
                <a:solidFill>
                  <a:schemeClr val="hlink"/>
                </a:solidFill>
              </a:rPr>
              <a:t>      propositions is true.</a:t>
            </a:r>
          </a:p>
          <a:p>
            <a:pPr lvl="1" eaLnBrk="1" hangingPunct="1">
              <a:lnSpc>
                <a:spcPct val="90000"/>
              </a:lnSpc>
            </a:pPr>
            <a:r>
              <a:rPr lang="en-US" altLang="en-US" sz="1800"/>
              <a:t>E.g. “Students who have taken calculus or computer science can take this class.” – those who take one or both classes. </a:t>
            </a:r>
          </a:p>
          <a:p>
            <a:pPr lvl="1" eaLnBrk="1" hangingPunct="1">
              <a:lnSpc>
                <a:spcPct val="90000"/>
              </a:lnSpc>
              <a:buFont typeface="Wingdings" panose="05000000000000000000" pitchFamily="2" charset="2"/>
              <a:buNone/>
            </a:pPr>
            <a:r>
              <a:rPr lang="en-US" altLang="en-US" sz="2000" i="1">
                <a:solidFill>
                  <a:srgbClr val="FF3300"/>
                </a:solidFill>
              </a:rPr>
              <a:t>exclusive or </a:t>
            </a:r>
            <a:r>
              <a:rPr lang="en-US" altLang="en-US" sz="2000">
                <a:solidFill>
                  <a:schemeClr val="hlink"/>
                </a:solidFill>
              </a:rPr>
              <a:t>: The disjunction is true only when one of the</a:t>
            </a:r>
          </a:p>
          <a:p>
            <a:pPr lvl="1" eaLnBrk="1" hangingPunct="1">
              <a:lnSpc>
                <a:spcPct val="90000"/>
              </a:lnSpc>
              <a:buFont typeface="Wingdings" panose="05000000000000000000" pitchFamily="2" charset="2"/>
              <a:buNone/>
            </a:pPr>
            <a:r>
              <a:rPr lang="en-US" altLang="en-US" sz="2000">
                <a:solidFill>
                  <a:schemeClr val="hlink"/>
                </a:solidFill>
              </a:rPr>
              <a:t>proposition is true.</a:t>
            </a:r>
          </a:p>
          <a:p>
            <a:pPr lvl="1" eaLnBrk="1" hangingPunct="1">
              <a:lnSpc>
                <a:spcPct val="90000"/>
              </a:lnSpc>
            </a:pPr>
            <a:r>
              <a:rPr lang="en-US" altLang="en-US" sz="1800"/>
              <a:t>E.g. “Students who have taken calculus or computer science, </a:t>
            </a:r>
            <a:r>
              <a:rPr lang="en-US" altLang="en-US" sz="1800">
                <a:solidFill>
                  <a:srgbClr val="FF0000"/>
                </a:solidFill>
              </a:rPr>
              <a:t>but not both</a:t>
            </a:r>
            <a:r>
              <a:rPr lang="en-US" altLang="en-US" sz="1800"/>
              <a:t>, can take this class.” – only those who take one of them. </a:t>
            </a:r>
          </a:p>
          <a:p>
            <a:pPr eaLnBrk="1" hangingPunct="1">
              <a:lnSpc>
                <a:spcPct val="90000"/>
              </a:lnSpc>
            </a:pPr>
            <a:r>
              <a:rPr lang="en-US" altLang="en-US" sz="2000"/>
              <a:t>Definition 3 uses </a:t>
            </a:r>
            <a:r>
              <a:rPr lang="en-US" altLang="en-US" sz="2000" i="1">
                <a:solidFill>
                  <a:srgbClr val="FF3300"/>
                </a:solidFill>
              </a:rPr>
              <a:t>inclusive or</a:t>
            </a:r>
            <a:r>
              <a:rPr lang="en-US" altLang="en-US" sz="2000"/>
              <a:t>.</a:t>
            </a:r>
          </a:p>
          <a:p>
            <a:pPr lvl="1" eaLnBrk="1" hangingPunct="1">
              <a:lnSpc>
                <a:spcPct val="90000"/>
              </a:lnSpc>
              <a:buFont typeface="Wingdings" panose="05000000000000000000" pitchFamily="2" charset="2"/>
              <a:buNone/>
            </a:pPr>
            <a:endParaRPr lang="en-US" altLang="en-US" sz="2000">
              <a:solidFill>
                <a:schemeClr val="hlink"/>
              </a:solidFill>
              <a:cs typeface="Arial" panose="020B0604020202020204" pitchFamily="34" charset="0"/>
            </a:endParaRPr>
          </a:p>
          <a:p>
            <a:pPr eaLnBrk="1" hangingPunct="1">
              <a:lnSpc>
                <a:spcPct val="90000"/>
              </a:lnSpc>
              <a:buFont typeface="Wingdings" panose="05000000000000000000" pitchFamily="2" charset="2"/>
              <a:buNone/>
            </a:pPr>
            <a:endParaRPr lang="en-US" altLang="en-US" sz="2800"/>
          </a:p>
          <a:p>
            <a:pPr eaLnBrk="1" hangingPunct="1">
              <a:lnSpc>
                <a:spcPct val="90000"/>
              </a:lnSpc>
              <a:buFont typeface="Wingdings" panose="05000000000000000000" pitchFamily="2" charset="2"/>
              <a:buNone/>
            </a:pPr>
            <a:endParaRPr lang="en-US" altLang="en-US" sz="2800"/>
          </a:p>
        </p:txBody>
      </p:sp>
      <p:sp>
        <p:nvSpPr>
          <p:cNvPr id="40964"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5ADB7D1D-5EED-4C5A-BB8B-81AA0A8FABF6}" type="slidenum">
              <a:rPr lang="en-US" altLang="en-US" sz="1000" smtClean="0"/>
              <a:pPr>
                <a:spcBef>
                  <a:spcPct val="0"/>
                </a:spcBef>
                <a:buClrTx/>
                <a:buFontTx/>
                <a:buNone/>
              </a:pPr>
              <a:t>29</a:t>
            </a:fld>
            <a:endParaRPr lang="en-US" altLang="en-US" sz="1000"/>
          </a:p>
        </p:txBody>
      </p:sp>
      <p:sp>
        <p:nvSpPr>
          <p:cNvPr id="40965"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40966" name="Text Box 5"/>
          <p:cNvSpPr txBox="1">
            <a:spLocks noChangeArrowheads="1"/>
          </p:cNvSpPr>
          <p:nvPr/>
        </p:nvSpPr>
        <p:spPr bwMode="auto">
          <a:xfrm>
            <a:off x="685800" y="1481138"/>
            <a:ext cx="7772400" cy="1322387"/>
          </a:xfrm>
          <a:prstGeom prst="rect">
            <a:avLst/>
          </a:prstGeom>
          <a:solidFill>
            <a:srgbClr val="EBECE8"/>
          </a:solidFill>
          <a:ln w="9525">
            <a:solidFill>
              <a:schemeClr val="tx1"/>
            </a:solidFill>
            <a:miter lim="800000"/>
            <a:headEnd/>
            <a:tailEnd/>
          </a:ln>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t>DEFINITION 3</a:t>
            </a:r>
          </a:p>
          <a:p>
            <a:pPr>
              <a:spcBef>
                <a:spcPct val="0"/>
              </a:spcBef>
              <a:buClrTx/>
              <a:buFontTx/>
              <a:buNone/>
            </a:pPr>
            <a:endParaRPr lang="en-US" altLang="en-US" sz="800"/>
          </a:p>
          <a:p>
            <a:pPr lvl="1">
              <a:spcBef>
                <a:spcPct val="0"/>
              </a:spcBef>
              <a:buClrTx/>
              <a:buFontTx/>
              <a:buNone/>
            </a:pPr>
            <a:r>
              <a:rPr lang="en-US" altLang="en-US" sz="1800"/>
              <a:t>Let </a:t>
            </a:r>
            <a:r>
              <a:rPr lang="en-US" altLang="en-US" sz="1800" i="1"/>
              <a:t>p</a:t>
            </a:r>
            <a:r>
              <a:rPr lang="en-US" altLang="en-US" sz="1800"/>
              <a:t> and </a:t>
            </a:r>
            <a:r>
              <a:rPr lang="en-US" altLang="en-US" sz="1800" i="1"/>
              <a:t>q</a:t>
            </a:r>
            <a:r>
              <a:rPr lang="en-US" altLang="en-US" sz="1800"/>
              <a:t> be propositions. The </a:t>
            </a:r>
            <a:r>
              <a:rPr lang="en-US" altLang="en-US" sz="1800" i="1"/>
              <a:t>disjunction</a:t>
            </a:r>
            <a:r>
              <a:rPr lang="en-US" altLang="en-US" sz="1800"/>
              <a:t> of </a:t>
            </a:r>
            <a:r>
              <a:rPr lang="en-US" altLang="en-US" sz="1800" i="1"/>
              <a:t>p </a:t>
            </a:r>
            <a:r>
              <a:rPr lang="en-US" altLang="en-US" sz="1800"/>
              <a:t>and </a:t>
            </a:r>
            <a:r>
              <a:rPr lang="en-US" altLang="en-US" sz="1800" i="1"/>
              <a:t>q</a:t>
            </a:r>
            <a:r>
              <a:rPr lang="en-US" altLang="en-US" sz="1800"/>
              <a:t>, denoted by </a:t>
            </a:r>
            <a:r>
              <a:rPr lang="en-US" altLang="en-US" sz="1800" i="1"/>
              <a:t>p </a:t>
            </a:r>
            <a:r>
              <a:rPr lang="el-GR" altLang="en-US" sz="1800">
                <a:latin typeface="Arial" panose="020B0604020202020204" pitchFamily="34" charset="0"/>
                <a:cs typeface="Arial" panose="020B0604020202020204" pitchFamily="34" charset="0"/>
              </a:rPr>
              <a:t>ν</a:t>
            </a:r>
            <a:r>
              <a:rPr lang="en-US" altLang="en-US" sz="1400">
                <a:cs typeface="Arial" panose="020B0604020202020204" pitchFamily="34" charset="0"/>
              </a:rPr>
              <a:t> </a:t>
            </a:r>
            <a:r>
              <a:rPr lang="en-US" altLang="en-US" sz="1800" i="1"/>
              <a:t>q</a:t>
            </a:r>
            <a:r>
              <a:rPr lang="en-US" altLang="en-US" sz="1800"/>
              <a:t>, is the proposition “</a:t>
            </a:r>
            <a:r>
              <a:rPr lang="en-US" altLang="en-US" sz="1800" i="1"/>
              <a:t>p</a:t>
            </a:r>
            <a:r>
              <a:rPr lang="en-US" altLang="en-US" sz="1800"/>
              <a:t> or </a:t>
            </a:r>
            <a:r>
              <a:rPr lang="en-US" altLang="en-US" sz="1800" i="1"/>
              <a:t>q</a:t>
            </a:r>
            <a:r>
              <a:rPr lang="en-US" altLang="en-US" sz="1800"/>
              <a:t>”. The </a:t>
            </a:r>
            <a:r>
              <a:rPr lang="en-US" altLang="en-US" sz="1800" i="1"/>
              <a:t>disjunction</a:t>
            </a:r>
            <a:r>
              <a:rPr lang="en-US" altLang="en-US" sz="1800"/>
              <a:t> </a:t>
            </a:r>
            <a:r>
              <a:rPr lang="en-US" altLang="en-US" sz="1800" i="1"/>
              <a:t>p </a:t>
            </a:r>
            <a:r>
              <a:rPr lang="el-GR" altLang="en-US" sz="1800">
                <a:latin typeface="Arial" panose="020B0604020202020204" pitchFamily="34" charset="0"/>
              </a:rPr>
              <a:t>ν</a:t>
            </a:r>
            <a:r>
              <a:rPr lang="en-US" altLang="en-US" sz="1800"/>
              <a:t> </a:t>
            </a:r>
            <a:r>
              <a:rPr lang="en-US" altLang="en-US" sz="1800" i="1"/>
              <a:t>q</a:t>
            </a:r>
            <a:r>
              <a:rPr lang="en-US" altLang="en-US" sz="1800"/>
              <a:t> is false when both </a:t>
            </a:r>
            <a:r>
              <a:rPr lang="en-US" altLang="en-US" sz="1800" i="1"/>
              <a:t>p</a:t>
            </a:r>
            <a:r>
              <a:rPr lang="en-US" altLang="en-US" sz="1800"/>
              <a:t> and </a:t>
            </a:r>
            <a:r>
              <a:rPr lang="en-US" altLang="en-US" sz="1800" i="1"/>
              <a:t>q </a:t>
            </a:r>
            <a:r>
              <a:rPr lang="en-US" altLang="en-US" sz="1800"/>
              <a:t>are false and is true otherwise.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noChangeArrowheads="1"/>
          </p:cNvSpPr>
          <p:nvPr>
            <p:ph type="title"/>
          </p:nvPr>
        </p:nvSpPr>
        <p:spPr/>
        <p:txBody>
          <a:bodyPr/>
          <a:lstStyle/>
          <a:p>
            <a:r>
              <a:rPr lang="en-US" altLang="en-US" sz="3200">
                <a:solidFill>
                  <a:srgbClr val="FF0000"/>
                </a:solidFill>
              </a:rPr>
              <a:t>Discrete Vs Continuous</a:t>
            </a:r>
          </a:p>
        </p:txBody>
      </p:sp>
      <p:sp>
        <p:nvSpPr>
          <p:cNvPr id="7171" name="Slide Number Placeholder 3"/>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81750D35-E640-4B17-B69A-D6ED2D8EABAD}" type="slidenum">
              <a:rPr lang="en-US" altLang="en-US" sz="1000" smtClean="0"/>
              <a:pPr>
                <a:spcBef>
                  <a:spcPct val="0"/>
                </a:spcBef>
                <a:buClrTx/>
                <a:buFontTx/>
                <a:buNone/>
              </a:pPr>
              <a:t>3</a:t>
            </a:fld>
            <a:endParaRPr lang="en-US" altLang="en-US" sz="1000"/>
          </a:p>
        </p:txBody>
      </p:sp>
      <p:sp>
        <p:nvSpPr>
          <p:cNvPr id="5" name="Content Placeholder 2"/>
          <p:cNvSpPr txBox="1">
            <a:spLocks noChangeArrowheads="1"/>
          </p:cNvSpPr>
          <p:nvPr/>
        </p:nvSpPr>
        <p:spPr bwMode="auto">
          <a:xfrm>
            <a:off x="152400" y="1417638"/>
            <a:ext cx="8534400"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accent1"/>
              </a:buClr>
              <a:buFont typeface="Wingdings" panose="05000000000000000000" pitchFamily="2" charset="2"/>
              <a:buChar char="l"/>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700">
                <a:solidFill>
                  <a:schemeClr val="tx1"/>
                </a:solidFill>
                <a:latin typeface="+mn-lt"/>
              </a:defRPr>
            </a:lvl2pPr>
            <a:lvl3pPr marL="1143000" indent="-228600" algn="l" rtl="0" eaLnBrk="0" fontAlgn="base" hangingPunct="0">
              <a:spcBef>
                <a:spcPct val="20000"/>
              </a:spcBef>
              <a:spcAft>
                <a:spcPct val="0"/>
              </a:spcAft>
              <a:buClr>
                <a:schemeClr val="accent1"/>
              </a:buClr>
              <a:buFont typeface="Wingdings" panose="05000000000000000000" pitchFamily="2" charset="2"/>
              <a:buChar char="l"/>
              <a:defRPr sz="2300">
                <a:solidFill>
                  <a:schemeClr val="tx1"/>
                </a:solidFill>
                <a:latin typeface="+mn-lt"/>
              </a:defRPr>
            </a:lvl3pPr>
            <a:lvl4pPr marL="1600200" indent="-228600" algn="l" rtl="0" eaLnBrk="0" fontAlgn="base" hangingPunct="0">
              <a:spcBef>
                <a:spcPct val="20000"/>
              </a:spcBef>
              <a:spcAft>
                <a:spcPct val="0"/>
              </a:spcAft>
              <a:buClr>
                <a:schemeClr val="accent1"/>
              </a:buClr>
              <a:buChar char="•"/>
              <a:defRPr sz="2000">
                <a:solidFill>
                  <a:schemeClr val="tx1"/>
                </a:solidFill>
                <a:latin typeface="+mn-lt"/>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defRPr>
            </a:lvl5pPr>
            <a:lvl6pPr marL="25146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9pPr>
          </a:lstStyle>
          <a:p>
            <a:pPr algn="just">
              <a:defRPr/>
            </a:pPr>
            <a:r>
              <a:rPr lang="en-US" altLang="en-US" sz="2600" kern="0" dirty="0">
                <a:solidFill>
                  <a:srgbClr val="FF0000"/>
                </a:solidFill>
                <a:latin typeface="Arial Narrow" panose="020B0606020202030204" pitchFamily="34" charset="0"/>
              </a:rPr>
              <a:t>Continuous Data: </a:t>
            </a:r>
            <a:r>
              <a:rPr lang="en-US" altLang="en-US" sz="2400" kern="0" dirty="0">
                <a:latin typeface="Arial Narrow" panose="020B0606020202030204" pitchFamily="34" charset="0"/>
              </a:rPr>
              <a:t>A set of data is said to be continuous if the values belonging to the set can take on any value within a finite or infinite interval. </a:t>
            </a:r>
          </a:p>
          <a:p>
            <a:pPr algn="just">
              <a:defRPr/>
            </a:pPr>
            <a:r>
              <a:rPr lang="en-US" altLang="en-US" sz="2600" kern="0" dirty="0">
                <a:solidFill>
                  <a:srgbClr val="FF0000"/>
                </a:solidFill>
                <a:latin typeface="Arial Narrow" panose="020B0606020202030204" pitchFamily="34" charset="0"/>
              </a:rPr>
              <a:t>Continuous data </a:t>
            </a:r>
            <a:r>
              <a:rPr lang="en-US" altLang="en-US" sz="2600" kern="0" dirty="0">
                <a:latin typeface="Arial Narrow" panose="020B0606020202030204" pitchFamily="34" charset="0"/>
              </a:rPr>
              <a:t>is information that can be measured on a continuum or scale.</a:t>
            </a:r>
            <a:r>
              <a:rPr lang="en-US" altLang="en-US" sz="2800" kern="0" dirty="0">
                <a:latin typeface="Arial Narrow" panose="020B0606020202030204" pitchFamily="34" charset="0"/>
              </a:rPr>
              <a:t> , e.g., [ 0, 70].</a:t>
            </a:r>
          </a:p>
          <a:p>
            <a:pPr algn="just">
              <a:defRPr/>
            </a:pPr>
            <a:r>
              <a:rPr lang="en-US" altLang="en-US" sz="2600" kern="0" dirty="0">
                <a:solidFill>
                  <a:srgbClr val="FF0000"/>
                </a:solidFill>
                <a:latin typeface="Arial Narrow" panose="020B0606020202030204" pitchFamily="34" charset="0"/>
              </a:rPr>
              <a:t>Continuous data </a:t>
            </a:r>
            <a:r>
              <a:rPr lang="en-US" altLang="en-US" sz="2600" kern="0" dirty="0">
                <a:latin typeface="Arial Narrow" panose="020B0606020202030204" pitchFamily="34" charset="0"/>
              </a:rPr>
              <a:t>can have almost any numeric value and can be meaningfully subdivided into finer and finer increments, depending upon the precision of the measurement system.</a:t>
            </a:r>
          </a:p>
          <a:p>
            <a:pPr algn="just">
              <a:defRPr/>
            </a:pPr>
            <a:endParaRPr lang="en-US" altLang="en-US" sz="1200" kern="0" dirty="0">
              <a:latin typeface="Arial Narrow" panose="020B0606020202030204" pitchFamily="34" charset="0"/>
            </a:endParaRPr>
          </a:p>
          <a:p>
            <a:pPr algn="just">
              <a:defRPr/>
            </a:pPr>
            <a:r>
              <a:rPr lang="en-US" altLang="en-US" sz="2800" kern="0" dirty="0">
                <a:solidFill>
                  <a:srgbClr val="FF0000"/>
                </a:solidFill>
                <a:latin typeface="Arial Narrow" panose="020B0606020202030204" pitchFamily="34" charset="0"/>
              </a:rPr>
              <a:t>Discrete Data: </a:t>
            </a:r>
            <a:r>
              <a:rPr lang="en-US" altLang="en-US" sz="2800" kern="0" dirty="0">
                <a:latin typeface="Arial Narrow" panose="020B0606020202030204" pitchFamily="34" charset="0"/>
              </a:rPr>
              <a:t>A set of data is said to be discrete if the values belonging to the set are distinct and separate. It is counted e.g., {1,2,3,4,5,6}</a:t>
            </a:r>
            <a:endParaRPr lang="en-US" altLang="en-US" sz="2800" kern="0" dirty="0">
              <a:solidFill>
                <a:srgbClr val="FF0000"/>
              </a:solidFill>
              <a:latin typeface="Arial Narrow" panose="020B0606020202030204" pitchFamily="34" charset="0"/>
            </a:endParaRPr>
          </a:p>
          <a:p>
            <a:pPr algn="just">
              <a:defRPr/>
            </a:pPr>
            <a:endParaRPr lang="en-US" altLang="en-US" sz="2600" kern="0" dirty="0">
              <a:latin typeface="Arial Narrow" panose="020B0606020202030204" pitchFamily="34" charset="0"/>
            </a:endParaRPr>
          </a:p>
        </p:txBody>
      </p:sp>
      <p:cxnSp>
        <p:nvCxnSpPr>
          <p:cNvPr id="6" name="Straight Connector 5"/>
          <p:cNvCxnSpPr/>
          <p:nvPr/>
        </p:nvCxnSpPr>
        <p:spPr bwMode="auto">
          <a:xfrm>
            <a:off x="2209800" y="4953000"/>
            <a:ext cx="4648200" cy="0"/>
          </a:xfrm>
          <a:prstGeom prst="line">
            <a:avLst/>
          </a:prstGeom>
          <a:ln>
            <a:headEnd type="none" w="med" len="med"/>
            <a:tailEnd type="none" w="med" len="med"/>
          </a:ln>
        </p:spPr>
        <p:style>
          <a:lnRef idx="1">
            <a:schemeClr val="accent4"/>
          </a:lnRef>
          <a:fillRef idx="0">
            <a:schemeClr val="accent4"/>
          </a:fillRef>
          <a:effectRef idx="0">
            <a:schemeClr val="accent4"/>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noChangeArrowheads="1"/>
          </p:cNvSpPr>
          <p:nvPr>
            <p:ph type="title"/>
          </p:nvPr>
        </p:nvSpPr>
        <p:spPr/>
        <p:txBody>
          <a:bodyPr/>
          <a:lstStyle/>
          <a:p>
            <a:endParaRPr lang="en-US" altLang="en-US"/>
          </a:p>
        </p:txBody>
      </p:sp>
      <p:pic>
        <p:nvPicPr>
          <p:cNvPr id="41987"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4925" y="152400"/>
            <a:ext cx="7431088" cy="4429125"/>
          </a:xfrm>
        </p:spPr>
      </p:pic>
      <p:sp>
        <p:nvSpPr>
          <p:cNvPr id="4198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8AE56FE9-80CC-4E5C-BB82-A2CD5BF1EC84}" type="slidenum">
              <a:rPr lang="en-US" altLang="en-US" sz="1000" smtClean="0"/>
              <a:pPr>
                <a:spcBef>
                  <a:spcPct val="0"/>
                </a:spcBef>
                <a:buClrTx/>
                <a:buFontTx/>
                <a:buNone/>
              </a:pPr>
              <a:t>30</a:t>
            </a:fld>
            <a:endParaRPr lang="en-US" altLang="en-US" sz="10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sz="quarter"/>
          </p:nvPr>
        </p:nvSpPr>
        <p:spPr/>
        <p:txBody>
          <a:bodyPr/>
          <a:lstStyle/>
          <a:p>
            <a:pPr eaLnBrk="1" hangingPunct="1">
              <a:defRPr/>
            </a:pPr>
            <a:r>
              <a:rPr lang="en-US" altLang="en-US" dirty="0">
                <a:solidFill>
                  <a:schemeClr val="accent1">
                    <a:lumMod val="50000"/>
                  </a:schemeClr>
                </a:solidFill>
              </a:rPr>
              <a:t>4. Exclusive OR:</a:t>
            </a:r>
          </a:p>
        </p:txBody>
      </p:sp>
      <p:graphicFrame>
        <p:nvGraphicFramePr>
          <p:cNvPr id="17524" name="Group 116"/>
          <p:cNvGraphicFramePr>
            <a:graphicFrameLocks noGrp="1"/>
          </p:cNvGraphicFramePr>
          <p:nvPr>
            <p:ph sz="quarter" idx="1"/>
          </p:nvPr>
        </p:nvGraphicFramePr>
        <p:xfrm>
          <a:off x="6019800" y="3429000"/>
          <a:ext cx="2971800" cy="2903605"/>
        </p:xfrm>
        <a:graphic>
          <a:graphicData uri="http://schemas.openxmlformats.org/drawingml/2006/table">
            <a:tbl>
              <a:tblPr/>
              <a:tblGrid>
                <a:gridCol w="1485900">
                  <a:extLst>
                    <a:ext uri="{9D8B030D-6E8A-4147-A177-3AD203B41FA5}">
                      <a16:colId xmlns:a16="http://schemas.microsoft.com/office/drawing/2014/main" val="20000"/>
                    </a:ext>
                  </a:extLst>
                </a:gridCol>
                <a:gridCol w="1485900">
                  <a:extLst>
                    <a:ext uri="{9D8B030D-6E8A-4147-A177-3AD203B41FA5}">
                      <a16:colId xmlns:a16="http://schemas.microsoft.com/office/drawing/2014/main" val="20001"/>
                    </a:ext>
                  </a:extLst>
                </a:gridCol>
              </a:tblGrid>
              <a:tr h="1005726">
                <a:tc gridSpan="2">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The Truth Table for the Exclusive </a:t>
                      </a:r>
                      <a:r>
                        <a:rPr kumimoji="0" lang="en-US" altLang="en-US" sz="2000" b="0" i="1" u="none" strike="noStrike" cap="none" normalizeH="0" baseline="0" dirty="0">
                          <a:ln>
                            <a:noFill/>
                          </a:ln>
                          <a:solidFill>
                            <a:schemeClr val="tx1"/>
                          </a:solidFill>
                          <a:effectLst/>
                          <a:latin typeface="Abadi" panose="020B0604020104020204" pitchFamily="34" charset="0"/>
                        </a:rPr>
                        <a:t>Or</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XOR</a:t>
                      </a:r>
                      <a:r>
                        <a:rPr kumimoji="0" lang="en-US" altLang="en-US" sz="2000" b="0" i="0" u="none" strike="noStrike" cap="none" normalizeH="0" baseline="0" dirty="0">
                          <a:ln>
                            <a:noFill/>
                          </a:ln>
                          <a:solidFill>
                            <a:schemeClr val="tx1"/>
                          </a:solidFill>
                          <a:effectLst/>
                          <a:latin typeface="Abadi" panose="020B0604020104020204" pitchFamily="34" charset="0"/>
                        </a:rPr>
                        <a:t>) of Two Propositions.</a:t>
                      </a:r>
                    </a:p>
                  </a:txBody>
                  <a:tcPr marT="45676" marB="456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extLst>
                  <a:ext uri="{0D108BD9-81ED-4DB2-BD59-A6C34878D82A}">
                    <a16:rowId xmlns:a16="http://schemas.microsoft.com/office/drawing/2014/main" val="10000"/>
                  </a:ext>
                </a:extLst>
              </a:tr>
              <a:tr h="404421">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      q</a:t>
                      </a:r>
                    </a:p>
                  </a:txBody>
                  <a:tcPr marT="45676" marB="4567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 </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 q</a:t>
                      </a:r>
                    </a:p>
                  </a:txBody>
                  <a:tcPr marT="45676" marB="4567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493392">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T      </a:t>
                      </a:r>
                      <a:r>
                        <a:rPr kumimoji="0" lang="en-US" altLang="en-US" sz="2000" b="0" i="0" u="none" strike="noStrike" cap="none" normalizeH="0" baseline="0" dirty="0" err="1">
                          <a:ln>
                            <a:noFill/>
                          </a:ln>
                          <a:solidFill>
                            <a:schemeClr val="tx1"/>
                          </a:solidFill>
                          <a:effectLst/>
                          <a:latin typeface="Abadi" panose="020B0604020104020204" pitchFamily="34" charset="0"/>
                        </a:rPr>
                        <a:t>T</a:t>
                      </a:r>
                      <a:endParaRPr kumimoji="0" lang="en-US" altLang="en-US" sz="20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T      F</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F      T</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F      </a:t>
                      </a:r>
                      <a:r>
                        <a:rPr kumimoji="0" lang="en-US" altLang="en-US" sz="2000" b="0" i="0" u="none" strike="noStrike" cap="none" normalizeH="0" baseline="0" dirty="0" err="1">
                          <a:ln>
                            <a:noFill/>
                          </a:ln>
                          <a:solidFill>
                            <a:schemeClr val="tx1"/>
                          </a:solidFill>
                          <a:effectLst/>
                          <a:latin typeface="Abadi" panose="020B0604020104020204" pitchFamily="34" charset="0"/>
                        </a:rPr>
                        <a:t>F</a:t>
                      </a:r>
                      <a:endParaRPr kumimoji="0" lang="en-US" altLang="en-US" sz="2000" b="0" i="0" u="none" strike="noStrike" cap="none" normalizeH="0" baseline="0" dirty="0">
                        <a:ln>
                          <a:noFill/>
                        </a:ln>
                        <a:solidFill>
                          <a:schemeClr val="tx1"/>
                        </a:solidFill>
                        <a:effectLst/>
                        <a:latin typeface="Abadi" panose="020B0604020104020204" pitchFamily="34" charset="0"/>
                      </a:endParaRPr>
                    </a:p>
                  </a:txBody>
                  <a:tcPr marT="45676" marB="4567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marT="45676" marB="4567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43024" name="Object 6"/>
          <p:cNvGraphicFramePr>
            <a:graphicFrameLocks noGrp="1" noChangeAspect="1"/>
          </p:cNvGraphicFramePr>
          <p:nvPr>
            <p:ph sz="quarter" idx="2"/>
          </p:nvPr>
        </p:nvGraphicFramePr>
        <p:xfrm>
          <a:off x="6584950" y="2605088"/>
          <a:ext cx="165100" cy="177800"/>
        </p:xfrm>
        <a:graphic>
          <a:graphicData uri="http://schemas.openxmlformats.org/presentationml/2006/ole">
            <mc:AlternateContent xmlns:mc="http://schemas.openxmlformats.org/markup-compatibility/2006">
              <mc:Choice xmlns:v="urn:schemas-microsoft-com:vml" Requires="v">
                <p:oleObj spid="_x0000_s43119" name="Equation" r:id="rId3" imgW="164814" imgH="177492" progId="Equation.3">
                  <p:embed/>
                </p:oleObj>
              </mc:Choice>
              <mc:Fallback>
                <p:oleObj name="Equation" r:id="rId3" imgW="164814" imgH="177492" progId="Equation.3">
                  <p:embed/>
                  <p:pic>
                    <p:nvPicPr>
                      <p:cNvPr id="0" name="Object 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4950" y="2605088"/>
                        <a:ext cx="16510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72" name="Group 64"/>
          <p:cNvGraphicFramePr>
            <a:graphicFrameLocks noGrp="1"/>
          </p:cNvGraphicFramePr>
          <p:nvPr>
            <p:ph sz="quarter" idx="3"/>
          </p:nvPr>
        </p:nvGraphicFramePr>
        <p:xfrm>
          <a:off x="381000" y="3429000"/>
          <a:ext cx="2438400" cy="2895600"/>
        </p:xfrm>
        <a:graphic>
          <a:graphicData uri="http://schemas.openxmlformats.org/drawingml/2006/table">
            <a:tbl>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tblGrid>
              <a:tr h="711200">
                <a:tc gridSpan="2">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The Truth Table for the Conjunction of Two Propositions.</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extLst>
                  <a:ext uri="{0D108BD9-81ED-4DB2-BD59-A6C34878D82A}">
                    <a16:rowId xmlns:a16="http://schemas.microsoft.com/office/drawing/2014/main" val="10000"/>
                  </a:ext>
                </a:extLst>
              </a:tr>
              <a:tr h="328613">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    q</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 </a:t>
                      </a:r>
                      <a:r>
                        <a:rPr kumimoji="0" lang="el-GR" altLang="en-US" sz="1800" b="0" i="0" u="none" strike="noStrike" cap="none" normalizeH="0" baseline="0" dirty="0">
                          <a:ln>
                            <a:noFill/>
                          </a:ln>
                          <a:solidFill>
                            <a:schemeClr val="tx1"/>
                          </a:solidFill>
                          <a:effectLst/>
                          <a:latin typeface="Arial" panose="020B0604020202020204" pitchFamily="34" charset="0"/>
                        </a:rPr>
                        <a:t>Λ</a:t>
                      </a:r>
                      <a:r>
                        <a:rPr kumimoji="0" lang="en-US" altLang="en-US" sz="2000" b="0" i="1" u="none" strike="noStrike" cap="none" normalizeH="0" baseline="0" dirty="0">
                          <a:ln>
                            <a:noFill/>
                          </a:ln>
                          <a:solidFill>
                            <a:schemeClr val="tx1"/>
                          </a:solidFill>
                          <a:effectLst/>
                          <a:latin typeface="Abadi" panose="020B0604020104020204" pitchFamily="34" charset="0"/>
                        </a:rPr>
                        <a:t> q</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66750">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T      </a:t>
                      </a:r>
                      <a:r>
                        <a:rPr kumimoji="0" lang="en-US" altLang="en-US" sz="2000" b="0" i="0" u="none" strike="noStrike" cap="none" normalizeH="0" baseline="0" dirty="0" err="1">
                          <a:ln>
                            <a:noFill/>
                          </a:ln>
                          <a:solidFill>
                            <a:schemeClr val="tx1"/>
                          </a:solidFill>
                          <a:effectLst/>
                          <a:latin typeface="Abadi" panose="020B0604020104020204" pitchFamily="34" charset="0"/>
                        </a:rPr>
                        <a:t>T</a:t>
                      </a:r>
                      <a:endParaRPr kumimoji="0" lang="en-US" altLang="en-US" sz="20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T      F</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F      T</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F      </a:t>
                      </a:r>
                      <a:r>
                        <a:rPr kumimoji="0" lang="en-US" altLang="en-US" sz="2000" b="0" i="0" u="none" strike="noStrike" cap="none" normalizeH="0" baseline="0" dirty="0" err="1">
                          <a:ln>
                            <a:noFill/>
                          </a:ln>
                          <a:solidFill>
                            <a:schemeClr val="tx1"/>
                          </a:solidFill>
                          <a:effectLst/>
                          <a:latin typeface="Abadi" panose="020B0604020104020204" pitchFamily="34" charset="0"/>
                        </a:rPr>
                        <a:t>F</a:t>
                      </a:r>
                      <a:endParaRPr kumimoji="0" lang="en-US" altLang="en-US" sz="2000" b="0" i="0" u="none" strike="noStrike" cap="none" normalizeH="0" baseline="0" dirty="0">
                        <a:ln>
                          <a:noFill/>
                        </a:ln>
                        <a:solidFill>
                          <a:schemeClr val="tx1"/>
                        </a:solidFill>
                        <a:effectLst/>
                        <a:latin typeface="Abadi" panose="020B0604020104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7514" name="Group 106"/>
          <p:cNvGraphicFramePr>
            <a:graphicFrameLocks noGrp="1"/>
          </p:cNvGraphicFramePr>
          <p:nvPr>
            <p:ph sz="quarter" idx="4"/>
          </p:nvPr>
        </p:nvGraphicFramePr>
        <p:xfrm>
          <a:off x="3200400" y="3429000"/>
          <a:ext cx="2514600" cy="2895600"/>
        </p:xfrm>
        <a:graphic>
          <a:graphicData uri="http://schemas.openxmlformats.org/drawingml/2006/table">
            <a:tbl>
              <a:tblPr/>
              <a:tblGrid>
                <a:gridCol w="1333500">
                  <a:extLst>
                    <a:ext uri="{9D8B030D-6E8A-4147-A177-3AD203B41FA5}">
                      <a16:colId xmlns:a16="http://schemas.microsoft.com/office/drawing/2014/main" val="20000"/>
                    </a:ext>
                  </a:extLst>
                </a:gridCol>
                <a:gridCol w="1181100">
                  <a:extLst>
                    <a:ext uri="{9D8B030D-6E8A-4147-A177-3AD203B41FA5}">
                      <a16:colId xmlns:a16="http://schemas.microsoft.com/office/drawing/2014/main" val="20001"/>
                    </a:ext>
                  </a:extLst>
                </a:gridCol>
              </a:tblGrid>
              <a:tr h="990600">
                <a:tc gridSpan="2">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The Truth Table for the Disjunction of Two Propositions.</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extLst>
                  <a:ext uri="{0D108BD9-81ED-4DB2-BD59-A6C34878D82A}">
                    <a16:rowId xmlns:a16="http://schemas.microsoft.com/office/drawing/2014/main" val="10000"/>
                  </a:ext>
                </a:extLst>
              </a:tr>
              <a:tr h="366713">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    q</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 </a:t>
                      </a:r>
                      <a:r>
                        <a:rPr kumimoji="0" lang="el-GR" altLang="en-US" sz="2000" b="0" i="0" u="none" strike="noStrike" cap="none" normalizeH="0" baseline="0" dirty="0">
                          <a:ln>
                            <a:noFill/>
                          </a:ln>
                          <a:solidFill>
                            <a:schemeClr val="tx1"/>
                          </a:solidFill>
                          <a:effectLst/>
                          <a:latin typeface="Arial" panose="020B0604020202020204" pitchFamily="34" charset="0"/>
                        </a:rPr>
                        <a:t>ν</a:t>
                      </a:r>
                      <a:r>
                        <a:rPr kumimoji="0" lang="en-US" altLang="en-US" sz="2000" b="0" i="1" u="none" strike="noStrike" cap="none" normalizeH="0" baseline="0" dirty="0">
                          <a:ln>
                            <a:noFill/>
                          </a:ln>
                          <a:solidFill>
                            <a:schemeClr val="tx1"/>
                          </a:solidFill>
                          <a:effectLst/>
                          <a:latin typeface="Abadi" panose="020B0604020104020204" pitchFamily="34" charset="0"/>
                        </a:rPr>
                        <a:t> q</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419225">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T      </a:t>
                      </a:r>
                      <a:r>
                        <a:rPr kumimoji="0" lang="en-US" altLang="en-US" sz="2000" b="0" i="0" u="none" strike="noStrike" cap="none" normalizeH="0" baseline="0" dirty="0" err="1">
                          <a:ln>
                            <a:noFill/>
                          </a:ln>
                          <a:solidFill>
                            <a:schemeClr val="tx1"/>
                          </a:solidFill>
                          <a:effectLst/>
                          <a:latin typeface="Abadi" panose="020B0604020104020204" pitchFamily="34" charset="0"/>
                        </a:rPr>
                        <a:t>T</a:t>
                      </a:r>
                      <a:endParaRPr kumimoji="0" lang="en-US" altLang="en-US" sz="20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T      F</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F      T</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F      </a:t>
                      </a:r>
                      <a:r>
                        <a:rPr kumimoji="0" lang="en-US" altLang="en-US" sz="2000" b="0" i="0" u="none" strike="noStrike" cap="none" normalizeH="0" baseline="0" dirty="0" err="1">
                          <a:ln>
                            <a:noFill/>
                          </a:ln>
                          <a:solidFill>
                            <a:schemeClr val="tx1"/>
                          </a:solidFill>
                          <a:effectLst/>
                          <a:latin typeface="Abadi" panose="020B0604020104020204" pitchFamily="34" charset="0"/>
                        </a:rPr>
                        <a:t>F</a:t>
                      </a:r>
                      <a:endParaRPr kumimoji="0" lang="en-US" altLang="en-US" sz="2000" b="0" i="0" u="none" strike="noStrike" cap="none" normalizeH="0" baseline="0" dirty="0">
                        <a:ln>
                          <a:noFill/>
                        </a:ln>
                        <a:solidFill>
                          <a:schemeClr val="tx1"/>
                        </a:solidFill>
                        <a:effectLst/>
                        <a:latin typeface="Abadi" panose="020B0604020104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43051" name="Slide Number Placeholder 48"/>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9A601D97-4E53-4278-8D97-804E20635692}" type="slidenum">
              <a:rPr lang="en-US" altLang="en-US" sz="1000" smtClean="0"/>
              <a:pPr>
                <a:spcBef>
                  <a:spcPct val="0"/>
                </a:spcBef>
                <a:buClrTx/>
                <a:buFontTx/>
                <a:buNone/>
              </a:pPr>
              <a:t>31</a:t>
            </a:fld>
            <a:endParaRPr lang="en-US" altLang="en-US" sz="1000"/>
          </a:p>
        </p:txBody>
      </p:sp>
      <p:sp>
        <p:nvSpPr>
          <p:cNvPr id="43052"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43053" name="Text Box 5"/>
          <p:cNvSpPr txBox="1">
            <a:spLocks noChangeArrowheads="1"/>
          </p:cNvSpPr>
          <p:nvPr/>
        </p:nvSpPr>
        <p:spPr bwMode="auto">
          <a:xfrm>
            <a:off x="685800" y="1481138"/>
            <a:ext cx="8229600" cy="1322387"/>
          </a:xfrm>
          <a:prstGeom prst="rect">
            <a:avLst/>
          </a:prstGeom>
          <a:solidFill>
            <a:srgbClr val="EBECE8"/>
          </a:solidFill>
          <a:ln w="9525">
            <a:solidFill>
              <a:schemeClr val="tx1"/>
            </a:solidFill>
            <a:miter lim="800000"/>
            <a:headEnd/>
            <a:tailEnd/>
          </a:ln>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t>DEFINITION 4</a:t>
            </a:r>
          </a:p>
          <a:p>
            <a:pPr>
              <a:spcBef>
                <a:spcPct val="0"/>
              </a:spcBef>
              <a:buClrTx/>
              <a:buFontTx/>
              <a:buNone/>
            </a:pPr>
            <a:endParaRPr lang="en-US" altLang="en-US" sz="800"/>
          </a:p>
          <a:p>
            <a:pPr lvl="1">
              <a:spcBef>
                <a:spcPct val="0"/>
              </a:spcBef>
              <a:buClrTx/>
              <a:buFontTx/>
              <a:buNone/>
            </a:pPr>
            <a:r>
              <a:rPr lang="en-US" altLang="en-US" sz="1800"/>
              <a:t>Let </a:t>
            </a:r>
            <a:r>
              <a:rPr lang="en-US" altLang="en-US" sz="1800" i="1"/>
              <a:t>p</a:t>
            </a:r>
            <a:r>
              <a:rPr lang="en-US" altLang="en-US" sz="1800"/>
              <a:t> and </a:t>
            </a:r>
            <a:r>
              <a:rPr lang="en-US" altLang="en-US" sz="1800" i="1"/>
              <a:t>q</a:t>
            </a:r>
            <a:r>
              <a:rPr lang="en-US" altLang="en-US" sz="1800"/>
              <a:t> be propositions. The </a:t>
            </a:r>
            <a:r>
              <a:rPr lang="en-US" altLang="en-US" sz="1800" i="1"/>
              <a:t>exclusive or</a:t>
            </a:r>
            <a:r>
              <a:rPr lang="en-US" altLang="en-US" sz="1800"/>
              <a:t> of </a:t>
            </a:r>
            <a:r>
              <a:rPr lang="en-US" altLang="en-US" sz="1800" i="1"/>
              <a:t>p </a:t>
            </a:r>
            <a:r>
              <a:rPr lang="en-US" altLang="en-US" sz="1800"/>
              <a:t>and </a:t>
            </a:r>
            <a:r>
              <a:rPr lang="en-US" altLang="en-US" sz="1800" i="1"/>
              <a:t>q</a:t>
            </a:r>
            <a:r>
              <a:rPr lang="en-US" altLang="en-US" sz="1800"/>
              <a:t>, denoted by </a:t>
            </a:r>
            <a:r>
              <a:rPr lang="en-US" altLang="en-US" sz="1800" i="1"/>
              <a:t>p </a:t>
            </a:r>
            <a:r>
              <a:rPr lang="en-US" altLang="en-US" sz="1400">
                <a:cs typeface="Arial" panose="020B0604020202020204" pitchFamily="34" charset="0"/>
              </a:rPr>
              <a:t>   </a:t>
            </a:r>
            <a:r>
              <a:rPr lang="en-US" altLang="en-US" sz="1800" i="1"/>
              <a:t>q</a:t>
            </a:r>
            <a:r>
              <a:rPr lang="en-US" altLang="en-US" sz="1800"/>
              <a:t>, is the proposition that is true when exactly one of </a:t>
            </a:r>
            <a:r>
              <a:rPr lang="en-US" altLang="en-US" sz="1800" i="1"/>
              <a:t>p</a:t>
            </a:r>
            <a:r>
              <a:rPr lang="en-US" altLang="en-US" sz="1800"/>
              <a:t> and </a:t>
            </a:r>
            <a:r>
              <a:rPr lang="en-US" altLang="en-US" sz="1800" i="1"/>
              <a:t>q</a:t>
            </a:r>
            <a:r>
              <a:rPr lang="en-US" altLang="en-US" sz="1800"/>
              <a:t> is true and is false otherwise. 		</a:t>
            </a:r>
          </a:p>
        </p:txBody>
      </p:sp>
      <p:graphicFrame>
        <p:nvGraphicFramePr>
          <p:cNvPr id="43054" name="Object 110"/>
          <p:cNvGraphicFramePr>
            <a:graphicFrameLocks noChangeAspect="1"/>
          </p:cNvGraphicFramePr>
          <p:nvPr/>
        </p:nvGraphicFramePr>
        <p:xfrm>
          <a:off x="8305800" y="1981200"/>
          <a:ext cx="212725" cy="228600"/>
        </p:xfrm>
        <a:graphic>
          <a:graphicData uri="http://schemas.openxmlformats.org/presentationml/2006/ole">
            <mc:AlternateContent xmlns:mc="http://schemas.openxmlformats.org/markup-compatibility/2006">
              <mc:Choice xmlns:v="urn:schemas-microsoft-com:vml" Requires="v">
                <p:oleObj spid="_x0000_s43120" name="Equation" r:id="rId5" imgW="164814" imgH="177492" progId="Equation.3">
                  <p:embed/>
                </p:oleObj>
              </mc:Choice>
              <mc:Fallback>
                <p:oleObj name="Equation" r:id="rId5" imgW="164814" imgH="177492" progId="Equation.3">
                  <p:embed/>
                  <p:pic>
                    <p:nvPicPr>
                      <p:cNvPr id="0" name="Object 1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05800" y="1981200"/>
                        <a:ext cx="212725"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55" name="Object 111"/>
          <p:cNvGraphicFramePr>
            <a:graphicFrameLocks noChangeAspect="1"/>
          </p:cNvGraphicFramePr>
          <p:nvPr/>
        </p:nvGraphicFramePr>
        <p:xfrm>
          <a:off x="8169275" y="4572000"/>
          <a:ext cx="212725" cy="228600"/>
        </p:xfrm>
        <a:graphic>
          <a:graphicData uri="http://schemas.openxmlformats.org/presentationml/2006/ole">
            <mc:AlternateContent xmlns:mc="http://schemas.openxmlformats.org/markup-compatibility/2006">
              <mc:Choice xmlns:v="urn:schemas-microsoft-com:vml" Requires="v">
                <p:oleObj spid="_x0000_s43121" name="Equation" r:id="rId7" imgW="164814" imgH="177492" progId="Equation.3">
                  <p:embed/>
                </p:oleObj>
              </mc:Choice>
              <mc:Fallback>
                <p:oleObj name="Equation" r:id="rId7" imgW="164814" imgH="177492" progId="Equation.3">
                  <p:embed/>
                  <p:pic>
                    <p:nvPicPr>
                      <p:cNvPr id="0" name="Object 1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69275" y="4572000"/>
                        <a:ext cx="212725"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noChangeArrowheads="1"/>
          </p:cNvSpPr>
          <p:nvPr>
            <p:ph type="title"/>
          </p:nvPr>
        </p:nvSpPr>
        <p:spPr/>
        <p:txBody>
          <a:bodyPr/>
          <a:lstStyle/>
          <a:p>
            <a:endParaRPr lang="en-US" altLang="en-US"/>
          </a:p>
        </p:txBody>
      </p:sp>
      <p:pic>
        <p:nvPicPr>
          <p:cNvPr id="44035"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79375"/>
            <a:ext cx="6324600" cy="3565525"/>
          </a:xfrm>
        </p:spPr>
      </p:pic>
      <p:sp>
        <p:nvSpPr>
          <p:cNvPr id="4403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8519CB22-893D-4242-8A58-A6C4C9627D6F}" type="slidenum">
              <a:rPr lang="en-US" altLang="en-US" sz="1000" smtClean="0"/>
              <a:pPr>
                <a:spcBef>
                  <a:spcPct val="0"/>
                </a:spcBef>
                <a:buClrTx/>
                <a:buFontTx/>
                <a:buNone/>
              </a:pPr>
              <a:t>32</a:t>
            </a:fld>
            <a:endParaRPr lang="en-US" altLang="en-US" sz="1000"/>
          </a:p>
        </p:txBody>
      </p:sp>
      <p:pic>
        <p:nvPicPr>
          <p:cNvPr id="44037" name="Picture 5" descr="Screen Clipping"/>
          <p:cNvPicPr>
            <a:picLocks noChangeAspect="1"/>
          </p:cNvPicPr>
          <p:nvPr/>
        </p:nvPicPr>
        <p:blipFill>
          <a:blip r:embed="rId3">
            <a:extLst>
              <a:ext uri="{28A0092B-C50C-407E-A947-70E740481C1C}">
                <a14:useLocalDpi xmlns:a14="http://schemas.microsoft.com/office/drawing/2010/main" val="0"/>
              </a:ext>
            </a:extLst>
          </a:blip>
          <a:srcRect t="15881"/>
          <a:stretch>
            <a:fillRect/>
          </a:stretch>
        </p:blipFill>
        <p:spPr bwMode="auto">
          <a:xfrm>
            <a:off x="447675" y="3959225"/>
            <a:ext cx="6705600" cy="249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noChangeArrowheads="1"/>
          </p:cNvSpPr>
          <p:nvPr>
            <p:ph type="title"/>
          </p:nvPr>
        </p:nvSpPr>
        <p:spPr/>
        <p:txBody>
          <a:bodyPr/>
          <a:lstStyle/>
          <a:p>
            <a:endParaRPr lang="en-US" altLang="en-US"/>
          </a:p>
        </p:txBody>
      </p:sp>
      <p:pic>
        <p:nvPicPr>
          <p:cNvPr id="45059" name="Content Placeholder 5"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04800" y="274638"/>
            <a:ext cx="6973888" cy="3905250"/>
          </a:xfrm>
        </p:spPr>
      </p:pic>
      <p:sp>
        <p:nvSpPr>
          <p:cNvPr id="450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0707FFC3-653B-4082-8A40-7A64C2CAA236}" type="slidenum">
              <a:rPr lang="en-US" altLang="en-US" sz="1000" smtClean="0"/>
              <a:pPr>
                <a:spcBef>
                  <a:spcPct val="0"/>
                </a:spcBef>
                <a:buClrTx/>
                <a:buFontTx/>
                <a:buNone/>
              </a:pPr>
              <a:t>33</a:t>
            </a:fld>
            <a:endParaRPr lang="en-US" altLang="en-US" sz="10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sz="quarter"/>
          </p:nvPr>
        </p:nvSpPr>
        <p:spPr>
          <a:xfrm>
            <a:off x="457200" y="76200"/>
            <a:ext cx="8229600" cy="1143000"/>
          </a:xfrm>
        </p:spPr>
        <p:txBody>
          <a:bodyPr/>
          <a:lstStyle/>
          <a:p>
            <a:pPr eaLnBrk="1" hangingPunct="1">
              <a:defRPr/>
            </a:pPr>
            <a:r>
              <a:rPr lang="en-US" altLang="en-US" sz="3600" dirty="0">
                <a:solidFill>
                  <a:schemeClr val="accent1">
                    <a:lumMod val="50000"/>
                  </a:schemeClr>
                </a:solidFill>
              </a:rPr>
              <a:t>5. Implication / Conditional Statements:</a:t>
            </a:r>
            <a:endParaRPr lang="en-US" altLang="en-US" sz="2400" dirty="0">
              <a:solidFill>
                <a:schemeClr val="accent1">
                  <a:lumMod val="50000"/>
                </a:schemeClr>
              </a:solidFill>
            </a:endParaRPr>
          </a:p>
        </p:txBody>
      </p:sp>
      <p:graphicFrame>
        <p:nvGraphicFramePr>
          <p:cNvPr id="46083" name="Object 3"/>
          <p:cNvGraphicFramePr>
            <a:graphicFrameLocks noGrp="1" noChangeAspect="1"/>
          </p:cNvGraphicFramePr>
          <p:nvPr>
            <p:ph sz="quarter" idx="1"/>
          </p:nvPr>
        </p:nvGraphicFramePr>
        <p:xfrm>
          <a:off x="2393950" y="2605088"/>
          <a:ext cx="165100" cy="177800"/>
        </p:xfrm>
        <a:graphic>
          <a:graphicData uri="http://schemas.openxmlformats.org/presentationml/2006/ole">
            <mc:AlternateContent xmlns:mc="http://schemas.openxmlformats.org/markup-compatibility/2006">
              <mc:Choice xmlns:v="urn:schemas-microsoft-com:vml" Requires="v">
                <p:oleObj spid="_x0000_s46109" name="Equation" r:id="rId3" imgW="164814" imgH="177492" progId="Equation.3">
                  <p:embed/>
                </p:oleObj>
              </mc:Choice>
              <mc:Fallback>
                <p:oleObj name="Equation" r:id="rId3" imgW="164814" imgH="177492" progId="Equation.3">
                  <p:embed/>
                  <p:pic>
                    <p:nvPicPr>
                      <p:cNvPr id="0" name="Object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3950" y="2605088"/>
                        <a:ext cx="16510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084" name="Slide Number Placeholder 9"/>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2F5A0704-82D9-417B-A438-DB7C3878CA20}" type="slidenum">
              <a:rPr lang="en-US" altLang="en-US" sz="1000" smtClean="0"/>
              <a:pPr>
                <a:spcBef>
                  <a:spcPct val="0"/>
                </a:spcBef>
                <a:buClrTx/>
                <a:buFontTx/>
                <a:buNone/>
              </a:pPr>
              <a:t>34</a:t>
            </a:fld>
            <a:endParaRPr lang="en-US" altLang="en-US" sz="1000"/>
          </a:p>
        </p:txBody>
      </p:sp>
      <p:sp>
        <p:nvSpPr>
          <p:cNvPr id="46085" name="Text Box 30"/>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2053" name="Text Box 31"/>
          <p:cNvSpPr txBox="1">
            <a:spLocks noChangeArrowheads="1"/>
          </p:cNvSpPr>
          <p:nvPr/>
        </p:nvSpPr>
        <p:spPr bwMode="auto">
          <a:xfrm>
            <a:off x="685800" y="1481138"/>
            <a:ext cx="7772400" cy="1871662"/>
          </a:xfrm>
          <a:prstGeom prst="rect">
            <a:avLst/>
          </a:prstGeom>
          <a:solidFill>
            <a:srgbClr val="EBECE8"/>
          </a:solidFill>
          <a:ln w="9525">
            <a:solidFill>
              <a:schemeClr val="tx1"/>
            </a:solidFill>
            <a:miter lim="800000"/>
            <a:headEnd/>
            <a:tailEnd/>
          </a:ln>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dirty="0">
                <a:latin typeface="Abadi" panose="020B0604020104020204" pitchFamily="34" charset="0"/>
              </a:rPr>
              <a:t>DEFINITION 5</a:t>
            </a:r>
          </a:p>
          <a:p>
            <a:pPr>
              <a:defRPr/>
            </a:pPr>
            <a:endParaRPr lang="en-US" altLang="en-US" sz="800" dirty="0">
              <a:latin typeface="Abadi" panose="020B0604020104020204" pitchFamily="34" charset="0"/>
            </a:endParaRPr>
          </a:p>
          <a:p>
            <a:pPr lvl="1">
              <a:defRPr/>
            </a:pPr>
            <a:r>
              <a:rPr lang="en-US" altLang="en-US" dirty="0">
                <a:latin typeface="Abadi" panose="020B0604020104020204" pitchFamily="34" charset="0"/>
              </a:rPr>
              <a:t>Let </a:t>
            </a:r>
            <a:r>
              <a:rPr lang="en-US" altLang="en-US" i="1" dirty="0">
                <a:latin typeface="Abadi" panose="020B0604020104020204" pitchFamily="34" charset="0"/>
              </a:rPr>
              <a:t>p</a:t>
            </a:r>
            <a:r>
              <a:rPr lang="en-US" altLang="en-US" dirty="0">
                <a:latin typeface="Abadi" panose="020B0604020104020204" pitchFamily="34" charset="0"/>
              </a:rPr>
              <a:t> and </a:t>
            </a:r>
            <a:r>
              <a:rPr lang="en-US" altLang="en-US" i="1" dirty="0">
                <a:latin typeface="Abadi" panose="020B0604020104020204" pitchFamily="34" charset="0"/>
              </a:rPr>
              <a:t>q</a:t>
            </a:r>
            <a:r>
              <a:rPr lang="en-US" altLang="en-US" dirty="0">
                <a:latin typeface="Abadi" panose="020B0604020104020204" pitchFamily="34" charset="0"/>
              </a:rPr>
              <a:t> be propositions. The </a:t>
            </a:r>
            <a:r>
              <a:rPr lang="en-US" altLang="en-US" i="1" dirty="0">
                <a:latin typeface="Abadi" panose="020B0604020104020204" pitchFamily="34" charset="0"/>
              </a:rPr>
              <a:t>conditional statement</a:t>
            </a:r>
            <a:r>
              <a:rPr lang="en-US" altLang="en-US" dirty="0">
                <a:latin typeface="Abadi" panose="020B0604020104020204" pitchFamily="34" charset="0"/>
              </a:rPr>
              <a:t> </a:t>
            </a:r>
            <a:r>
              <a:rPr lang="en-US" altLang="en-US" i="1" dirty="0">
                <a:latin typeface="Abadi" panose="020B0604020104020204" pitchFamily="34" charset="0"/>
              </a:rPr>
              <a:t>p </a:t>
            </a:r>
            <a:r>
              <a:rPr lang="en-US" altLang="en-US" dirty="0">
                <a:latin typeface="Abadi" panose="020B0604020104020204" pitchFamily="34" charset="0"/>
                <a:cs typeface="Arial" panose="020B0604020202020204" pitchFamily="34" charset="0"/>
              </a:rPr>
              <a:t>→ </a:t>
            </a:r>
            <a:r>
              <a:rPr lang="en-US" altLang="en-US" i="1" dirty="0">
                <a:latin typeface="Abadi" panose="020B0604020104020204" pitchFamily="34" charset="0"/>
              </a:rPr>
              <a:t>q</a:t>
            </a:r>
            <a:r>
              <a:rPr lang="en-US" altLang="en-US" dirty="0">
                <a:latin typeface="Abadi" panose="020B0604020104020204" pitchFamily="34" charset="0"/>
              </a:rPr>
              <a:t>, is the proposition “if </a:t>
            </a:r>
            <a:r>
              <a:rPr lang="en-US" altLang="en-US" i="1" dirty="0">
                <a:latin typeface="Abadi" panose="020B0604020104020204" pitchFamily="34" charset="0"/>
              </a:rPr>
              <a:t>p</a:t>
            </a:r>
            <a:r>
              <a:rPr lang="en-US" altLang="en-US" dirty="0">
                <a:latin typeface="Abadi" panose="020B0604020104020204" pitchFamily="34" charset="0"/>
              </a:rPr>
              <a:t>, then </a:t>
            </a:r>
            <a:r>
              <a:rPr lang="en-US" altLang="en-US" i="1" dirty="0">
                <a:latin typeface="Abadi" panose="020B0604020104020204" pitchFamily="34" charset="0"/>
              </a:rPr>
              <a:t>q</a:t>
            </a:r>
            <a:r>
              <a:rPr lang="en-US" altLang="en-US" dirty="0">
                <a:latin typeface="Abadi" panose="020B0604020104020204" pitchFamily="34" charset="0"/>
              </a:rPr>
              <a:t>.” </a:t>
            </a:r>
            <a:r>
              <a:rPr lang="en-US" altLang="en-US" dirty="0">
                <a:solidFill>
                  <a:schemeClr val="accent1">
                    <a:lumMod val="75000"/>
                  </a:schemeClr>
                </a:solidFill>
                <a:latin typeface="Abadi" panose="020B0604020104020204" pitchFamily="34" charset="0"/>
              </a:rPr>
              <a:t>The conditional statement </a:t>
            </a:r>
            <a:r>
              <a:rPr lang="en-US" i="1" dirty="0">
                <a:latin typeface="Abadi" panose="020B0604020104020204" pitchFamily="34" charset="0"/>
              </a:rPr>
              <a:t>p </a:t>
            </a:r>
            <a:r>
              <a:rPr lang="en-US" altLang="en-US" dirty="0">
                <a:latin typeface="Abadi" panose="020B0604020104020204" pitchFamily="34" charset="0"/>
              </a:rPr>
              <a:t>→</a:t>
            </a:r>
            <a:r>
              <a:rPr lang="en-US" dirty="0">
                <a:latin typeface="Abadi" panose="020B0604020104020204" pitchFamily="34" charset="0"/>
              </a:rPr>
              <a:t> </a:t>
            </a:r>
            <a:r>
              <a:rPr lang="en-US" i="1" dirty="0">
                <a:latin typeface="Abadi" panose="020B0604020104020204" pitchFamily="34" charset="0"/>
              </a:rPr>
              <a:t>q</a:t>
            </a:r>
            <a:r>
              <a:rPr lang="en-US" altLang="en-US" dirty="0">
                <a:solidFill>
                  <a:schemeClr val="accent1">
                    <a:lumMod val="75000"/>
                  </a:schemeClr>
                </a:solidFill>
                <a:latin typeface="Abadi" panose="020B0604020104020204" pitchFamily="34" charset="0"/>
              </a:rPr>
              <a:t> is false when </a:t>
            </a:r>
            <a:r>
              <a:rPr lang="en-US" altLang="en-US" i="1" dirty="0">
                <a:solidFill>
                  <a:schemeClr val="accent1">
                    <a:lumMod val="75000"/>
                  </a:schemeClr>
                </a:solidFill>
                <a:latin typeface="Abadi" panose="020B0604020104020204" pitchFamily="34" charset="0"/>
              </a:rPr>
              <a:t>p</a:t>
            </a:r>
            <a:r>
              <a:rPr lang="en-US" altLang="en-US" dirty="0">
                <a:solidFill>
                  <a:schemeClr val="accent1">
                    <a:lumMod val="75000"/>
                  </a:schemeClr>
                </a:solidFill>
                <a:latin typeface="Abadi" panose="020B0604020104020204" pitchFamily="34" charset="0"/>
              </a:rPr>
              <a:t> is true and </a:t>
            </a:r>
            <a:r>
              <a:rPr lang="en-US" altLang="en-US" i="1" dirty="0">
                <a:solidFill>
                  <a:schemeClr val="accent1">
                    <a:lumMod val="75000"/>
                  </a:schemeClr>
                </a:solidFill>
                <a:latin typeface="Abadi" panose="020B0604020104020204" pitchFamily="34" charset="0"/>
              </a:rPr>
              <a:t>q</a:t>
            </a:r>
            <a:r>
              <a:rPr lang="en-US" altLang="en-US" dirty="0">
                <a:solidFill>
                  <a:schemeClr val="accent1">
                    <a:lumMod val="75000"/>
                  </a:schemeClr>
                </a:solidFill>
                <a:latin typeface="Abadi" panose="020B0604020104020204" pitchFamily="34" charset="0"/>
              </a:rPr>
              <a:t> is false, and true otherwise.</a:t>
            </a:r>
            <a:r>
              <a:rPr lang="en-US" altLang="en-US" dirty="0">
                <a:latin typeface="Abadi" panose="020B0604020104020204" pitchFamily="34" charset="0"/>
              </a:rPr>
              <a:t> In the conditional statement </a:t>
            </a:r>
            <a:r>
              <a:rPr lang="en-US" altLang="en-US" i="1" dirty="0">
                <a:latin typeface="Abadi" panose="020B0604020104020204" pitchFamily="34" charset="0"/>
              </a:rPr>
              <a:t>p</a:t>
            </a:r>
            <a:r>
              <a:rPr lang="en-US" altLang="en-US" dirty="0">
                <a:latin typeface="Abadi" panose="020B0604020104020204" pitchFamily="34" charset="0"/>
              </a:rPr>
              <a:t> → </a:t>
            </a:r>
            <a:r>
              <a:rPr lang="en-US" altLang="en-US" i="1" dirty="0">
                <a:latin typeface="Abadi" panose="020B0604020104020204" pitchFamily="34" charset="0"/>
              </a:rPr>
              <a:t>q</a:t>
            </a:r>
            <a:r>
              <a:rPr lang="en-US" altLang="en-US" dirty="0">
                <a:latin typeface="Abadi" panose="020B0604020104020204" pitchFamily="34" charset="0"/>
              </a:rPr>
              <a:t>, </a:t>
            </a:r>
            <a:r>
              <a:rPr lang="en-US" altLang="en-US" i="1" dirty="0">
                <a:latin typeface="Abadi" panose="020B0604020104020204" pitchFamily="34" charset="0"/>
              </a:rPr>
              <a:t>p</a:t>
            </a:r>
            <a:r>
              <a:rPr lang="en-US" altLang="en-US" dirty="0">
                <a:latin typeface="Abadi" panose="020B0604020104020204" pitchFamily="34" charset="0"/>
              </a:rPr>
              <a:t> is called the </a:t>
            </a:r>
            <a:r>
              <a:rPr lang="en-US" altLang="en-US" i="1" dirty="0">
                <a:solidFill>
                  <a:srgbClr val="FF0000"/>
                </a:solidFill>
                <a:latin typeface="Abadi" panose="020B0604020104020204" pitchFamily="34" charset="0"/>
              </a:rPr>
              <a:t>hypothesis</a:t>
            </a:r>
            <a:r>
              <a:rPr lang="en-US" altLang="en-US" dirty="0">
                <a:latin typeface="Abadi" panose="020B0604020104020204" pitchFamily="34" charset="0"/>
              </a:rPr>
              <a:t> (or </a:t>
            </a:r>
            <a:r>
              <a:rPr lang="en-US" altLang="en-US" i="1" dirty="0">
                <a:latin typeface="Abadi" panose="020B0604020104020204" pitchFamily="34" charset="0"/>
              </a:rPr>
              <a:t>antecedent</a:t>
            </a:r>
            <a:r>
              <a:rPr lang="en-US" altLang="en-US" dirty="0">
                <a:latin typeface="Abadi" panose="020B0604020104020204" pitchFamily="34" charset="0"/>
              </a:rPr>
              <a:t> or</a:t>
            </a:r>
            <a:r>
              <a:rPr lang="en-US" altLang="en-US" i="1" dirty="0">
                <a:latin typeface="Abadi" panose="020B0604020104020204" pitchFamily="34" charset="0"/>
              </a:rPr>
              <a:t> premise</a:t>
            </a:r>
            <a:r>
              <a:rPr lang="en-US" altLang="en-US" dirty="0">
                <a:latin typeface="Abadi" panose="020B0604020104020204" pitchFamily="34" charset="0"/>
              </a:rPr>
              <a:t>) and </a:t>
            </a:r>
            <a:r>
              <a:rPr lang="en-US" altLang="en-US" i="1" dirty="0">
                <a:latin typeface="Abadi" panose="020B0604020104020204" pitchFamily="34" charset="0"/>
              </a:rPr>
              <a:t>q</a:t>
            </a:r>
            <a:r>
              <a:rPr lang="en-US" altLang="en-US" dirty="0">
                <a:latin typeface="Abadi" panose="020B0604020104020204" pitchFamily="34" charset="0"/>
              </a:rPr>
              <a:t> is called the </a:t>
            </a:r>
            <a:r>
              <a:rPr lang="en-US" altLang="en-US" i="1" dirty="0">
                <a:solidFill>
                  <a:srgbClr val="FF0000"/>
                </a:solidFill>
                <a:latin typeface="Abadi" panose="020B0604020104020204" pitchFamily="34" charset="0"/>
              </a:rPr>
              <a:t>conclusion</a:t>
            </a:r>
            <a:r>
              <a:rPr lang="en-US" altLang="en-US" dirty="0">
                <a:latin typeface="Abadi" panose="020B0604020104020204" pitchFamily="34" charset="0"/>
              </a:rPr>
              <a:t> (or </a:t>
            </a:r>
            <a:r>
              <a:rPr lang="en-US" altLang="en-US" i="1" dirty="0">
                <a:latin typeface="Abadi" panose="020B0604020104020204" pitchFamily="34" charset="0"/>
              </a:rPr>
              <a:t>consequence</a:t>
            </a:r>
            <a:r>
              <a:rPr lang="en-US" altLang="en-US" dirty="0">
                <a:latin typeface="Abadi" panose="020B0604020104020204" pitchFamily="34" charset="0"/>
              </a:rPr>
              <a:t>). 		</a:t>
            </a:r>
          </a:p>
        </p:txBody>
      </p:sp>
      <p:sp>
        <p:nvSpPr>
          <p:cNvPr id="46087" name="Rectangle 51"/>
          <p:cNvSpPr>
            <a:spLocks noChangeArrowheads="1"/>
          </p:cNvSpPr>
          <p:nvPr/>
        </p:nvSpPr>
        <p:spPr bwMode="auto">
          <a:xfrm>
            <a:off x="609600" y="3394075"/>
            <a:ext cx="8305800" cy="338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eaLnBrk="1" hangingPunct="1">
              <a:lnSpc>
                <a:spcPct val="90000"/>
              </a:lnSpc>
            </a:pPr>
            <a:r>
              <a:rPr lang="en-US" altLang="en-US" sz="2000"/>
              <a:t>A conditional statement is also called an implication.</a:t>
            </a:r>
          </a:p>
          <a:p>
            <a:pPr eaLnBrk="1" hangingPunct="1">
              <a:lnSpc>
                <a:spcPct val="90000"/>
              </a:lnSpc>
            </a:pPr>
            <a:r>
              <a:rPr lang="en-US" altLang="en-US" sz="2000"/>
              <a:t>Example: “If I am elected, then I will lower taxes.”        </a:t>
            </a:r>
            <a:r>
              <a:rPr lang="en-US" altLang="en-US" sz="2000" i="1"/>
              <a:t>p</a:t>
            </a:r>
            <a:r>
              <a:rPr lang="en-US" altLang="en-US" sz="2000"/>
              <a:t> → </a:t>
            </a:r>
            <a:r>
              <a:rPr lang="en-US" altLang="en-US" sz="2000" i="1"/>
              <a:t>q</a:t>
            </a:r>
            <a:endParaRPr lang="en-US" altLang="en-US" sz="2000"/>
          </a:p>
          <a:p>
            <a:pPr eaLnBrk="1" hangingPunct="1">
              <a:lnSpc>
                <a:spcPct val="90000"/>
              </a:lnSpc>
              <a:buFont typeface="Wingdings" panose="05000000000000000000" pitchFamily="2" charset="2"/>
              <a:buNone/>
            </a:pPr>
            <a:r>
              <a:rPr lang="en-US" altLang="en-US" sz="2500">
                <a:solidFill>
                  <a:schemeClr val="hlink"/>
                </a:solidFill>
                <a:cs typeface="Arial" panose="020B0604020202020204" pitchFamily="34" charset="0"/>
              </a:rPr>
              <a:t>	      </a:t>
            </a:r>
            <a:r>
              <a:rPr lang="en-US" altLang="en-US" sz="2000">
                <a:solidFill>
                  <a:schemeClr val="hlink"/>
                </a:solidFill>
                <a:cs typeface="Arial" panose="020B0604020202020204" pitchFamily="34" charset="0"/>
              </a:rPr>
              <a:t>implication:</a:t>
            </a:r>
          </a:p>
          <a:p>
            <a:pPr eaLnBrk="1" hangingPunct="1">
              <a:lnSpc>
                <a:spcPct val="90000"/>
              </a:lnSpc>
              <a:buFont typeface="Wingdings" panose="05000000000000000000" pitchFamily="2" charset="2"/>
              <a:buNone/>
            </a:pPr>
            <a:r>
              <a:rPr lang="en-US" altLang="en-US" sz="2000">
                <a:solidFill>
                  <a:schemeClr val="hlink"/>
                </a:solidFill>
                <a:cs typeface="Arial" panose="020B0604020202020204" pitchFamily="34" charset="0"/>
              </a:rPr>
              <a:t>		</a:t>
            </a:r>
            <a:r>
              <a:rPr lang="en-US" altLang="en-US" sz="2000">
                <a:cs typeface="Arial" panose="020B0604020202020204" pitchFamily="34" charset="0"/>
              </a:rPr>
              <a:t>elected,  lower taxes.                     	  T      T   | T</a:t>
            </a:r>
          </a:p>
          <a:p>
            <a:pPr eaLnBrk="1" hangingPunct="1">
              <a:lnSpc>
                <a:spcPct val="90000"/>
              </a:lnSpc>
              <a:buFont typeface="Wingdings" panose="05000000000000000000" pitchFamily="2" charset="2"/>
              <a:buNone/>
            </a:pPr>
            <a:r>
              <a:rPr lang="en-US" altLang="en-US" sz="2000">
                <a:solidFill>
                  <a:schemeClr val="hlink"/>
                </a:solidFill>
                <a:cs typeface="Arial" panose="020B0604020202020204" pitchFamily="34" charset="0"/>
              </a:rPr>
              <a:t>		</a:t>
            </a:r>
            <a:r>
              <a:rPr lang="en-US" altLang="en-US" sz="2000">
                <a:cs typeface="Arial" panose="020B0604020202020204" pitchFamily="34" charset="0"/>
              </a:rPr>
              <a:t>not elected, lower taxes.     		  F      T	  | T</a:t>
            </a:r>
          </a:p>
          <a:p>
            <a:pPr eaLnBrk="1" hangingPunct="1">
              <a:lnSpc>
                <a:spcPct val="90000"/>
              </a:lnSpc>
              <a:buFont typeface="Wingdings" panose="05000000000000000000" pitchFamily="2" charset="2"/>
              <a:buNone/>
            </a:pPr>
            <a:r>
              <a:rPr lang="en-US" altLang="en-US" sz="2000">
                <a:cs typeface="Arial" panose="020B0604020202020204" pitchFamily="34" charset="0"/>
              </a:rPr>
              <a:t>		not elected, not lower taxes.     		  F      F	  | T</a:t>
            </a:r>
          </a:p>
          <a:p>
            <a:pPr eaLnBrk="1" hangingPunct="1">
              <a:lnSpc>
                <a:spcPct val="90000"/>
              </a:lnSpc>
              <a:buFont typeface="Wingdings" panose="05000000000000000000" pitchFamily="2" charset="2"/>
              <a:buNone/>
            </a:pPr>
            <a:r>
              <a:rPr lang="en-US" altLang="en-US" sz="2000">
                <a:cs typeface="Arial" panose="020B0604020202020204" pitchFamily="34" charset="0"/>
              </a:rPr>
              <a:t>		elected, not lower taxes.                            T      F	  | F</a:t>
            </a:r>
          </a:p>
          <a:p>
            <a:pPr eaLnBrk="1" hangingPunct="1">
              <a:lnSpc>
                <a:spcPct val="90000"/>
              </a:lnSpc>
              <a:buFont typeface="Wingdings" panose="05000000000000000000" pitchFamily="2" charset="2"/>
              <a:buNone/>
            </a:pPr>
            <a:endParaRPr lang="en-US" altLang="en-US" sz="20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defRPr/>
            </a:pPr>
            <a:r>
              <a:rPr lang="en-US" altLang="en-US" dirty="0">
                <a:solidFill>
                  <a:schemeClr val="accent1">
                    <a:lumMod val="50000"/>
                  </a:schemeClr>
                </a:solidFill>
              </a:rPr>
              <a:t>Example: Conditional Statements</a:t>
            </a:r>
            <a:endParaRPr lang="en-US" altLang="en-US" dirty="0"/>
          </a:p>
        </p:txBody>
      </p:sp>
      <p:sp>
        <p:nvSpPr>
          <p:cNvPr id="47107" name="Rectangle 3"/>
          <p:cNvSpPr>
            <a:spLocks noGrp="1" noChangeArrowheads="1"/>
          </p:cNvSpPr>
          <p:nvPr>
            <p:ph idx="1"/>
          </p:nvPr>
        </p:nvSpPr>
        <p:spPr>
          <a:xfrm>
            <a:off x="609600" y="1565275"/>
            <a:ext cx="8305800" cy="3387725"/>
          </a:xfrm>
        </p:spPr>
        <p:txBody>
          <a:bodyPr/>
          <a:lstStyle/>
          <a:p>
            <a:pPr eaLnBrk="1" hangingPunct="1"/>
            <a:r>
              <a:rPr lang="en-US" altLang="en-US" sz="2400"/>
              <a:t>Example:</a:t>
            </a:r>
          </a:p>
          <a:p>
            <a:pPr lvl="1" eaLnBrk="1" hangingPunct="1"/>
            <a:r>
              <a:rPr lang="en-US" altLang="en-US" sz="2000"/>
              <a:t>Let </a:t>
            </a:r>
            <a:r>
              <a:rPr lang="en-US" altLang="en-US" sz="2000" i="1"/>
              <a:t>p</a:t>
            </a:r>
            <a:r>
              <a:rPr lang="en-US" altLang="en-US" sz="2000"/>
              <a:t> be the statement “Maria learns discrete mathematics.” and </a:t>
            </a:r>
            <a:r>
              <a:rPr lang="en-US" altLang="en-US" sz="2000" i="1"/>
              <a:t>q</a:t>
            </a:r>
            <a:r>
              <a:rPr lang="en-US" altLang="en-US" sz="2000"/>
              <a:t> the statement “Maria will find a good job.” Express the statement </a:t>
            </a:r>
            <a:r>
              <a:rPr lang="en-US" altLang="en-US" sz="2000" i="1"/>
              <a:t>p</a:t>
            </a:r>
            <a:r>
              <a:rPr lang="en-US" altLang="en-US" sz="2000"/>
              <a:t> </a:t>
            </a:r>
            <a:r>
              <a:rPr lang="en-US" altLang="en-US"/>
              <a:t>→</a:t>
            </a:r>
            <a:r>
              <a:rPr lang="en-US" altLang="en-US" sz="2000"/>
              <a:t> </a:t>
            </a:r>
            <a:r>
              <a:rPr lang="en-US" altLang="en-US" sz="2000" i="1"/>
              <a:t>q</a:t>
            </a:r>
            <a:r>
              <a:rPr lang="en-US" altLang="en-US" sz="2000"/>
              <a:t> as a statement in English. </a:t>
            </a:r>
          </a:p>
          <a:p>
            <a:pPr lvl="1" eaLnBrk="1" hangingPunct="1"/>
            <a:endParaRPr lang="en-US" altLang="en-US" sz="2000"/>
          </a:p>
          <a:p>
            <a:pPr lvl="1" eaLnBrk="1" hangingPunct="1">
              <a:buFont typeface="Wingdings" panose="05000000000000000000" pitchFamily="2" charset="2"/>
              <a:buNone/>
            </a:pPr>
            <a:endParaRPr lang="en-US" altLang="en-US" sz="2300">
              <a:solidFill>
                <a:schemeClr val="hlink"/>
              </a:solidFill>
              <a:cs typeface="Arial" panose="020B0604020202020204" pitchFamily="34" charset="0"/>
            </a:endParaRPr>
          </a:p>
          <a:p>
            <a:pPr eaLnBrk="1" hangingPunct="1">
              <a:buFont typeface="Wingdings" panose="05000000000000000000" pitchFamily="2" charset="2"/>
              <a:buNone/>
            </a:pPr>
            <a:endParaRPr lang="en-US" altLang="en-US"/>
          </a:p>
          <a:p>
            <a:pPr eaLnBrk="1" hangingPunct="1">
              <a:buFont typeface="Wingdings" panose="05000000000000000000" pitchFamily="2" charset="2"/>
              <a:buNone/>
            </a:pPr>
            <a:endParaRPr lang="en-US" altLang="en-US"/>
          </a:p>
        </p:txBody>
      </p:sp>
      <p:sp>
        <p:nvSpPr>
          <p:cNvPr id="47108"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92D67F2A-A1C2-452A-BFE6-A64D1D8DE441}" type="slidenum">
              <a:rPr lang="en-US" altLang="en-US" sz="1000" smtClean="0"/>
              <a:pPr>
                <a:spcBef>
                  <a:spcPct val="0"/>
                </a:spcBef>
                <a:buClrTx/>
                <a:buFontTx/>
                <a:buNone/>
              </a:pPr>
              <a:t>35</a:t>
            </a:fld>
            <a:endParaRPr lang="en-US" altLang="en-US" sz="1000"/>
          </a:p>
        </p:txBody>
      </p:sp>
      <p:sp>
        <p:nvSpPr>
          <p:cNvPr id="47109"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24582" name="Text Box 6"/>
          <p:cNvSpPr txBox="1">
            <a:spLocks noChangeArrowheads="1"/>
          </p:cNvSpPr>
          <p:nvPr/>
        </p:nvSpPr>
        <p:spPr bwMode="auto">
          <a:xfrm>
            <a:off x="1447800" y="3048000"/>
            <a:ext cx="6858000" cy="311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1800">
                <a:solidFill>
                  <a:srgbClr val="FF3300"/>
                </a:solidFill>
              </a:rPr>
              <a:t>Solution</a:t>
            </a:r>
            <a:r>
              <a:rPr lang="en-US" altLang="en-US" sz="1800"/>
              <a:t>: Any of the following - </a:t>
            </a:r>
          </a:p>
          <a:p>
            <a:pPr>
              <a:spcBef>
                <a:spcPct val="50000"/>
              </a:spcBef>
              <a:buClrTx/>
              <a:buFontTx/>
              <a:buNone/>
            </a:pPr>
            <a:r>
              <a:rPr lang="en-US" altLang="en-US" sz="1800"/>
              <a:t>	“If Maria learns discrete mathematics, then she will find a 	good job.</a:t>
            </a:r>
          </a:p>
          <a:p>
            <a:pPr>
              <a:spcBef>
                <a:spcPct val="50000"/>
              </a:spcBef>
              <a:buClrTx/>
              <a:buFontTx/>
              <a:buNone/>
            </a:pPr>
            <a:r>
              <a:rPr lang="en-US" altLang="en-US" sz="1800"/>
              <a:t>	“Maria will find a good job when she learns discrete 	mathematics.”</a:t>
            </a:r>
          </a:p>
          <a:p>
            <a:pPr>
              <a:spcBef>
                <a:spcPct val="50000"/>
              </a:spcBef>
              <a:buClrTx/>
              <a:buFontTx/>
              <a:buNone/>
            </a:pPr>
            <a:r>
              <a:rPr lang="en-US" altLang="en-US" sz="1800"/>
              <a:t>	“For Maria to get a good job, it is sufficient for her to 	learn discrete mathematics.”</a:t>
            </a:r>
          </a:p>
          <a:p>
            <a:pPr>
              <a:spcBef>
                <a:spcPct val="50000"/>
              </a:spcBef>
              <a:buClrTx/>
              <a:buFontTx/>
              <a:buNone/>
            </a:pPr>
            <a:r>
              <a:rPr lang="en-US" altLang="en-US" sz="1800"/>
              <a:t>	“Maria will find a good job unless she does not learn 	discrete mathematics.”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582"/>
                                        </p:tgtEl>
                                        <p:attrNameLst>
                                          <p:attrName>style.visibility</p:attrName>
                                        </p:attrNameLst>
                                      </p:cBhvr>
                                      <p:to>
                                        <p:strVal val="visible"/>
                                      </p:to>
                                    </p:set>
                                    <p:anim calcmode="lin" valueType="num">
                                      <p:cBhvr additive="base">
                                        <p:cTn id="7" dur="500" fill="hold"/>
                                        <p:tgtEl>
                                          <p:spTgt spid="24582"/>
                                        </p:tgtEl>
                                        <p:attrNameLst>
                                          <p:attrName>ppt_x</p:attrName>
                                        </p:attrNameLst>
                                      </p:cBhvr>
                                      <p:tavLst>
                                        <p:tav tm="0">
                                          <p:val>
                                            <p:strVal val="#ppt_x"/>
                                          </p:val>
                                        </p:tav>
                                        <p:tav tm="100000">
                                          <p:val>
                                            <p:strVal val="#ppt_x"/>
                                          </p:val>
                                        </p:tav>
                                      </p:tavLst>
                                    </p:anim>
                                    <p:anim calcmode="lin" valueType="num">
                                      <p:cBhvr additive="base">
                                        <p:cTn id="8" dur="500" fill="hold"/>
                                        <p:tgtEl>
                                          <p:spTgt spid="245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noChangeArrowheads="1"/>
          </p:cNvSpPr>
          <p:nvPr>
            <p:ph type="title"/>
          </p:nvPr>
        </p:nvSpPr>
        <p:spPr/>
        <p:txBody>
          <a:bodyPr/>
          <a:lstStyle/>
          <a:p>
            <a:pPr>
              <a:defRPr/>
            </a:pPr>
            <a:r>
              <a:rPr lang="en-US" altLang="en-US" sz="3600" dirty="0">
                <a:solidFill>
                  <a:schemeClr val="accent1">
                    <a:lumMod val="50000"/>
                  </a:schemeClr>
                </a:solidFill>
                <a:latin typeface="Abadi" panose="020B0604020104020204" pitchFamily="34" charset="0"/>
                <a:cs typeface="Times New Roman" panose="02020603050405020304" pitchFamily="18" charset="0"/>
              </a:rPr>
              <a:t>Examples: Implication</a:t>
            </a:r>
          </a:p>
        </p:txBody>
      </p:sp>
      <p:pic>
        <p:nvPicPr>
          <p:cNvPr id="48131" name="Content Placeholder 5"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15894"/>
          <a:stretch>
            <a:fillRect/>
          </a:stretch>
        </p:blipFill>
        <p:spPr>
          <a:xfrm>
            <a:off x="246063" y="1417638"/>
            <a:ext cx="8651875" cy="4511675"/>
          </a:xfrm>
        </p:spPr>
      </p:pic>
      <p:sp>
        <p:nvSpPr>
          <p:cNvPr id="4813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45E8B6C3-52DE-489B-926D-6589A1ED5613}" type="slidenum">
              <a:rPr lang="en-US" altLang="en-US" sz="1000" smtClean="0"/>
              <a:pPr>
                <a:spcBef>
                  <a:spcPct val="0"/>
                </a:spcBef>
                <a:buClrTx/>
                <a:buFontTx/>
                <a:buNone/>
              </a:pPr>
              <a:t>36</a:t>
            </a:fld>
            <a:endParaRPr lang="en-US" altLang="en-US" sz="10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noChangeArrowheads="1"/>
          </p:cNvSpPr>
          <p:nvPr>
            <p:ph type="title"/>
          </p:nvPr>
        </p:nvSpPr>
        <p:spPr/>
        <p:txBody>
          <a:bodyPr/>
          <a:lstStyle/>
          <a:p>
            <a:pPr>
              <a:defRPr/>
            </a:pPr>
            <a:r>
              <a:rPr lang="en-US" altLang="en-US" dirty="0">
                <a:solidFill>
                  <a:schemeClr val="accent1">
                    <a:lumMod val="50000"/>
                  </a:schemeClr>
                </a:solidFill>
              </a:rPr>
              <a:t>Examples: Implication</a:t>
            </a:r>
          </a:p>
        </p:txBody>
      </p:sp>
      <p:pic>
        <p:nvPicPr>
          <p:cNvPr id="49155"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0013" y="1219200"/>
            <a:ext cx="8943975" cy="3611563"/>
          </a:xfrm>
        </p:spPr>
      </p:pic>
      <p:sp>
        <p:nvSpPr>
          <p:cNvPr id="4915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B9ADF75E-852D-4560-ADA3-4A63F8918EC9}" type="slidenum">
              <a:rPr lang="en-US" altLang="en-US" sz="1000" smtClean="0"/>
              <a:pPr>
                <a:spcBef>
                  <a:spcPct val="0"/>
                </a:spcBef>
                <a:buClrTx/>
                <a:buFontTx/>
                <a:buNone/>
              </a:pPr>
              <a:t>37</a:t>
            </a:fld>
            <a:endParaRPr lang="en-US" altLang="en-US" sz="1000"/>
          </a:p>
        </p:txBody>
      </p:sp>
      <p:pic>
        <p:nvPicPr>
          <p:cNvPr id="4915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0675" y="3775075"/>
            <a:ext cx="6183313" cy="2438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975100" y="3370263"/>
            <a:ext cx="3473450" cy="368300"/>
          </a:xfrm>
          <a:prstGeom prst="rect">
            <a:avLst/>
          </a:prstGeom>
          <a:noFill/>
        </p:spPr>
        <p:txBody>
          <a:bodyPr wrap="none">
            <a:spAutoFit/>
          </a:bodyPr>
          <a:lstStyle/>
          <a:p>
            <a:pPr>
              <a:defRPr/>
            </a:pPr>
            <a:r>
              <a:rPr lang="en-US" dirty="0">
                <a:solidFill>
                  <a:schemeClr val="accent1">
                    <a:lumMod val="50000"/>
                  </a:schemeClr>
                </a:solidFill>
                <a:latin typeface="Abadi" panose="020B0604020104020204" pitchFamily="34" charset="0"/>
              </a:rPr>
              <a:t>Some other cases of implications: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noChangeArrowheads="1"/>
          </p:cNvSpPr>
          <p:nvPr>
            <p:ph type="title" sz="quarter"/>
          </p:nvPr>
        </p:nvSpPr>
        <p:spPr/>
        <p:txBody>
          <a:bodyPr/>
          <a:lstStyle/>
          <a:p>
            <a:endParaRPr lang="en-US" altLang="en-US"/>
          </a:p>
        </p:txBody>
      </p:sp>
      <p:pic>
        <p:nvPicPr>
          <p:cNvPr id="50179" name="Content Placeholder 3" descr="Screen Clipping"/>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b="56728"/>
          <a:stretch>
            <a:fillRect/>
          </a:stretch>
        </p:blipFill>
        <p:spPr>
          <a:xfrm>
            <a:off x="228600" y="9525"/>
            <a:ext cx="7215188" cy="2011363"/>
          </a:xfrm>
        </p:spPr>
      </p:pic>
      <p:pic>
        <p:nvPicPr>
          <p:cNvPr id="50180" name="Content Placeholder 3" descr="Screen Clipping"/>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4953000" y="2286000"/>
            <a:ext cx="3597275" cy="3844925"/>
          </a:xfrm>
        </p:spPr>
      </p:pic>
      <p:pic>
        <p:nvPicPr>
          <p:cNvPr id="50181" name="Content Placeholder 3" descr="Screen Clipping"/>
          <p:cNvPicPr>
            <a:picLocks noGrp="1" noChangeAspect="1" noChangeArrowheads="1"/>
          </p:cNvPicPr>
          <p:nvPr>
            <p:ph sz="quarter" idx="3"/>
          </p:nvPr>
        </p:nvPicPr>
        <p:blipFill>
          <a:blip r:embed="rId2">
            <a:extLst>
              <a:ext uri="{28A0092B-C50C-407E-A947-70E740481C1C}">
                <a14:useLocalDpi xmlns:a14="http://schemas.microsoft.com/office/drawing/2010/main" val="0"/>
              </a:ext>
            </a:extLst>
          </a:blip>
          <a:srcRect/>
          <a:stretch>
            <a:fillRect/>
          </a:stretch>
        </p:blipFill>
        <p:spPr>
          <a:xfrm>
            <a:off x="777875" y="2630488"/>
            <a:ext cx="3397250" cy="3500437"/>
          </a:xfrm>
        </p:spPr>
      </p:pic>
      <p:sp>
        <p:nvSpPr>
          <p:cNvPr id="50182"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3899F5A3-2519-4CF5-9EA5-3FA3FB835B36}" type="slidenum">
              <a:rPr lang="en-US" altLang="en-US" sz="1000" smtClean="0"/>
              <a:pPr>
                <a:spcBef>
                  <a:spcPct val="0"/>
                </a:spcBef>
                <a:buClrTx/>
                <a:buFontTx/>
                <a:buNone/>
              </a:pPr>
              <a:t>38</a:t>
            </a:fld>
            <a:endParaRPr lang="en-US" altLang="en-US" sz="10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p:cNvSpPr>
            <a:spLocks noGrp="1" noChangeArrowheads="1"/>
          </p:cNvSpPr>
          <p:nvPr>
            <p:ph idx="1"/>
          </p:nvPr>
        </p:nvSpPr>
        <p:spPr>
          <a:xfrm>
            <a:off x="23813" y="376238"/>
            <a:ext cx="8305800" cy="1909762"/>
          </a:xfrm>
        </p:spPr>
        <p:txBody>
          <a:bodyPr/>
          <a:lstStyle/>
          <a:p>
            <a:pPr eaLnBrk="1" hangingPunct="1"/>
            <a:r>
              <a:rPr lang="en-US" altLang="en-US" sz="2400">
                <a:solidFill>
                  <a:srgbClr val="FF0000"/>
                </a:solidFill>
              </a:rPr>
              <a:t>Other conditional statements:</a:t>
            </a:r>
          </a:p>
          <a:p>
            <a:pPr lvl="1" eaLnBrk="1" hangingPunct="1"/>
            <a:r>
              <a:rPr lang="en-US" altLang="en-US" sz="2000">
                <a:solidFill>
                  <a:schemeClr val="hlink"/>
                </a:solidFill>
              </a:rPr>
              <a:t>Converse</a:t>
            </a:r>
            <a:r>
              <a:rPr lang="en-US" altLang="en-US" sz="2000"/>
              <a:t> of </a:t>
            </a:r>
            <a:r>
              <a:rPr lang="en-US" altLang="en-US" sz="2000" i="1"/>
              <a:t>p</a:t>
            </a:r>
            <a:r>
              <a:rPr lang="en-US" altLang="en-US" sz="2000"/>
              <a:t> </a:t>
            </a:r>
            <a:r>
              <a:rPr lang="en-US" altLang="en-US"/>
              <a:t>→</a:t>
            </a:r>
            <a:r>
              <a:rPr lang="en-US" altLang="en-US" sz="2000"/>
              <a:t> </a:t>
            </a:r>
            <a:r>
              <a:rPr lang="en-US" altLang="en-US" sz="2000" i="1"/>
              <a:t>q</a:t>
            </a:r>
            <a:r>
              <a:rPr lang="en-US" altLang="en-US" sz="2000"/>
              <a:t> : </a:t>
            </a:r>
            <a:r>
              <a:rPr lang="en-US" altLang="en-US" sz="2000" i="1"/>
              <a:t>q</a:t>
            </a:r>
            <a:r>
              <a:rPr lang="en-US" altLang="en-US" sz="2000"/>
              <a:t> </a:t>
            </a:r>
            <a:r>
              <a:rPr lang="en-US" altLang="en-US"/>
              <a:t>→</a:t>
            </a:r>
            <a:r>
              <a:rPr lang="en-US" altLang="en-US" sz="2000"/>
              <a:t> </a:t>
            </a:r>
            <a:r>
              <a:rPr lang="en-US" altLang="en-US" sz="2000" i="1"/>
              <a:t>p</a:t>
            </a:r>
          </a:p>
          <a:p>
            <a:pPr lvl="1" eaLnBrk="1" hangingPunct="1"/>
            <a:r>
              <a:rPr lang="en-US" altLang="en-US" sz="2000">
                <a:solidFill>
                  <a:schemeClr val="hlink"/>
                </a:solidFill>
              </a:rPr>
              <a:t>Contrapositive</a:t>
            </a:r>
            <a:r>
              <a:rPr lang="en-US" altLang="en-US" sz="2000"/>
              <a:t> of </a:t>
            </a:r>
            <a:r>
              <a:rPr lang="en-US" altLang="en-US" sz="2000" i="1"/>
              <a:t>p</a:t>
            </a:r>
            <a:r>
              <a:rPr lang="en-US" altLang="en-US" sz="2000"/>
              <a:t> </a:t>
            </a:r>
            <a:r>
              <a:rPr lang="en-US" altLang="en-US"/>
              <a:t>→</a:t>
            </a:r>
            <a:r>
              <a:rPr lang="en-US" altLang="en-US" sz="2000"/>
              <a:t> </a:t>
            </a:r>
            <a:r>
              <a:rPr lang="en-US" altLang="en-US" sz="2000" i="1"/>
              <a:t>q</a:t>
            </a:r>
            <a:r>
              <a:rPr lang="en-US" altLang="en-US" sz="2000"/>
              <a:t> : </a:t>
            </a:r>
            <a:r>
              <a:rPr lang="en-US" altLang="en-US"/>
              <a:t>¬ </a:t>
            </a:r>
            <a:r>
              <a:rPr lang="en-US" altLang="en-US" sz="2000" i="1"/>
              <a:t>q</a:t>
            </a:r>
            <a:r>
              <a:rPr lang="en-US" altLang="en-US" sz="2000"/>
              <a:t> </a:t>
            </a:r>
            <a:r>
              <a:rPr lang="en-US" altLang="en-US"/>
              <a:t>→</a:t>
            </a:r>
            <a:r>
              <a:rPr lang="en-US" altLang="en-US" sz="2000"/>
              <a:t> </a:t>
            </a:r>
            <a:r>
              <a:rPr lang="en-US" altLang="en-US"/>
              <a:t>¬ </a:t>
            </a:r>
            <a:r>
              <a:rPr lang="en-US" altLang="en-US" sz="2000" i="1"/>
              <a:t>p</a:t>
            </a:r>
          </a:p>
          <a:p>
            <a:pPr lvl="1" eaLnBrk="1" hangingPunct="1"/>
            <a:r>
              <a:rPr lang="en-US" altLang="en-US" sz="2000">
                <a:solidFill>
                  <a:schemeClr val="hlink"/>
                </a:solidFill>
              </a:rPr>
              <a:t>Inverse of</a:t>
            </a:r>
            <a:r>
              <a:rPr lang="en-US" altLang="en-US" sz="2000"/>
              <a:t> </a:t>
            </a:r>
            <a:r>
              <a:rPr lang="en-US" altLang="en-US" sz="2000" i="1"/>
              <a:t>p</a:t>
            </a:r>
            <a:r>
              <a:rPr lang="en-US" altLang="en-US" sz="2000"/>
              <a:t> </a:t>
            </a:r>
            <a:r>
              <a:rPr lang="en-US" altLang="en-US"/>
              <a:t>→</a:t>
            </a:r>
            <a:r>
              <a:rPr lang="en-US" altLang="en-US" sz="2000"/>
              <a:t> </a:t>
            </a:r>
            <a:r>
              <a:rPr lang="en-US" altLang="en-US" sz="2000" i="1"/>
              <a:t>q</a:t>
            </a:r>
            <a:r>
              <a:rPr lang="en-US" altLang="en-US" sz="2000"/>
              <a:t> : </a:t>
            </a:r>
            <a:r>
              <a:rPr lang="en-US" altLang="en-US"/>
              <a:t>¬ </a:t>
            </a:r>
            <a:r>
              <a:rPr lang="en-US" altLang="en-US" sz="2000" i="1"/>
              <a:t>p</a:t>
            </a:r>
            <a:r>
              <a:rPr lang="en-US" altLang="en-US" sz="2000"/>
              <a:t> </a:t>
            </a:r>
            <a:r>
              <a:rPr lang="en-US" altLang="en-US"/>
              <a:t>→</a:t>
            </a:r>
            <a:r>
              <a:rPr lang="en-US" altLang="en-US" sz="2000"/>
              <a:t> </a:t>
            </a:r>
            <a:r>
              <a:rPr lang="en-US" altLang="en-US"/>
              <a:t>¬ </a:t>
            </a:r>
            <a:r>
              <a:rPr lang="en-US" altLang="en-US" sz="2000" i="1"/>
              <a:t>q</a:t>
            </a:r>
          </a:p>
          <a:p>
            <a:pPr lvl="1" eaLnBrk="1" hangingPunct="1"/>
            <a:endParaRPr lang="en-US" altLang="en-US" sz="2000"/>
          </a:p>
          <a:p>
            <a:pPr lvl="1" eaLnBrk="1" hangingPunct="1"/>
            <a:endParaRPr lang="en-US" altLang="en-US" sz="2000"/>
          </a:p>
          <a:p>
            <a:pPr lvl="1" eaLnBrk="1" hangingPunct="1">
              <a:buFont typeface="Wingdings" panose="05000000000000000000" pitchFamily="2" charset="2"/>
              <a:buNone/>
            </a:pPr>
            <a:endParaRPr lang="en-US" altLang="en-US" sz="2300">
              <a:solidFill>
                <a:schemeClr val="hlink"/>
              </a:solidFill>
              <a:cs typeface="Arial" panose="020B0604020202020204" pitchFamily="34" charset="0"/>
            </a:endParaRPr>
          </a:p>
          <a:p>
            <a:pPr eaLnBrk="1" hangingPunct="1">
              <a:buFont typeface="Wingdings" panose="05000000000000000000" pitchFamily="2" charset="2"/>
              <a:buNone/>
            </a:pPr>
            <a:endParaRPr lang="en-US" altLang="en-US"/>
          </a:p>
          <a:p>
            <a:pPr eaLnBrk="1" hangingPunct="1">
              <a:buFont typeface="Wingdings" panose="05000000000000000000" pitchFamily="2" charset="2"/>
              <a:buNone/>
            </a:pPr>
            <a:endParaRPr lang="en-US" altLang="en-US"/>
          </a:p>
        </p:txBody>
      </p:sp>
      <p:sp>
        <p:nvSpPr>
          <p:cNvPr id="51203"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B9F5973D-9DCE-422E-9E8D-45FA1FC5076C}" type="slidenum">
              <a:rPr lang="en-US" altLang="en-US" sz="1000" smtClean="0"/>
              <a:pPr>
                <a:spcBef>
                  <a:spcPct val="0"/>
                </a:spcBef>
                <a:buClrTx/>
                <a:buFontTx/>
                <a:buNone/>
              </a:pPr>
              <a:t>39</a:t>
            </a:fld>
            <a:endParaRPr lang="en-US" altLang="en-US" sz="1000"/>
          </a:p>
        </p:txBody>
      </p:sp>
      <p:sp>
        <p:nvSpPr>
          <p:cNvPr id="51204"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pic>
        <p:nvPicPr>
          <p:cNvPr id="51205" name="Content Placeholder 9" descr="Screen Clipping"/>
          <p:cNvPicPr>
            <a:picLocks noChangeAspect="1" noChangeArrowheads="1"/>
          </p:cNvPicPr>
          <p:nvPr/>
        </p:nvPicPr>
        <p:blipFill>
          <a:blip r:embed="rId2">
            <a:extLst>
              <a:ext uri="{28A0092B-C50C-407E-A947-70E740481C1C}">
                <a14:useLocalDpi xmlns:a14="http://schemas.microsoft.com/office/drawing/2010/main" val="0"/>
              </a:ext>
            </a:extLst>
          </a:blip>
          <a:srcRect t="24352"/>
          <a:stretch>
            <a:fillRect/>
          </a:stretch>
        </p:blipFill>
        <p:spPr bwMode="auto">
          <a:xfrm>
            <a:off x="23813" y="2362200"/>
            <a:ext cx="9074150" cy="402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noChangeArrowheads="1"/>
          </p:cNvSpPr>
          <p:nvPr>
            <p:ph type="title"/>
          </p:nvPr>
        </p:nvSpPr>
        <p:spPr/>
        <p:txBody>
          <a:bodyPr/>
          <a:lstStyle/>
          <a:p>
            <a:endParaRPr lang="en-US" altLang="en-US"/>
          </a:p>
        </p:txBody>
      </p:sp>
      <p:pic>
        <p:nvPicPr>
          <p:cNvPr id="8195"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04800" y="168275"/>
            <a:ext cx="7781925" cy="4632325"/>
          </a:xfrm>
        </p:spPr>
      </p:pic>
      <p:sp>
        <p:nvSpPr>
          <p:cNvPr id="819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BAFFADDB-AC0F-44BC-8607-12F07ADB3978}" type="slidenum">
              <a:rPr lang="en-US" altLang="en-US" sz="1000" smtClean="0"/>
              <a:pPr>
                <a:spcBef>
                  <a:spcPct val="0"/>
                </a:spcBef>
                <a:buClrTx/>
                <a:buFontTx/>
                <a:buNone/>
              </a:pPr>
              <a:t>4</a:t>
            </a:fld>
            <a:endParaRPr lang="en-US" altLang="en-US" sz="10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sz="4000" dirty="0">
                <a:solidFill>
                  <a:schemeClr val="accent1">
                    <a:lumMod val="50000"/>
                  </a:schemeClr>
                </a:solidFill>
              </a:rPr>
              <a:t>Converse, Contrapositive, and Inverse</a:t>
            </a:r>
          </a:p>
        </p:txBody>
      </p:sp>
      <p:sp>
        <p:nvSpPr>
          <p:cNvPr id="3" name="Content Placeholder 2"/>
          <p:cNvSpPr>
            <a:spLocks noGrp="1"/>
          </p:cNvSpPr>
          <p:nvPr>
            <p:ph idx="1"/>
          </p:nvPr>
        </p:nvSpPr>
        <p:spPr/>
        <p:txBody>
          <a:bodyPr/>
          <a:lstStyle/>
          <a:p>
            <a:pPr>
              <a:lnSpc>
                <a:spcPct val="80000"/>
              </a:lnSpc>
            </a:pPr>
            <a:r>
              <a:rPr lang="en-US" altLang="en-US" sz="2700"/>
              <a:t>From </a:t>
            </a:r>
            <a:r>
              <a:rPr lang="en-US" altLang="en-US" sz="2000" i="1">
                <a:latin typeface="Cambria Math" panose="02040503050406030204" pitchFamily="18" charset="0"/>
                <a:ea typeface="Cambria Math" panose="02040503050406030204" pitchFamily="18" charset="0"/>
                <a:cs typeface="Cambria Math" panose="02040503050406030204" pitchFamily="18" charset="0"/>
              </a:rPr>
              <a:t>p </a:t>
            </a:r>
            <a:r>
              <a:rPr lang="en-US" altLang="en-US" sz="2000">
                <a:latin typeface="Cambria Math" panose="02040503050406030204" pitchFamily="18" charset="0"/>
                <a:ea typeface="Cambria Math" panose="02040503050406030204" pitchFamily="18" charset="0"/>
                <a:cs typeface="Cambria Math" panose="02040503050406030204" pitchFamily="18" charset="0"/>
              </a:rPr>
              <a:t>→</a:t>
            </a:r>
            <a:r>
              <a:rPr lang="en-US" altLang="en-US" sz="2000" i="1">
                <a:latin typeface="Cambria Math" panose="02040503050406030204" pitchFamily="18" charset="0"/>
                <a:ea typeface="Cambria Math" panose="02040503050406030204" pitchFamily="18" charset="0"/>
                <a:cs typeface="Cambria Math" panose="02040503050406030204" pitchFamily="18" charset="0"/>
              </a:rPr>
              <a:t>q</a:t>
            </a:r>
            <a:r>
              <a:rPr lang="en-US" altLang="en-US" sz="2700"/>
              <a:t>  we can form new conditional statements .</a:t>
            </a:r>
          </a:p>
          <a:p>
            <a:pPr lvl="1">
              <a:lnSpc>
                <a:spcPct val="80000"/>
              </a:lnSpc>
            </a:pPr>
            <a:r>
              <a:rPr lang="en-US" altLang="en-US" sz="2300"/>
              <a:t> </a:t>
            </a:r>
            <a:r>
              <a:rPr lang="en-US" altLang="en-US" sz="2300" i="1">
                <a:latin typeface="Cambria Math" panose="02040503050406030204" pitchFamily="18" charset="0"/>
                <a:ea typeface="Cambria Math" panose="02040503050406030204" pitchFamily="18" charset="0"/>
                <a:cs typeface="Cambria Math" panose="02040503050406030204" pitchFamily="18" charset="0"/>
              </a:rPr>
              <a:t>q </a:t>
            </a:r>
            <a:r>
              <a:rPr lang="en-US" altLang="en-US" sz="2300">
                <a:latin typeface="Cambria Math" panose="02040503050406030204" pitchFamily="18" charset="0"/>
                <a:ea typeface="Cambria Math" panose="02040503050406030204" pitchFamily="18" charset="0"/>
                <a:cs typeface="Cambria Math" panose="02040503050406030204" pitchFamily="18" charset="0"/>
              </a:rPr>
              <a:t>→</a:t>
            </a:r>
            <a:r>
              <a:rPr lang="en-US" altLang="en-US" sz="2300" i="1">
                <a:latin typeface="Cambria Math" panose="02040503050406030204" pitchFamily="18" charset="0"/>
                <a:ea typeface="Cambria Math" panose="02040503050406030204" pitchFamily="18" charset="0"/>
                <a:cs typeface="Cambria Math" panose="02040503050406030204" pitchFamily="18" charset="0"/>
              </a:rPr>
              <a:t>p</a:t>
            </a:r>
            <a:r>
              <a:rPr lang="en-US" altLang="en-US" sz="2300"/>
              <a:t>            is the </a:t>
            </a:r>
            <a:r>
              <a:rPr lang="en-US" altLang="en-US" sz="2300" b="1"/>
              <a:t>converse</a:t>
            </a:r>
            <a:r>
              <a:rPr lang="en-US" altLang="en-US" sz="2300"/>
              <a:t> of </a:t>
            </a:r>
            <a:r>
              <a:rPr lang="en-US" altLang="en-US" sz="2300" i="1">
                <a:latin typeface="Cambria Math" panose="02040503050406030204" pitchFamily="18" charset="0"/>
                <a:ea typeface="Cambria Math" panose="02040503050406030204" pitchFamily="18" charset="0"/>
                <a:cs typeface="Cambria Math" panose="02040503050406030204" pitchFamily="18" charset="0"/>
              </a:rPr>
              <a:t>p </a:t>
            </a:r>
            <a:r>
              <a:rPr lang="en-US" altLang="en-US" sz="2300">
                <a:latin typeface="Cambria Math" panose="02040503050406030204" pitchFamily="18" charset="0"/>
                <a:ea typeface="Cambria Math" panose="02040503050406030204" pitchFamily="18" charset="0"/>
                <a:cs typeface="Cambria Math" panose="02040503050406030204" pitchFamily="18" charset="0"/>
              </a:rPr>
              <a:t>→</a:t>
            </a:r>
            <a:r>
              <a:rPr lang="en-US" altLang="en-US" sz="2300" i="1">
                <a:latin typeface="Cambria Math" panose="02040503050406030204" pitchFamily="18" charset="0"/>
                <a:ea typeface="Cambria Math" panose="02040503050406030204" pitchFamily="18" charset="0"/>
                <a:cs typeface="Cambria Math" panose="02040503050406030204" pitchFamily="18" charset="0"/>
              </a:rPr>
              <a:t>q</a:t>
            </a:r>
            <a:r>
              <a:rPr lang="en-US" altLang="en-US" sz="2300"/>
              <a:t> </a:t>
            </a:r>
          </a:p>
          <a:p>
            <a:pPr lvl="1">
              <a:lnSpc>
                <a:spcPct val="80000"/>
              </a:lnSpc>
            </a:pPr>
            <a:r>
              <a:rPr lang="en-US" altLang="en-US" sz="2300"/>
              <a:t> </a:t>
            </a:r>
            <a:r>
              <a:rPr lang="en-US" altLang="en-US" sz="2300">
                <a:latin typeface="Cambria Math" panose="02040503050406030204" pitchFamily="18" charset="0"/>
                <a:ea typeface="Cambria Math" panose="02040503050406030204" pitchFamily="18" charset="0"/>
                <a:cs typeface="Cambria Math" panose="02040503050406030204" pitchFamily="18" charset="0"/>
              </a:rPr>
              <a:t>¬</a:t>
            </a:r>
            <a:r>
              <a:rPr lang="en-US" altLang="en-US" sz="2300" i="1">
                <a:latin typeface="Cambria Math" panose="02040503050406030204" pitchFamily="18" charset="0"/>
                <a:ea typeface="Cambria Math" panose="02040503050406030204" pitchFamily="18" charset="0"/>
                <a:cs typeface="Cambria Math" panose="02040503050406030204" pitchFamily="18" charset="0"/>
              </a:rPr>
              <a:t>q </a:t>
            </a:r>
            <a:r>
              <a:rPr lang="en-US" altLang="en-US" sz="2300">
                <a:latin typeface="Cambria Math" panose="02040503050406030204" pitchFamily="18" charset="0"/>
                <a:ea typeface="Cambria Math" panose="02040503050406030204" pitchFamily="18" charset="0"/>
                <a:cs typeface="Cambria Math" panose="02040503050406030204" pitchFamily="18" charset="0"/>
              </a:rPr>
              <a:t>→ ¬ </a:t>
            </a:r>
            <a:r>
              <a:rPr lang="en-US" altLang="en-US" sz="2300" i="1">
                <a:latin typeface="Cambria Math" panose="02040503050406030204" pitchFamily="18" charset="0"/>
                <a:ea typeface="Cambria Math" panose="02040503050406030204" pitchFamily="18" charset="0"/>
                <a:cs typeface="Cambria Math" panose="02040503050406030204" pitchFamily="18" charset="0"/>
              </a:rPr>
              <a:t>p</a:t>
            </a:r>
            <a:r>
              <a:rPr lang="en-US" altLang="en-US" sz="2300"/>
              <a:t>    is the </a:t>
            </a:r>
            <a:r>
              <a:rPr lang="en-US" altLang="en-US" sz="2300" b="1"/>
              <a:t>contrapositive</a:t>
            </a:r>
            <a:r>
              <a:rPr lang="en-US" altLang="en-US" sz="2300"/>
              <a:t>  of </a:t>
            </a:r>
            <a:r>
              <a:rPr lang="en-US" altLang="en-US" sz="2300" i="1">
                <a:latin typeface="Cambria Math" panose="02040503050406030204" pitchFamily="18" charset="0"/>
                <a:ea typeface="Cambria Math" panose="02040503050406030204" pitchFamily="18" charset="0"/>
                <a:cs typeface="Cambria Math" panose="02040503050406030204" pitchFamily="18" charset="0"/>
              </a:rPr>
              <a:t>p </a:t>
            </a:r>
            <a:r>
              <a:rPr lang="en-US" altLang="en-US" sz="2300">
                <a:latin typeface="Cambria Math" panose="02040503050406030204" pitchFamily="18" charset="0"/>
                <a:ea typeface="Cambria Math" panose="02040503050406030204" pitchFamily="18" charset="0"/>
                <a:cs typeface="Cambria Math" panose="02040503050406030204" pitchFamily="18" charset="0"/>
              </a:rPr>
              <a:t>→</a:t>
            </a:r>
            <a:r>
              <a:rPr lang="en-US" altLang="en-US" sz="2300" i="1">
                <a:latin typeface="Cambria Math" panose="02040503050406030204" pitchFamily="18" charset="0"/>
                <a:ea typeface="Cambria Math" panose="02040503050406030204" pitchFamily="18" charset="0"/>
                <a:cs typeface="Cambria Math" panose="02040503050406030204" pitchFamily="18" charset="0"/>
              </a:rPr>
              <a:t>q</a:t>
            </a:r>
            <a:endParaRPr lang="en-US" altLang="en-US" sz="2300"/>
          </a:p>
          <a:p>
            <a:pPr lvl="1">
              <a:lnSpc>
                <a:spcPct val="80000"/>
              </a:lnSpc>
            </a:pPr>
            <a:r>
              <a:rPr lang="en-US" altLang="en-US" sz="2300">
                <a:latin typeface="Cambria Math" panose="02040503050406030204" pitchFamily="18" charset="0"/>
                <a:ea typeface="Cambria Math" panose="02040503050406030204" pitchFamily="18" charset="0"/>
                <a:cs typeface="Cambria Math" panose="02040503050406030204" pitchFamily="18" charset="0"/>
              </a:rPr>
              <a:t>¬ </a:t>
            </a:r>
            <a:r>
              <a:rPr lang="en-US" altLang="en-US" sz="2300" i="1">
                <a:latin typeface="Cambria Math" panose="02040503050406030204" pitchFamily="18" charset="0"/>
                <a:ea typeface="Cambria Math" panose="02040503050406030204" pitchFamily="18" charset="0"/>
                <a:cs typeface="Cambria Math" panose="02040503050406030204" pitchFamily="18" charset="0"/>
              </a:rPr>
              <a:t>p </a:t>
            </a:r>
            <a:r>
              <a:rPr lang="en-US" altLang="en-US" sz="2300">
                <a:latin typeface="Cambria Math" panose="02040503050406030204" pitchFamily="18" charset="0"/>
                <a:ea typeface="Cambria Math" panose="02040503050406030204" pitchFamily="18" charset="0"/>
                <a:cs typeface="Cambria Math" panose="02040503050406030204" pitchFamily="18" charset="0"/>
              </a:rPr>
              <a:t>→ ¬ </a:t>
            </a:r>
            <a:r>
              <a:rPr lang="en-US" altLang="en-US" sz="2300" i="1">
                <a:latin typeface="Cambria Math" panose="02040503050406030204" pitchFamily="18" charset="0"/>
                <a:ea typeface="Cambria Math" panose="02040503050406030204" pitchFamily="18" charset="0"/>
                <a:cs typeface="Cambria Math" panose="02040503050406030204" pitchFamily="18" charset="0"/>
              </a:rPr>
              <a:t>q</a:t>
            </a:r>
            <a:r>
              <a:rPr lang="en-US" altLang="en-US" sz="2300"/>
              <a:t>     is the </a:t>
            </a:r>
            <a:r>
              <a:rPr lang="en-US" altLang="en-US" sz="2300" b="1"/>
              <a:t>inverse</a:t>
            </a:r>
            <a:r>
              <a:rPr lang="en-US" altLang="en-US" sz="2300"/>
              <a:t> of </a:t>
            </a:r>
            <a:r>
              <a:rPr lang="en-US" altLang="en-US" sz="2300" i="1">
                <a:latin typeface="Cambria Math" panose="02040503050406030204" pitchFamily="18" charset="0"/>
                <a:ea typeface="Cambria Math" panose="02040503050406030204" pitchFamily="18" charset="0"/>
                <a:cs typeface="Cambria Math" panose="02040503050406030204" pitchFamily="18" charset="0"/>
              </a:rPr>
              <a:t>p </a:t>
            </a:r>
            <a:r>
              <a:rPr lang="en-US" altLang="en-US" sz="2300">
                <a:latin typeface="Cambria Math" panose="02040503050406030204" pitchFamily="18" charset="0"/>
                <a:ea typeface="Cambria Math" panose="02040503050406030204" pitchFamily="18" charset="0"/>
                <a:cs typeface="Cambria Math" panose="02040503050406030204" pitchFamily="18" charset="0"/>
              </a:rPr>
              <a:t>→</a:t>
            </a:r>
            <a:r>
              <a:rPr lang="en-US" altLang="en-US" sz="2300" i="1">
                <a:latin typeface="Cambria Math" panose="02040503050406030204" pitchFamily="18" charset="0"/>
                <a:ea typeface="Cambria Math" panose="02040503050406030204" pitchFamily="18" charset="0"/>
                <a:cs typeface="Cambria Math" panose="02040503050406030204" pitchFamily="18" charset="0"/>
              </a:rPr>
              <a:t>q</a:t>
            </a:r>
            <a:endParaRPr lang="en-US" altLang="en-US" sz="2300"/>
          </a:p>
          <a:p>
            <a:pPr algn="just">
              <a:lnSpc>
                <a:spcPct val="80000"/>
              </a:lnSpc>
              <a:buFont typeface="Wingdings" panose="05000000000000000000" pitchFamily="2" charset="2"/>
              <a:buNone/>
            </a:pPr>
            <a:r>
              <a:rPr lang="en-US" altLang="en-US" sz="2700" b="1"/>
              <a:t>   </a:t>
            </a:r>
          </a:p>
          <a:p>
            <a:pPr algn="just">
              <a:lnSpc>
                <a:spcPct val="80000"/>
              </a:lnSpc>
              <a:buFont typeface="Wingdings" panose="05000000000000000000" pitchFamily="2" charset="2"/>
              <a:buNone/>
            </a:pPr>
            <a:r>
              <a:rPr lang="en-US" altLang="en-US" sz="2700" b="1">
                <a:solidFill>
                  <a:srgbClr val="0000E5"/>
                </a:solidFill>
              </a:rPr>
              <a:t>	</a:t>
            </a:r>
            <a:r>
              <a:rPr lang="en-US" altLang="en-US" sz="2200" b="1">
                <a:solidFill>
                  <a:srgbClr val="0000E5"/>
                </a:solidFill>
              </a:rPr>
              <a:t>Example</a:t>
            </a:r>
            <a:r>
              <a:rPr lang="en-US" altLang="en-US" sz="2200"/>
              <a:t>: Find the converse, inverse, and contrapositive of “It is raining is a sufficient condition for my not going to town.”</a:t>
            </a:r>
          </a:p>
          <a:p>
            <a:pPr algn="just">
              <a:lnSpc>
                <a:spcPct val="80000"/>
              </a:lnSpc>
              <a:buFont typeface="Wingdings" panose="05000000000000000000" pitchFamily="2" charset="2"/>
              <a:buNone/>
            </a:pPr>
            <a:r>
              <a:rPr lang="en-US" altLang="en-US" sz="2200" b="1"/>
              <a:t>    </a:t>
            </a:r>
            <a:r>
              <a:rPr lang="en-US" altLang="en-US" sz="2200" b="1">
                <a:solidFill>
                  <a:srgbClr val="0000E5"/>
                </a:solidFill>
              </a:rPr>
              <a:t>Solution</a:t>
            </a:r>
            <a:r>
              <a:rPr lang="en-US" altLang="en-US" sz="2200" b="1"/>
              <a:t>:</a:t>
            </a:r>
            <a:r>
              <a:rPr lang="en-US" altLang="en-US" sz="2200"/>
              <a:t> </a:t>
            </a:r>
          </a:p>
          <a:p>
            <a:pPr lvl="1" algn="just">
              <a:lnSpc>
                <a:spcPct val="80000"/>
              </a:lnSpc>
              <a:buFont typeface="Wingdings" panose="05000000000000000000" pitchFamily="2" charset="2"/>
              <a:buNone/>
            </a:pPr>
            <a:r>
              <a:rPr lang="en-US" altLang="en-US" sz="2200" b="1"/>
              <a:t>converse</a:t>
            </a:r>
            <a:r>
              <a:rPr lang="en-US" altLang="en-US" sz="2200"/>
              <a:t>: If I do not go to town, then it is  raining.</a:t>
            </a:r>
          </a:p>
          <a:p>
            <a:pPr lvl="1" algn="just">
              <a:lnSpc>
                <a:spcPct val="80000"/>
              </a:lnSpc>
              <a:buFont typeface="Wingdings" panose="05000000000000000000" pitchFamily="2" charset="2"/>
              <a:buNone/>
            </a:pPr>
            <a:r>
              <a:rPr lang="en-US" altLang="en-US" sz="2200" b="1"/>
              <a:t>inverse</a:t>
            </a:r>
            <a:r>
              <a:rPr lang="en-US" altLang="en-US" sz="2200"/>
              <a:t>:  If it is not raining, then I will go to town.</a:t>
            </a:r>
          </a:p>
          <a:p>
            <a:pPr lvl="1" algn="just">
              <a:lnSpc>
                <a:spcPct val="80000"/>
              </a:lnSpc>
              <a:buFont typeface="Wingdings" panose="05000000000000000000" pitchFamily="2" charset="2"/>
              <a:buNone/>
            </a:pPr>
            <a:r>
              <a:rPr lang="en-US" altLang="en-US" sz="2200" b="1"/>
              <a:t>contrapositive</a:t>
            </a:r>
            <a:r>
              <a:rPr lang="en-US" altLang="en-US" sz="2200"/>
              <a:t>: If I go to town, then it is not raining.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noChangeArrowheads="1"/>
          </p:cNvSpPr>
          <p:nvPr>
            <p:ph type="title"/>
          </p:nvPr>
        </p:nvSpPr>
        <p:spPr/>
        <p:txBody>
          <a:bodyPr/>
          <a:lstStyle/>
          <a:p>
            <a:pPr>
              <a:defRPr/>
            </a:pPr>
            <a:r>
              <a:rPr lang="en-US" altLang="en-US" b="1" dirty="0">
                <a:solidFill>
                  <a:schemeClr val="accent1">
                    <a:lumMod val="50000"/>
                  </a:schemeClr>
                </a:solidFill>
              </a:rPr>
              <a:t>Contrapositive:</a:t>
            </a:r>
            <a:endParaRPr lang="en-US" altLang="en-US" dirty="0">
              <a:solidFill>
                <a:schemeClr val="accent1">
                  <a:lumMod val="50000"/>
                </a:schemeClr>
              </a:solidFill>
            </a:endParaRPr>
          </a:p>
        </p:txBody>
      </p:sp>
      <p:sp>
        <p:nvSpPr>
          <p:cNvPr id="53251" name="Content Placeholder 2"/>
          <p:cNvSpPr>
            <a:spLocks noGrp="1" noChangeArrowheads="1"/>
          </p:cNvSpPr>
          <p:nvPr>
            <p:ph idx="1"/>
          </p:nvPr>
        </p:nvSpPr>
        <p:spPr/>
        <p:txBody>
          <a:bodyPr/>
          <a:lstStyle/>
          <a:p>
            <a:r>
              <a:rPr lang="en-US" altLang="en-US"/>
              <a:t>Contrapositive of p → q is ¬q → ¬p </a:t>
            </a:r>
          </a:p>
          <a:p>
            <a:r>
              <a:rPr lang="en-US" altLang="en-US"/>
              <a:t>Any proposition and its contrapositive are logically equivalent (have the same truth table values) – Check with the truth table. </a:t>
            </a:r>
          </a:p>
          <a:p>
            <a:r>
              <a:rPr lang="en-US" altLang="en-US"/>
              <a:t>E.g. The contrapositive of “If you get 100% in this course, you will get an A+” is “If you do not get an A+ in this course, you did not get 100%”. </a:t>
            </a:r>
          </a:p>
          <a:p>
            <a:endParaRPr lang="en-US" altLang="en-US"/>
          </a:p>
        </p:txBody>
      </p:sp>
      <p:sp>
        <p:nvSpPr>
          <p:cNvPr id="53252" name="Slide Number Placeholder 3"/>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CAE61136-A62C-4F2D-B14F-BF4D158F9151}" type="slidenum">
              <a:rPr lang="en-US" altLang="en-US" sz="1000" smtClean="0"/>
              <a:pPr>
                <a:spcBef>
                  <a:spcPct val="0"/>
                </a:spcBef>
                <a:buClrTx/>
                <a:buFontTx/>
                <a:buNone/>
              </a:pPr>
              <a:t>41</a:t>
            </a:fld>
            <a:endParaRPr lang="en-US" altLang="en-US" sz="10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noChangeArrowheads="1"/>
          </p:cNvSpPr>
          <p:nvPr>
            <p:ph type="title"/>
          </p:nvPr>
        </p:nvSpPr>
        <p:spPr/>
        <p:txBody>
          <a:bodyPr/>
          <a:lstStyle/>
          <a:p>
            <a:pPr>
              <a:defRPr/>
            </a:pPr>
            <a:r>
              <a:rPr lang="en-US" altLang="en-US" b="1" dirty="0">
                <a:solidFill>
                  <a:schemeClr val="accent1">
                    <a:lumMod val="50000"/>
                  </a:schemeClr>
                </a:solidFill>
              </a:rPr>
              <a:t>Converse:</a:t>
            </a:r>
            <a:r>
              <a:rPr lang="en-US" altLang="en-US" b="1" dirty="0"/>
              <a:t> </a:t>
            </a:r>
            <a:br>
              <a:rPr lang="en-US" altLang="en-US" dirty="0"/>
            </a:br>
            <a:endParaRPr lang="en-US" altLang="en-US" dirty="0"/>
          </a:p>
        </p:txBody>
      </p:sp>
      <p:sp>
        <p:nvSpPr>
          <p:cNvPr id="3" name="Content Placeholder 2"/>
          <p:cNvSpPr>
            <a:spLocks noGrp="1"/>
          </p:cNvSpPr>
          <p:nvPr>
            <p:ph idx="1"/>
          </p:nvPr>
        </p:nvSpPr>
        <p:spPr/>
        <p:txBody>
          <a:bodyPr/>
          <a:lstStyle/>
          <a:p>
            <a:pPr>
              <a:defRPr/>
            </a:pPr>
            <a:r>
              <a:rPr lang="en-US" dirty="0"/>
              <a:t>Converse of p → q is q → p </a:t>
            </a:r>
          </a:p>
          <a:p>
            <a:pPr>
              <a:defRPr/>
            </a:pPr>
            <a:r>
              <a:rPr lang="en-US" dirty="0"/>
              <a:t>Both are not logically equivalent. </a:t>
            </a:r>
          </a:p>
          <a:p>
            <a:pPr>
              <a:defRPr/>
            </a:pPr>
            <a:r>
              <a:rPr lang="en-US" dirty="0"/>
              <a:t>Ex 1: “If you get 100% in this course, you will get an A+” and “If you get an A+ in this course, you scored 100%” are not equivalent. </a:t>
            </a:r>
          </a:p>
          <a:p>
            <a:pPr>
              <a:defRPr/>
            </a:pPr>
            <a:r>
              <a:rPr lang="en-US" dirty="0"/>
              <a:t>Ex 2: If you won the lottery, you are rich. </a:t>
            </a:r>
          </a:p>
          <a:p>
            <a:pPr marL="0" indent="0">
              <a:buFont typeface="Wingdings" panose="05000000000000000000" pitchFamily="2" charset="2"/>
              <a:buNone/>
              <a:defRPr/>
            </a:pPr>
            <a:endParaRPr lang="en-US" dirty="0"/>
          </a:p>
        </p:txBody>
      </p:sp>
      <p:sp>
        <p:nvSpPr>
          <p:cNvPr id="54276" name="Slide Number Placeholder 3"/>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00C45B3B-C380-49FC-95F0-25F6383591A5}" type="slidenum">
              <a:rPr lang="en-US" altLang="en-US" sz="1000" smtClean="0"/>
              <a:pPr>
                <a:spcBef>
                  <a:spcPct val="0"/>
                </a:spcBef>
                <a:buClrTx/>
                <a:buFontTx/>
                <a:buNone/>
              </a:pPr>
              <a:t>42</a:t>
            </a:fld>
            <a:endParaRPr lang="en-US" altLang="en-US" sz="10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noChangeArrowheads="1"/>
          </p:cNvSpPr>
          <p:nvPr>
            <p:ph type="title"/>
          </p:nvPr>
        </p:nvSpPr>
        <p:spPr/>
        <p:txBody>
          <a:bodyPr/>
          <a:lstStyle/>
          <a:p>
            <a:pPr>
              <a:defRPr/>
            </a:pPr>
            <a:r>
              <a:rPr lang="en-US" altLang="en-US" b="1" dirty="0">
                <a:solidFill>
                  <a:schemeClr val="accent1">
                    <a:lumMod val="50000"/>
                  </a:schemeClr>
                </a:solidFill>
              </a:rPr>
              <a:t>Inverse:</a:t>
            </a:r>
            <a:br>
              <a:rPr lang="en-US" altLang="en-US" dirty="0"/>
            </a:br>
            <a:endParaRPr lang="en-US" altLang="en-US" dirty="0"/>
          </a:p>
        </p:txBody>
      </p:sp>
      <p:sp>
        <p:nvSpPr>
          <p:cNvPr id="55299" name="Content Placeholder 2"/>
          <p:cNvSpPr>
            <a:spLocks noGrp="1" noChangeArrowheads="1"/>
          </p:cNvSpPr>
          <p:nvPr>
            <p:ph idx="1"/>
          </p:nvPr>
        </p:nvSpPr>
        <p:spPr/>
        <p:txBody>
          <a:bodyPr/>
          <a:lstStyle/>
          <a:p>
            <a:r>
              <a:rPr lang="en-US" altLang="en-US"/>
              <a:t>Inverse of p → q is ¬p → ¬q </a:t>
            </a:r>
          </a:p>
          <a:p>
            <a:r>
              <a:rPr lang="en-US" altLang="en-US"/>
              <a:t>Both are not logically equivalent. </a:t>
            </a:r>
          </a:p>
          <a:p>
            <a:r>
              <a:rPr lang="en-US" altLang="en-US"/>
              <a:t>Ex1 : “If you get 100% in this course, you will get an A+” and “If you didn’t 100%, then won’t have an A+ in this course.” are not equivalent. </a:t>
            </a:r>
          </a:p>
          <a:p>
            <a:r>
              <a:rPr lang="en-US" altLang="en-US"/>
              <a:t>Ex2: You can not ride the roller coaster if you are under 4 feet. What is its inverse statement?</a:t>
            </a:r>
          </a:p>
        </p:txBody>
      </p:sp>
      <p:sp>
        <p:nvSpPr>
          <p:cNvPr id="55300" name="Slide Number Placeholder 3"/>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4BC9CE3C-2CFA-4B2F-B067-73B4E120AA56}" type="slidenum">
              <a:rPr lang="en-US" altLang="en-US" sz="1000" smtClean="0"/>
              <a:pPr>
                <a:spcBef>
                  <a:spcPct val="0"/>
                </a:spcBef>
                <a:buClrTx/>
                <a:buFontTx/>
                <a:buNone/>
              </a:pPr>
              <a:t>43</a:t>
            </a:fld>
            <a:endParaRPr lang="en-US" altLang="en-US" sz="10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noChangeArrowheads="1"/>
          </p:cNvSpPr>
          <p:nvPr>
            <p:ph type="title"/>
          </p:nvPr>
        </p:nvSpPr>
        <p:spPr/>
        <p:txBody>
          <a:bodyPr/>
          <a:lstStyle/>
          <a:p>
            <a:pPr>
              <a:defRPr/>
            </a:pPr>
            <a:r>
              <a:rPr lang="en-US" altLang="en-US" b="1" dirty="0">
                <a:solidFill>
                  <a:schemeClr val="accent1">
                    <a:lumMod val="50000"/>
                  </a:schemeClr>
                </a:solidFill>
              </a:rPr>
              <a:t>Example of converse </a:t>
            </a:r>
            <a:r>
              <a:rPr lang="en-US" altLang="en-US" dirty="0">
                <a:solidFill>
                  <a:schemeClr val="accent1">
                    <a:lumMod val="50000"/>
                  </a:schemeClr>
                </a:solidFill>
              </a:rPr>
              <a:t>(1/2) </a:t>
            </a:r>
          </a:p>
        </p:txBody>
      </p:sp>
      <p:sp>
        <p:nvSpPr>
          <p:cNvPr id="56323" name="Content Placeholder 2"/>
          <p:cNvSpPr>
            <a:spLocks noGrp="1" noChangeArrowheads="1"/>
          </p:cNvSpPr>
          <p:nvPr>
            <p:ph idx="1"/>
          </p:nvPr>
        </p:nvSpPr>
        <p:spPr/>
        <p:txBody>
          <a:bodyPr/>
          <a:lstStyle/>
          <a:p>
            <a:r>
              <a:rPr lang="en-US" altLang="en-US"/>
              <a:t>Find the converse of the following statement: </a:t>
            </a:r>
          </a:p>
          <a:p>
            <a:r>
              <a:rPr lang="en-US" altLang="en-US"/>
              <a:t>R: ‘Raining tomorrow is a sufficient condition for my not going to town.’ </a:t>
            </a:r>
          </a:p>
          <a:p>
            <a:r>
              <a:rPr lang="en-US" altLang="en-US"/>
              <a:t>Step 1: Assign propositional variables to </a:t>
            </a:r>
          </a:p>
          <a:p>
            <a:r>
              <a:rPr lang="en-US" altLang="en-US"/>
              <a:t>component propositions </a:t>
            </a:r>
          </a:p>
          <a:p>
            <a:r>
              <a:rPr lang="en-US" altLang="en-US"/>
              <a:t>P: It will rain tomorrow </a:t>
            </a:r>
          </a:p>
          <a:p>
            <a:r>
              <a:rPr lang="en-US" altLang="en-US"/>
              <a:t>Q: I will not go to town</a:t>
            </a:r>
          </a:p>
        </p:txBody>
      </p:sp>
      <p:sp>
        <p:nvSpPr>
          <p:cNvPr id="56324" name="Slide Number Placeholder 3"/>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DDFDA01C-908C-4116-AB8E-7C1FB30D7A5D}" type="slidenum">
              <a:rPr lang="en-US" altLang="en-US" sz="1000" smtClean="0"/>
              <a:pPr>
                <a:spcBef>
                  <a:spcPct val="0"/>
                </a:spcBef>
                <a:buClrTx/>
                <a:buFontTx/>
                <a:buNone/>
              </a:pPr>
              <a:t>44</a:t>
            </a:fld>
            <a:endParaRPr lang="en-US" altLang="en-US" sz="10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noChangeArrowheads="1"/>
          </p:cNvSpPr>
          <p:nvPr>
            <p:ph type="title"/>
          </p:nvPr>
        </p:nvSpPr>
        <p:spPr/>
        <p:txBody>
          <a:bodyPr/>
          <a:lstStyle/>
          <a:p>
            <a:pPr>
              <a:defRPr/>
            </a:pPr>
            <a:r>
              <a:rPr lang="en-US" altLang="en-US" b="1" dirty="0">
                <a:solidFill>
                  <a:schemeClr val="accent1">
                    <a:lumMod val="50000"/>
                  </a:schemeClr>
                </a:solidFill>
              </a:rPr>
              <a:t>Example of converse </a:t>
            </a:r>
            <a:r>
              <a:rPr lang="en-US" altLang="en-US" dirty="0">
                <a:solidFill>
                  <a:schemeClr val="accent1">
                    <a:lumMod val="50000"/>
                  </a:schemeClr>
                </a:solidFill>
              </a:rPr>
              <a:t>(2/2) </a:t>
            </a:r>
          </a:p>
        </p:txBody>
      </p:sp>
      <p:sp>
        <p:nvSpPr>
          <p:cNvPr id="3" name="Content Placeholder 2"/>
          <p:cNvSpPr>
            <a:spLocks noGrp="1"/>
          </p:cNvSpPr>
          <p:nvPr>
            <p:ph idx="1"/>
          </p:nvPr>
        </p:nvSpPr>
        <p:spPr/>
        <p:txBody>
          <a:bodyPr/>
          <a:lstStyle/>
          <a:p>
            <a:pPr>
              <a:defRPr/>
            </a:pPr>
            <a:r>
              <a:rPr lang="en-US" sz="2400" dirty="0"/>
              <a:t>Step 2: Symbolize the assertion   R: P → Q </a:t>
            </a:r>
          </a:p>
          <a:p>
            <a:pPr>
              <a:defRPr/>
            </a:pPr>
            <a:r>
              <a:rPr lang="en-US" sz="2400" dirty="0"/>
              <a:t>Step 3: Symbolize the converse Q → P </a:t>
            </a:r>
          </a:p>
          <a:p>
            <a:pPr>
              <a:defRPr/>
            </a:pPr>
            <a:r>
              <a:rPr lang="en-US" sz="2400" dirty="0"/>
              <a:t>Step 4: Convert the symbols back into words </a:t>
            </a:r>
          </a:p>
          <a:p>
            <a:pPr marL="0" indent="0">
              <a:buFont typeface="Wingdings" panose="05000000000000000000" pitchFamily="2" charset="2"/>
              <a:buNone/>
              <a:defRPr/>
            </a:pPr>
            <a:r>
              <a:rPr lang="en-US" sz="2400" dirty="0"/>
              <a:t>	‘If I don’t go to town then it will rain tomorrow’ 	</a:t>
            </a:r>
            <a:r>
              <a:rPr lang="en-US" sz="2400" dirty="0">
                <a:solidFill>
                  <a:srgbClr val="FF0000"/>
                </a:solidFill>
              </a:rPr>
              <a:t>or </a:t>
            </a:r>
          </a:p>
          <a:p>
            <a:pPr marL="0" indent="0">
              <a:buFont typeface="Wingdings" panose="05000000000000000000" pitchFamily="2" charset="2"/>
              <a:buNone/>
              <a:defRPr/>
            </a:pPr>
            <a:r>
              <a:rPr lang="en-US" sz="2400" dirty="0"/>
              <a:t>	‘Raining tomorrow is a necessary condition for my 	not going to town.’ 					</a:t>
            </a:r>
            <a:r>
              <a:rPr lang="en-US" sz="2400" dirty="0">
                <a:solidFill>
                  <a:srgbClr val="FF0000"/>
                </a:solidFill>
              </a:rPr>
              <a:t>or </a:t>
            </a:r>
          </a:p>
          <a:p>
            <a:pPr marL="0" indent="0">
              <a:buFont typeface="Wingdings" panose="05000000000000000000" pitchFamily="2" charset="2"/>
              <a:buNone/>
              <a:defRPr/>
            </a:pPr>
            <a:r>
              <a:rPr lang="en-US" sz="2400" dirty="0"/>
              <a:t>	‘My not going to town is a sufficient condition for it 	raining tomorrow.’</a:t>
            </a:r>
          </a:p>
        </p:txBody>
      </p:sp>
      <p:sp>
        <p:nvSpPr>
          <p:cNvPr id="57348" name="Slide Number Placeholder 3"/>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EDB58BC2-6959-4BDA-8663-43A7B543163E}" type="slidenum">
              <a:rPr lang="en-US" altLang="en-US" sz="1000" smtClean="0"/>
              <a:pPr>
                <a:spcBef>
                  <a:spcPct val="0"/>
                </a:spcBef>
                <a:buClrTx/>
                <a:buFontTx/>
                <a:buNone/>
              </a:pPr>
              <a:t>45</a:t>
            </a:fld>
            <a:endParaRPr lang="en-US" altLang="en-US" sz="10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defRPr/>
            </a:pPr>
            <a:r>
              <a:rPr lang="en-US" altLang="en-US" dirty="0">
                <a:solidFill>
                  <a:schemeClr val="accent1">
                    <a:lumMod val="50000"/>
                  </a:schemeClr>
                </a:solidFill>
              </a:rPr>
              <a:t>6. Bi-implications:</a:t>
            </a:r>
          </a:p>
        </p:txBody>
      </p:sp>
      <p:sp>
        <p:nvSpPr>
          <p:cNvPr id="58371" name="Rectangle 3"/>
          <p:cNvSpPr>
            <a:spLocks noGrp="1" noChangeArrowheads="1"/>
          </p:cNvSpPr>
          <p:nvPr>
            <p:ph idx="1"/>
          </p:nvPr>
        </p:nvSpPr>
        <p:spPr>
          <a:xfrm>
            <a:off x="609600" y="3241675"/>
            <a:ext cx="8305800" cy="3387725"/>
          </a:xfrm>
        </p:spPr>
        <p:txBody>
          <a:bodyPr/>
          <a:lstStyle/>
          <a:p>
            <a:pPr eaLnBrk="1" hangingPunct="1">
              <a:lnSpc>
                <a:spcPct val="90000"/>
              </a:lnSpc>
            </a:pPr>
            <a:r>
              <a:rPr lang="en-US" altLang="en-US" sz="2000" i="1"/>
              <a:t>p </a:t>
            </a:r>
            <a:r>
              <a:rPr lang="en-US" altLang="en-US" sz="2000"/>
              <a:t>↔ </a:t>
            </a:r>
            <a:r>
              <a:rPr lang="en-US" altLang="en-US" sz="2000" i="1"/>
              <a:t>q </a:t>
            </a:r>
            <a:r>
              <a:rPr lang="en-US" altLang="en-US" sz="2000"/>
              <a:t>has the same truth value as</a:t>
            </a:r>
            <a:r>
              <a:rPr lang="en-US" altLang="en-US" sz="2000" i="1"/>
              <a:t> (p </a:t>
            </a:r>
            <a:r>
              <a:rPr lang="en-US" altLang="en-US" sz="2000"/>
              <a:t>→</a:t>
            </a:r>
            <a:r>
              <a:rPr lang="en-US" altLang="en-US" sz="2000" i="1"/>
              <a:t> q) </a:t>
            </a:r>
            <a:r>
              <a:rPr lang="el-GR" altLang="en-US" sz="2000"/>
              <a:t>Λ</a:t>
            </a:r>
            <a:r>
              <a:rPr lang="en-US" altLang="en-US" sz="2000"/>
              <a:t> </a:t>
            </a:r>
            <a:r>
              <a:rPr lang="en-US" altLang="en-US" sz="2000" i="1"/>
              <a:t>(q </a:t>
            </a:r>
            <a:r>
              <a:rPr lang="en-US" altLang="en-US" sz="2000"/>
              <a:t>→</a:t>
            </a:r>
            <a:r>
              <a:rPr lang="en-US" altLang="en-US" sz="2000" i="1"/>
              <a:t> p)</a:t>
            </a:r>
            <a:r>
              <a:rPr lang="en-US" altLang="en-US" i="1"/>
              <a:t> </a:t>
            </a:r>
            <a:endParaRPr lang="en-US" altLang="en-US" sz="2400"/>
          </a:p>
          <a:p>
            <a:pPr eaLnBrk="1" hangingPunct="1">
              <a:lnSpc>
                <a:spcPct val="90000"/>
              </a:lnSpc>
            </a:pPr>
            <a:r>
              <a:rPr lang="en-US" altLang="en-US" sz="2400"/>
              <a:t>“</a:t>
            </a:r>
            <a:r>
              <a:rPr lang="en-US" altLang="en-US" sz="2400" i="1"/>
              <a:t>if and only if</a:t>
            </a:r>
            <a:r>
              <a:rPr lang="en-US" altLang="en-US" sz="2400"/>
              <a:t>” can be expressed by “</a:t>
            </a:r>
            <a:r>
              <a:rPr lang="en-US" altLang="en-US" sz="2400" i="1"/>
              <a:t>iff</a:t>
            </a:r>
            <a:r>
              <a:rPr lang="en-US" altLang="en-US" sz="2400"/>
              <a:t>”</a:t>
            </a:r>
          </a:p>
          <a:p>
            <a:pPr eaLnBrk="1" hangingPunct="1">
              <a:lnSpc>
                <a:spcPct val="90000"/>
              </a:lnSpc>
            </a:pPr>
            <a:r>
              <a:rPr lang="en-US" altLang="en-US" sz="2000"/>
              <a:t>Example:</a:t>
            </a:r>
          </a:p>
          <a:p>
            <a:pPr lvl="1" eaLnBrk="1" hangingPunct="1">
              <a:lnSpc>
                <a:spcPct val="90000"/>
              </a:lnSpc>
            </a:pPr>
            <a:r>
              <a:rPr lang="en-US" altLang="en-US" sz="2000"/>
              <a:t>Let </a:t>
            </a:r>
            <a:r>
              <a:rPr lang="en-US" altLang="en-US" sz="2000" i="1"/>
              <a:t>p</a:t>
            </a:r>
            <a:r>
              <a:rPr lang="en-US" altLang="en-US" sz="2000"/>
              <a:t> be the statement “You can take the flight” and let </a:t>
            </a:r>
            <a:r>
              <a:rPr lang="en-US" altLang="en-US" sz="2000" i="1"/>
              <a:t>q</a:t>
            </a:r>
            <a:r>
              <a:rPr lang="en-US" altLang="en-US" sz="2000">
                <a:solidFill>
                  <a:schemeClr val="hlink"/>
                </a:solidFill>
              </a:rPr>
              <a:t> </a:t>
            </a:r>
            <a:r>
              <a:rPr lang="en-US" altLang="en-US" sz="2000"/>
              <a:t>be the</a:t>
            </a:r>
            <a:r>
              <a:rPr lang="en-US" altLang="en-US" sz="2000">
                <a:solidFill>
                  <a:schemeClr val="hlink"/>
                </a:solidFill>
              </a:rPr>
              <a:t> </a:t>
            </a:r>
            <a:r>
              <a:rPr lang="en-US" altLang="en-US" sz="2000"/>
              <a:t>statement “You buy a ticket.” Then </a:t>
            </a:r>
            <a:r>
              <a:rPr lang="en-US" altLang="en-US" sz="1800" i="1"/>
              <a:t>p </a:t>
            </a:r>
            <a:r>
              <a:rPr lang="en-US" altLang="en-US" sz="1800"/>
              <a:t>↔ </a:t>
            </a:r>
            <a:r>
              <a:rPr lang="en-US" altLang="en-US" sz="1800" i="1"/>
              <a:t>q </a:t>
            </a:r>
            <a:r>
              <a:rPr lang="en-US" altLang="en-US" sz="2000"/>
              <a:t>is the statement </a:t>
            </a:r>
          </a:p>
          <a:p>
            <a:pPr lvl="1" eaLnBrk="1" hangingPunct="1">
              <a:lnSpc>
                <a:spcPct val="90000"/>
              </a:lnSpc>
              <a:buFont typeface="Wingdings" panose="05000000000000000000" pitchFamily="2" charset="2"/>
              <a:buNone/>
            </a:pPr>
            <a:r>
              <a:rPr lang="en-US" altLang="en-US" sz="2000"/>
              <a:t>	“You can take the flight if and only if you buy a ticket.”</a:t>
            </a:r>
          </a:p>
          <a:p>
            <a:pPr lvl="1" eaLnBrk="1" hangingPunct="1">
              <a:lnSpc>
                <a:spcPct val="90000"/>
              </a:lnSpc>
              <a:buFont typeface="Wingdings" panose="05000000000000000000" pitchFamily="2" charset="2"/>
              <a:buNone/>
            </a:pPr>
            <a:r>
              <a:rPr lang="en-US" altLang="en-US" sz="2000"/>
              <a:t>	</a:t>
            </a:r>
            <a:r>
              <a:rPr lang="en-US" altLang="en-US" sz="2000">
                <a:solidFill>
                  <a:schemeClr val="hlink"/>
                </a:solidFill>
              </a:rPr>
              <a:t>Implication:</a:t>
            </a:r>
          </a:p>
          <a:p>
            <a:pPr lvl="1" eaLnBrk="1" hangingPunct="1">
              <a:lnSpc>
                <a:spcPct val="90000"/>
              </a:lnSpc>
              <a:buFont typeface="Wingdings" panose="05000000000000000000" pitchFamily="2" charset="2"/>
              <a:buNone/>
            </a:pPr>
            <a:r>
              <a:rPr lang="en-US" altLang="en-US" sz="2000"/>
              <a:t>	If you buy a ticket you can take the flight.</a:t>
            </a:r>
          </a:p>
          <a:p>
            <a:pPr lvl="1" eaLnBrk="1" hangingPunct="1">
              <a:lnSpc>
                <a:spcPct val="90000"/>
              </a:lnSpc>
              <a:buFont typeface="Wingdings" panose="05000000000000000000" pitchFamily="2" charset="2"/>
              <a:buNone/>
            </a:pPr>
            <a:r>
              <a:rPr lang="en-US" altLang="en-US" sz="2000"/>
              <a:t>	If you don’t buy a ticket you cannot take the flight.</a:t>
            </a:r>
          </a:p>
          <a:p>
            <a:pPr lvl="1" eaLnBrk="1" hangingPunct="1">
              <a:lnSpc>
                <a:spcPct val="90000"/>
              </a:lnSpc>
              <a:buFont typeface="Wingdings" panose="05000000000000000000" pitchFamily="2" charset="2"/>
              <a:buNone/>
            </a:pPr>
            <a:endParaRPr lang="en-US" altLang="en-US" sz="2300">
              <a:solidFill>
                <a:schemeClr val="hlink"/>
              </a:solidFill>
              <a:cs typeface="Arial" panose="020B0604020202020204" pitchFamily="34" charset="0"/>
            </a:endParaRPr>
          </a:p>
          <a:p>
            <a:pPr eaLnBrk="1" hangingPunct="1">
              <a:lnSpc>
                <a:spcPct val="90000"/>
              </a:lnSpc>
              <a:buFont typeface="Wingdings" panose="05000000000000000000" pitchFamily="2" charset="2"/>
              <a:buNone/>
            </a:pPr>
            <a:endParaRPr lang="en-US" altLang="en-US"/>
          </a:p>
          <a:p>
            <a:pPr eaLnBrk="1" hangingPunct="1">
              <a:lnSpc>
                <a:spcPct val="90000"/>
              </a:lnSpc>
              <a:buFont typeface="Wingdings" panose="05000000000000000000" pitchFamily="2" charset="2"/>
              <a:buNone/>
            </a:pPr>
            <a:endParaRPr lang="en-US" altLang="en-US"/>
          </a:p>
        </p:txBody>
      </p:sp>
      <p:sp>
        <p:nvSpPr>
          <p:cNvPr id="58372"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5A78CC72-6415-4389-BA4D-D9668ADE723D}" type="slidenum">
              <a:rPr lang="en-US" altLang="en-US" sz="1000" smtClean="0"/>
              <a:pPr>
                <a:spcBef>
                  <a:spcPct val="0"/>
                </a:spcBef>
                <a:buClrTx/>
                <a:buFontTx/>
                <a:buNone/>
              </a:pPr>
              <a:t>46</a:t>
            </a:fld>
            <a:endParaRPr lang="en-US" altLang="en-US" sz="1000"/>
          </a:p>
        </p:txBody>
      </p:sp>
      <p:sp>
        <p:nvSpPr>
          <p:cNvPr id="58373"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60421" name="Text Box 5"/>
          <p:cNvSpPr txBox="1">
            <a:spLocks noChangeArrowheads="1"/>
          </p:cNvSpPr>
          <p:nvPr/>
        </p:nvSpPr>
        <p:spPr bwMode="auto">
          <a:xfrm>
            <a:off x="685800" y="1481138"/>
            <a:ext cx="7772400" cy="1597025"/>
          </a:xfrm>
          <a:prstGeom prst="rect">
            <a:avLst/>
          </a:prstGeom>
          <a:solidFill>
            <a:srgbClr val="EBECE8"/>
          </a:solidFill>
          <a:ln w="9525">
            <a:solidFill>
              <a:schemeClr val="tx1"/>
            </a:solidFill>
            <a:miter lim="800000"/>
            <a:headEnd/>
            <a:tailEnd/>
          </a:ln>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defRPr/>
            </a:pPr>
            <a:r>
              <a:rPr lang="en-US" altLang="en-US" sz="1800" dirty="0">
                <a:latin typeface="Abadi" panose="020B0604020104020204" pitchFamily="34" charset="0"/>
              </a:rPr>
              <a:t>DEFINITION 6</a:t>
            </a:r>
          </a:p>
          <a:p>
            <a:pPr>
              <a:spcBef>
                <a:spcPct val="0"/>
              </a:spcBef>
              <a:buClrTx/>
              <a:buFontTx/>
              <a:buNone/>
              <a:defRPr/>
            </a:pPr>
            <a:endParaRPr lang="en-US" altLang="en-US" sz="800" dirty="0">
              <a:latin typeface="Abadi" panose="020B0604020104020204" pitchFamily="34" charset="0"/>
            </a:endParaRPr>
          </a:p>
          <a:p>
            <a:pPr lvl="1">
              <a:spcBef>
                <a:spcPct val="0"/>
              </a:spcBef>
              <a:buClrTx/>
              <a:buFontTx/>
              <a:buNone/>
              <a:defRPr/>
            </a:pPr>
            <a:r>
              <a:rPr lang="en-US" altLang="en-US" sz="1800" dirty="0">
                <a:latin typeface="Abadi" panose="020B0604020104020204" pitchFamily="34" charset="0"/>
              </a:rPr>
              <a:t>Let </a:t>
            </a:r>
            <a:r>
              <a:rPr lang="en-US" altLang="en-US" sz="1800" i="1" dirty="0">
                <a:latin typeface="Abadi" panose="020B0604020104020204" pitchFamily="34" charset="0"/>
              </a:rPr>
              <a:t>p</a:t>
            </a:r>
            <a:r>
              <a:rPr lang="en-US" altLang="en-US" sz="1800" dirty="0">
                <a:latin typeface="Abadi" panose="020B0604020104020204" pitchFamily="34" charset="0"/>
              </a:rPr>
              <a:t> and </a:t>
            </a:r>
            <a:r>
              <a:rPr lang="en-US" altLang="en-US" sz="1800" i="1" dirty="0">
                <a:latin typeface="Abadi" panose="020B0604020104020204" pitchFamily="34" charset="0"/>
              </a:rPr>
              <a:t>q</a:t>
            </a:r>
            <a:r>
              <a:rPr lang="en-US" altLang="en-US" sz="1800" dirty="0">
                <a:latin typeface="Abadi" panose="020B0604020104020204" pitchFamily="34" charset="0"/>
              </a:rPr>
              <a:t> be propositions. The </a:t>
            </a:r>
            <a:r>
              <a:rPr lang="en-US" altLang="en-US" sz="1800" i="1" dirty="0" err="1">
                <a:latin typeface="Abadi" panose="020B0604020104020204" pitchFamily="34" charset="0"/>
              </a:rPr>
              <a:t>biconditional</a:t>
            </a:r>
            <a:r>
              <a:rPr lang="en-US" altLang="en-US" sz="1800" i="1" dirty="0">
                <a:latin typeface="Abadi" panose="020B0604020104020204" pitchFamily="34" charset="0"/>
              </a:rPr>
              <a:t> statement</a:t>
            </a:r>
            <a:r>
              <a:rPr lang="en-US" altLang="en-US" sz="1800" dirty="0">
                <a:latin typeface="Abadi" panose="020B0604020104020204" pitchFamily="34" charset="0"/>
              </a:rPr>
              <a:t> </a:t>
            </a:r>
            <a:r>
              <a:rPr lang="en-US" altLang="en-US" sz="1800" i="1" dirty="0">
                <a:latin typeface="Abadi" panose="020B0604020104020204" pitchFamily="34" charset="0"/>
              </a:rPr>
              <a:t>p </a:t>
            </a:r>
            <a:r>
              <a:rPr lang="en-US" altLang="en-US" sz="1800" dirty="0">
                <a:latin typeface="Abadi" panose="020B0604020104020204" pitchFamily="34" charset="0"/>
                <a:cs typeface="Arial" panose="020B0604020202020204" pitchFamily="34" charset="0"/>
              </a:rPr>
              <a:t>↔</a:t>
            </a:r>
            <a:r>
              <a:rPr lang="en-US" altLang="en-US" sz="1800" dirty="0">
                <a:latin typeface="Abadi" panose="020B0604020104020204" pitchFamily="34" charset="0"/>
              </a:rPr>
              <a:t> </a:t>
            </a:r>
            <a:r>
              <a:rPr lang="en-US" altLang="en-US" sz="1800" i="1" dirty="0">
                <a:latin typeface="Abadi" panose="020B0604020104020204" pitchFamily="34" charset="0"/>
              </a:rPr>
              <a:t>q </a:t>
            </a:r>
            <a:r>
              <a:rPr lang="en-US" altLang="en-US" sz="1800" dirty="0">
                <a:latin typeface="Abadi" panose="020B0604020104020204" pitchFamily="34" charset="0"/>
              </a:rPr>
              <a:t>is the proposition “</a:t>
            </a:r>
            <a:r>
              <a:rPr lang="en-US" altLang="en-US" sz="1800" i="1" dirty="0">
                <a:latin typeface="Abadi" panose="020B0604020104020204" pitchFamily="34" charset="0"/>
              </a:rPr>
              <a:t>p</a:t>
            </a:r>
            <a:r>
              <a:rPr lang="en-US" altLang="en-US" sz="1800" dirty="0">
                <a:latin typeface="Abadi" panose="020B0604020104020204" pitchFamily="34" charset="0"/>
              </a:rPr>
              <a:t> if and only if </a:t>
            </a:r>
            <a:r>
              <a:rPr lang="en-US" altLang="en-US" sz="1800" i="1" dirty="0">
                <a:latin typeface="Abadi" panose="020B0604020104020204" pitchFamily="34" charset="0"/>
              </a:rPr>
              <a:t>q</a:t>
            </a:r>
            <a:r>
              <a:rPr lang="en-US" altLang="en-US" sz="1800" dirty="0">
                <a:latin typeface="Abadi" panose="020B0604020104020204" pitchFamily="34" charset="0"/>
              </a:rPr>
              <a:t>.” </a:t>
            </a:r>
            <a:r>
              <a:rPr lang="en-US" altLang="en-US" sz="1800" dirty="0">
                <a:solidFill>
                  <a:schemeClr val="accent1">
                    <a:lumMod val="50000"/>
                  </a:schemeClr>
                </a:solidFill>
                <a:latin typeface="Abadi" panose="020B0604020104020204" pitchFamily="34" charset="0"/>
              </a:rPr>
              <a:t>The </a:t>
            </a:r>
            <a:r>
              <a:rPr lang="en-US" altLang="en-US" sz="1800" dirty="0" err="1">
                <a:solidFill>
                  <a:schemeClr val="accent1">
                    <a:lumMod val="50000"/>
                  </a:schemeClr>
                </a:solidFill>
                <a:latin typeface="Abadi" panose="020B0604020104020204" pitchFamily="34" charset="0"/>
              </a:rPr>
              <a:t>biconditional</a:t>
            </a:r>
            <a:r>
              <a:rPr lang="en-US" altLang="en-US" sz="1800" dirty="0">
                <a:solidFill>
                  <a:schemeClr val="accent1">
                    <a:lumMod val="50000"/>
                  </a:schemeClr>
                </a:solidFill>
                <a:latin typeface="Abadi" panose="020B0604020104020204" pitchFamily="34" charset="0"/>
              </a:rPr>
              <a:t> statement </a:t>
            </a:r>
            <a:r>
              <a:rPr lang="en-US" altLang="en-US" sz="1800" i="1" dirty="0">
                <a:solidFill>
                  <a:schemeClr val="accent1">
                    <a:lumMod val="50000"/>
                  </a:schemeClr>
                </a:solidFill>
                <a:latin typeface="Abadi" panose="020B0604020104020204" pitchFamily="34" charset="0"/>
              </a:rPr>
              <a:t>p </a:t>
            </a:r>
            <a:r>
              <a:rPr lang="en-US" altLang="en-US" sz="1800" dirty="0">
                <a:solidFill>
                  <a:schemeClr val="accent1">
                    <a:lumMod val="50000"/>
                  </a:schemeClr>
                </a:solidFill>
                <a:latin typeface="Abadi" panose="020B0604020104020204" pitchFamily="34" charset="0"/>
              </a:rPr>
              <a:t>↔ </a:t>
            </a:r>
            <a:r>
              <a:rPr lang="en-US" altLang="en-US" sz="1800" i="1" dirty="0">
                <a:solidFill>
                  <a:schemeClr val="accent1">
                    <a:lumMod val="50000"/>
                  </a:schemeClr>
                </a:solidFill>
                <a:latin typeface="Abadi" panose="020B0604020104020204" pitchFamily="34" charset="0"/>
              </a:rPr>
              <a:t>q </a:t>
            </a:r>
            <a:r>
              <a:rPr lang="en-US" altLang="en-US" sz="1800" dirty="0">
                <a:solidFill>
                  <a:schemeClr val="accent1">
                    <a:lumMod val="50000"/>
                  </a:schemeClr>
                </a:solidFill>
                <a:latin typeface="Abadi" panose="020B0604020104020204" pitchFamily="34" charset="0"/>
              </a:rPr>
              <a:t>is true when </a:t>
            </a:r>
            <a:r>
              <a:rPr lang="en-US" altLang="en-US" sz="1800" i="1" dirty="0">
                <a:solidFill>
                  <a:schemeClr val="accent1">
                    <a:lumMod val="50000"/>
                  </a:schemeClr>
                </a:solidFill>
                <a:latin typeface="Abadi" panose="020B0604020104020204" pitchFamily="34" charset="0"/>
              </a:rPr>
              <a:t>p</a:t>
            </a:r>
            <a:r>
              <a:rPr lang="en-US" altLang="en-US" sz="1800" dirty="0">
                <a:solidFill>
                  <a:schemeClr val="accent1">
                    <a:lumMod val="50000"/>
                  </a:schemeClr>
                </a:solidFill>
                <a:latin typeface="Abadi" panose="020B0604020104020204" pitchFamily="34" charset="0"/>
              </a:rPr>
              <a:t> and </a:t>
            </a:r>
            <a:r>
              <a:rPr lang="en-US" altLang="en-US" sz="1800" i="1" dirty="0">
                <a:solidFill>
                  <a:schemeClr val="accent1">
                    <a:lumMod val="50000"/>
                  </a:schemeClr>
                </a:solidFill>
                <a:latin typeface="Abadi" panose="020B0604020104020204" pitchFamily="34" charset="0"/>
              </a:rPr>
              <a:t>q</a:t>
            </a:r>
            <a:r>
              <a:rPr lang="en-US" altLang="en-US" sz="1800" dirty="0">
                <a:solidFill>
                  <a:schemeClr val="accent1">
                    <a:lumMod val="50000"/>
                  </a:schemeClr>
                </a:solidFill>
                <a:latin typeface="Abadi" panose="020B0604020104020204" pitchFamily="34" charset="0"/>
              </a:rPr>
              <a:t> have the same truth values, and is false otherwise</a:t>
            </a:r>
            <a:r>
              <a:rPr lang="en-US" altLang="en-US" sz="1800" dirty="0">
                <a:latin typeface="Abadi" panose="020B0604020104020204" pitchFamily="34" charset="0"/>
              </a:rPr>
              <a:t>. </a:t>
            </a:r>
            <a:r>
              <a:rPr lang="en-US" altLang="en-US" sz="1800" dirty="0" err="1">
                <a:latin typeface="Abadi" panose="020B0604020104020204" pitchFamily="34" charset="0"/>
              </a:rPr>
              <a:t>Biconditional</a:t>
            </a:r>
            <a:r>
              <a:rPr lang="en-US" altLang="en-US" sz="1800" dirty="0">
                <a:latin typeface="Abadi" panose="020B0604020104020204" pitchFamily="34" charset="0"/>
              </a:rPr>
              <a:t> statements are also called </a:t>
            </a:r>
            <a:r>
              <a:rPr lang="en-US" altLang="en-US" sz="1800" i="1" dirty="0">
                <a:latin typeface="Abadi" panose="020B0604020104020204" pitchFamily="34" charset="0"/>
              </a:rPr>
              <a:t>bi-implications</a:t>
            </a:r>
            <a:r>
              <a:rPr lang="en-US" altLang="en-US" sz="1800" dirty="0">
                <a:latin typeface="Abadi" panose="020B0604020104020204" pitchFamily="34" charset="0"/>
              </a:rPr>
              <a:t>.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sz="quarter"/>
          </p:nvPr>
        </p:nvSpPr>
        <p:spPr/>
        <p:txBody>
          <a:bodyPr/>
          <a:lstStyle/>
          <a:p>
            <a:pPr eaLnBrk="1" hangingPunct="1">
              <a:defRPr/>
            </a:pPr>
            <a:r>
              <a:rPr lang="en-US" altLang="en-US" dirty="0">
                <a:solidFill>
                  <a:schemeClr val="accent1">
                    <a:lumMod val="50000"/>
                  </a:schemeClr>
                </a:solidFill>
              </a:rPr>
              <a:t>Bi-implications:</a:t>
            </a:r>
            <a:endParaRPr lang="en-US" altLang="en-US" dirty="0"/>
          </a:p>
        </p:txBody>
      </p:sp>
      <p:pic>
        <p:nvPicPr>
          <p:cNvPr id="59395" name="Content Placeholder 7" descr="Screen Clipping"/>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457200" y="2819400"/>
            <a:ext cx="4572000" cy="3779838"/>
          </a:xfrm>
        </p:spPr>
      </p:pic>
      <p:graphicFrame>
        <p:nvGraphicFramePr>
          <p:cNvPr id="27699" name="Group 51"/>
          <p:cNvGraphicFramePr>
            <a:graphicFrameLocks noGrp="1"/>
          </p:cNvGraphicFramePr>
          <p:nvPr>
            <p:ph sz="quarter" idx="2"/>
          </p:nvPr>
        </p:nvGraphicFramePr>
        <p:xfrm>
          <a:off x="5791200" y="3074988"/>
          <a:ext cx="2438400" cy="3270250"/>
        </p:xfrm>
        <a:graphic>
          <a:graphicData uri="http://schemas.openxmlformats.org/drawingml/2006/table">
            <a:tbl>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tblGrid>
              <a:tr h="1127851">
                <a:tc gridSpan="2">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The Truth Table for the Biconditional </a:t>
                      </a: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8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r>
                        <a:rPr kumimoji="0" lang="en-US" altLang="en-US" sz="2000" b="0" i="0" u="none" strike="noStrike" cap="none" normalizeH="0" baseline="0" dirty="0">
                          <a:ln>
                            <a:noFill/>
                          </a:ln>
                          <a:solidFill>
                            <a:schemeClr val="tx1"/>
                          </a:solidFill>
                          <a:effectLst/>
                          <a:latin typeface="Abadi" panose="020B0604020104020204" pitchFamily="34" charset="0"/>
                        </a:rPr>
                        <a:t>.</a:t>
                      </a:r>
                    </a:p>
                  </a:txBody>
                  <a:tcPr marT="45733" marB="457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extLst>
                  <a:ext uri="{0D108BD9-81ED-4DB2-BD59-A6C34878D82A}">
                    <a16:rowId xmlns:a16="http://schemas.microsoft.com/office/drawing/2014/main" val="10000"/>
                  </a:ext>
                </a:extLst>
              </a:tr>
              <a:tr h="551830">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       q</a:t>
                      </a:r>
                    </a:p>
                  </a:txBody>
                  <a:tcPr marT="45733" marB="4573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 </a:t>
                      </a:r>
                      <a:r>
                        <a:rPr kumimoji="0" lang="en-US" altLang="en-US" sz="28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p>
                  </a:txBody>
                  <a:tcPr marT="45733" marB="457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90569">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T       </a:t>
                      </a:r>
                      <a:r>
                        <a:rPr kumimoji="0" lang="en-US" altLang="en-US" sz="2000" b="0" i="0" u="none" strike="noStrike" cap="none" normalizeH="0" baseline="0" dirty="0" err="1">
                          <a:ln>
                            <a:noFill/>
                          </a:ln>
                          <a:solidFill>
                            <a:schemeClr val="tx1"/>
                          </a:solidFill>
                          <a:effectLst/>
                          <a:latin typeface="Abadi" panose="020B0604020104020204" pitchFamily="34" charset="0"/>
                        </a:rPr>
                        <a:t>T</a:t>
                      </a:r>
                      <a:endParaRPr kumimoji="0" lang="en-US" altLang="en-US" sz="20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T       F</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F       T</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F       </a:t>
                      </a:r>
                      <a:r>
                        <a:rPr kumimoji="0" lang="en-US" altLang="en-US" sz="2000" b="0" i="0" u="none" strike="noStrike" cap="none" normalizeH="0" baseline="0" dirty="0" err="1">
                          <a:ln>
                            <a:noFill/>
                          </a:ln>
                          <a:solidFill>
                            <a:schemeClr val="tx1"/>
                          </a:solidFill>
                          <a:effectLst/>
                          <a:latin typeface="Abadi" panose="020B0604020104020204" pitchFamily="34" charset="0"/>
                        </a:rPr>
                        <a:t>F</a:t>
                      </a:r>
                      <a:endParaRPr kumimoji="0" lang="en-US" altLang="en-US" sz="2000" b="0" i="0" u="none" strike="noStrike" cap="none" normalizeH="0" baseline="0" dirty="0">
                        <a:ln>
                          <a:noFill/>
                        </a:ln>
                        <a:solidFill>
                          <a:schemeClr val="tx1"/>
                        </a:solidFill>
                        <a:effectLst/>
                        <a:latin typeface="Abadi" panose="020B0604020104020204" pitchFamily="34" charset="0"/>
                      </a:endParaRPr>
                    </a:p>
                  </a:txBody>
                  <a:tcPr marT="45733" marB="4573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txBody>
                  <a:tcPr marT="45733" marB="457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59409" name="Slide Number Placeholder 18"/>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F8AF9DB7-7266-45F7-8B7C-A40C22AC2907}" type="slidenum">
              <a:rPr lang="en-US" altLang="en-US" sz="1000" smtClean="0"/>
              <a:pPr>
                <a:spcBef>
                  <a:spcPct val="0"/>
                </a:spcBef>
                <a:buClrTx/>
                <a:buFontTx/>
                <a:buNone/>
              </a:pPr>
              <a:t>47</a:t>
            </a:fld>
            <a:endParaRPr lang="en-US" altLang="en-US" sz="1000"/>
          </a:p>
        </p:txBody>
      </p:sp>
      <p:sp>
        <p:nvSpPr>
          <p:cNvPr id="59410" name="Text Box 30"/>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59411" name="Rectangle 1"/>
          <p:cNvSpPr>
            <a:spLocks noChangeArrowheads="1"/>
          </p:cNvSpPr>
          <p:nvPr/>
        </p:nvSpPr>
        <p:spPr bwMode="auto">
          <a:xfrm>
            <a:off x="1143000" y="1427163"/>
            <a:ext cx="70866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t>If </a:t>
            </a:r>
            <a:r>
              <a:rPr lang="en-US" altLang="en-US" sz="1800" i="1">
                <a:latin typeface="Cambria Math" panose="02040503050406030204" pitchFamily="18" charset="0"/>
                <a:ea typeface="Cambria Math" panose="02040503050406030204" pitchFamily="18" charset="0"/>
                <a:cs typeface="Cambria Math" panose="02040503050406030204" pitchFamily="18" charset="0"/>
              </a:rPr>
              <a:t>p</a:t>
            </a:r>
            <a:r>
              <a:rPr lang="en-US" altLang="en-US" sz="1800"/>
              <a:t>  denotes “I am at home.” and </a:t>
            </a:r>
            <a:r>
              <a:rPr lang="en-US" altLang="en-US" sz="1800" i="1">
                <a:latin typeface="Cambria Math" panose="02040503050406030204" pitchFamily="18" charset="0"/>
                <a:ea typeface="Cambria Math" panose="02040503050406030204" pitchFamily="18" charset="0"/>
                <a:cs typeface="Cambria Math" panose="02040503050406030204" pitchFamily="18" charset="0"/>
              </a:rPr>
              <a:t>q</a:t>
            </a:r>
            <a:r>
              <a:rPr lang="en-US" altLang="en-US" sz="1800"/>
              <a:t>   denotes “It is raining.” then       </a:t>
            </a:r>
            <a:r>
              <a:rPr lang="en-US" altLang="en-US" sz="1800" i="1">
                <a:latin typeface="Cambria Math" panose="02040503050406030204" pitchFamily="18" charset="0"/>
                <a:ea typeface="Cambria Math" panose="02040503050406030204" pitchFamily="18" charset="0"/>
                <a:cs typeface="Cambria Math" panose="02040503050406030204" pitchFamily="18" charset="0"/>
              </a:rPr>
              <a:t>p </a:t>
            </a:r>
            <a:r>
              <a:rPr lang="en-US" altLang="en-US" sz="1800">
                <a:latin typeface="Cambria Math" panose="02040503050406030204" pitchFamily="18" charset="0"/>
                <a:ea typeface="Cambria Math" panose="02040503050406030204" pitchFamily="18" charset="0"/>
                <a:cs typeface="Cambria Math" panose="02040503050406030204" pitchFamily="18" charset="0"/>
              </a:rPr>
              <a:t>↔</a:t>
            </a:r>
            <a:r>
              <a:rPr lang="en-US" altLang="en-US" sz="1800" i="1">
                <a:latin typeface="Cambria Math" panose="02040503050406030204" pitchFamily="18" charset="0"/>
                <a:ea typeface="Cambria Math" panose="02040503050406030204" pitchFamily="18" charset="0"/>
                <a:cs typeface="Cambria Math" panose="02040503050406030204" pitchFamily="18" charset="0"/>
              </a:rPr>
              <a:t>q</a:t>
            </a:r>
            <a:r>
              <a:rPr lang="en-US" altLang="en-US" sz="1800"/>
              <a:t>   denotes “I am at home if and only if it is raining.”</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noChangeArrowheads="1"/>
          </p:cNvSpPr>
          <p:nvPr>
            <p:ph type="title"/>
          </p:nvPr>
        </p:nvSpPr>
        <p:spPr/>
        <p:txBody>
          <a:bodyPr/>
          <a:lstStyle/>
          <a:p>
            <a:r>
              <a:rPr lang="en-US" altLang="en-US"/>
              <a:t>Expressing the Biconditional</a:t>
            </a:r>
          </a:p>
        </p:txBody>
      </p:sp>
      <p:sp>
        <p:nvSpPr>
          <p:cNvPr id="61443" name="Content Placeholder 2"/>
          <p:cNvSpPr>
            <a:spLocks noGrp="1" noChangeArrowheads="1"/>
          </p:cNvSpPr>
          <p:nvPr>
            <p:ph idx="1"/>
          </p:nvPr>
        </p:nvSpPr>
        <p:spPr/>
        <p:txBody>
          <a:bodyPr/>
          <a:lstStyle/>
          <a:p>
            <a:r>
              <a:rPr lang="en-US" altLang="en-US"/>
              <a:t>Some alternative ways “</a:t>
            </a:r>
            <a:r>
              <a:rPr lang="en-US" altLang="en-US" i="1"/>
              <a:t>p</a:t>
            </a:r>
            <a:r>
              <a:rPr lang="en-US" altLang="en-US"/>
              <a:t> if and only if </a:t>
            </a:r>
            <a:r>
              <a:rPr lang="en-US" altLang="en-US" i="1"/>
              <a:t>q</a:t>
            </a:r>
            <a:r>
              <a:rPr lang="en-US" altLang="en-US"/>
              <a:t>” is expressed in English:</a:t>
            </a:r>
          </a:p>
          <a:p>
            <a:pPr lvl="1"/>
            <a:r>
              <a:rPr lang="en-US" altLang="en-US"/>
              <a:t>  </a:t>
            </a:r>
            <a:r>
              <a:rPr lang="en-US" altLang="en-US" i="1"/>
              <a:t>p</a:t>
            </a:r>
            <a:r>
              <a:rPr lang="en-US" altLang="en-US"/>
              <a:t> </a:t>
            </a:r>
            <a:r>
              <a:rPr lang="en-US" altLang="en-US" b="1"/>
              <a:t>is necessary and sufficient for </a:t>
            </a:r>
            <a:r>
              <a:rPr lang="en-US" altLang="en-US" i="1"/>
              <a:t>q</a:t>
            </a:r>
            <a:endParaRPr lang="en-US" altLang="en-US"/>
          </a:p>
          <a:p>
            <a:pPr lvl="1"/>
            <a:r>
              <a:rPr lang="en-US" altLang="en-US"/>
              <a:t>  </a:t>
            </a:r>
            <a:r>
              <a:rPr lang="en-US" altLang="en-US" b="1"/>
              <a:t>if</a:t>
            </a:r>
            <a:r>
              <a:rPr lang="en-US" altLang="en-US"/>
              <a:t> </a:t>
            </a:r>
            <a:r>
              <a:rPr lang="en-US" altLang="en-US" i="1"/>
              <a:t>p</a:t>
            </a:r>
            <a:r>
              <a:rPr lang="en-US" altLang="en-US"/>
              <a:t> </a:t>
            </a:r>
            <a:r>
              <a:rPr lang="en-US" altLang="en-US" b="1"/>
              <a:t>then</a:t>
            </a:r>
            <a:r>
              <a:rPr lang="en-US" altLang="en-US"/>
              <a:t> </a:t>
            </a:r>
            <a:r>
              <a:rPr lang="en-US" altLang="en-US" i="1"/>
              <a:t>q</a:t>
            </a:r>
            <a:r>
              <a:rPr lang="en-US" altLang="en-US"/>
              <a:t> , </a:t>
            </a:r>
            <a:r>
              <a:rPr lang="en-US" altLang="en-US" b="1"/>
              <a:t>and conversely</a:t>
            </a:r>
          </a:p>
          <a:p>
            <a:pPr lvl="1"/>
            <a:r>
              <a:rPr lang="en-US" altLang="en-US"/>
              <a:t>  </a:t>
            </a:r>
            <a:r>
              <a:rPr lang="en-US" altLang="en-US" i="1"/>
              <a:t>p</a:t>
            </a:r>
            <a:r>
              <a:rPr lang="en-US" altLang="en-US"/>
              <a:t> </a:t>
            </a:r>
            <a:r>
              <a:rPr lang="en-US" altLang="en-US" b="1"/>
              <a:t>iff</a:t>
            </a:r>
            <a:r>
              <a:rPr lang="en-US" altLang="en-US"/>
              <a:t> </a:t>
            </a:r>
            <a:r>
              <a:rPr lang="en-US" altLang="en-US" i="1"/>
              <a:t>q</a:t>
            </a:r>
            <a:endParaRPr lang="en-US"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noChangeArrowheads="1"/>
          </p:cNvSpPr>
          <p:nvPr>
            <p:ph type="title" sz="quarter"/>
          </p:nvPr>
        </p:nvSpPr>
        <p:spPr/>
        <p:txBody>
          <a:bodyPr/>
          <a:lstStyle/>
          <a:p>
            <a:endParaRPr lang="en-US" altLang="en-US"/>
          </a:p>
        </p:txBody>
      </p:sp>
      <p:pic>
        <p:nvPicPr>
          <p:cNvPr id="62467" name="Content Placeholder 7" descr="Screen Clipping"/>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52400" y="15875"/>
            <a:ext cx="8955088" cy="6384925"/>
          </a:xfrm>
        </p:spPr>
      </p:pic>
      <p:sp>
        <p:nvSpPr>
          <p:cNvPr id="62468"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1E20D64F-96E3-4CEB-8640-99291ACC73A7}" type="slidenum">
              <a:rPr lang="en-US" altLang="en-US" sz="1000" smtClean="0"/>
              <a:pPr>
                <a:spcBef>
                  <a:spcPct val="0"/>
                </a:spcBef>
                <a:buClrTx/>
                <a:buFontTx/>
                <a:buNone/>
              </a:pPr>
              <a:t>49</a:t>
            </a:fld>
            <a:endParaRPr lang="en-US" altLang="en-US" sz="1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noChangeArrowheads="1"/>
          </p:cNvSpPr>
          <p:nvPr>
            <p:ph type="title"/>
          </p:nvPr>
        </p:nvSpPr>
        <p:spPr/>
        <p:txBody>
          <a:bodyPr/>
          <a:lstStyle/>
          <a:p>
            <a:r>
              <a:rPr lang="en-US" altLang="en-US" sz="3200">
                <a:solidFill>
                  <a:srgbClr val="FF0000"/>
                </a:solidFill>
                <a:latin typeface="Arial Narrow" panose="020B0606020202030204" pitchFamily="34" charset="0"/>
              </a:rPr>
              <a:t>Why DM?</a:t>
            </a:r>
          </a:p>
        </p:txBody>
      </p:sp>
      <p:sp>
        <p:nvSpPr>
          <p:cNvPr id="3" name="Content Placeholder 2"/>
          <p:cNvSpPr>
            <a:spLocks noGrp="1"/>
          </p:cNvSpPr>
          <p:nvPr>
            <p:ph idx="1"/>
          </p:nvPr>
        </p:nvSpPr>
        <p:spPr/>
        <p:txBody>
          <a:bodyPr/>
          <a:lstStyle/>
          <a:p>
            <a:pPr marL="231775" indent="-231775">
              <a:buFontTx/>
              <a:buChar char="•"/>
              <a:defRPr/>
            </a:pPr>
            <a:r>
              <a:rPr lang="en-US" sz="2800" dirty="0"/>
              <a:t>Digital computers are based on discrete “atoms” (bits).</a:t>
            </a:r>
          </a:p>
          <a:p>
            <a:pPr marL="231775" indent="-231775">
              <a:buFontTx/>
              <a:buChar char="•"/>
              <a:defRPr/>
            </a:pPr>
            <a:r>
              <a:rPr lang="en-US" sz="2800" dirty="0"/>
              <a:t>Therefore, both a computer’s </a:t>
            </a:r>
          </a:p>
          <a:p>
            <a:pPr lvl="1">
              <a:defRPr/>
            </a:pPr>
            <a:r>
              <a:rPr lang="en-US" dirty="0">
                <a:solidFill>
                  <a:schemeClr val="tx2">
                    <a:lumMod val="60000"/>
                    <a:lumOff val="40000"/>
                  </a:schemeClr>
                </a:solidFill>
              </a:rPr>
              <a:t>structure (circuits)</a:t>
            </a:r>
            <a:r>
              <a:rPr lang="en-US" sz="2000" dirty="0">
                <a:solidFill>
                  <a:schemeClr val="tx2">
                    <a:lumMod val="60000"/>
                    <a:lumOff val="40000"/>
                  </a:schemeClr>
                </a:solidFill>
              </a:rPr>
              <a:t>  </a:t>
            </a:r>
            <a:r>
              <a:rPr lang="en-US" dirty="0">
                <a:solidFill>
                  <a:schemeClr val="tx2">
                    <a:lumMod val="60000"/>
                    <a:lumOff val="40000"/>
                  </a:schemeClr>
                </a:solidFill>
              </a:rPr>
              <a:t>and</a:t>
            </a:r>
          </a:p>
          <a:p>
            <a:pPr lvl="1">
              <a:defRPr/>
            </a:pPr>
            <a:r>
              <a:rPr lang="en-US" dirty="0">
                <a:solidFill>
                  <a:schemeClr val="tx2">
                    <a:lumMod val="60000"/>
                    <a:lumOff val="40000"/>
                  </a:schemeClr>
                </a:solidFill>
              </a:rPr>
              <a:t>operations (execution of algorithms)</a:t>
            </a:r>
            <a:endParaRPr lang="en-US" sz="2000" dirty="0">
              <a:solidFill>
                <a:schemeClr val="tx2">
                  <a:lumMod val="60000"/>
                  <a:lumOff val="40000"/>
                </a:schemeClr>
              </a:solidFill>
            </a:endParaRPr>
          </a:p>
          <a:p>
            <a:pPr marL="0" indent="0">
              <a:buFont typeface="Wingdings" panose="05000000000000000000" pitchFamily="2" charset="2"/>
              <a:buNone/>
              <a:defRPr/>
            </a:pPr>
            <a:r>
              <a:rPr lang="en-US" sz="2800" dirty="0"/>
              <a:t>	can be described by discrete mathematics. </a:t>
            </a:r>
          </a:p>
          <a:p>
            <a:pPr marL="0" indent="0">
              <a:buFont typeface="Wingdings" panose="05000000000000000000" pitchFamily="2" charset="2"/>
              <a:buNone/>
              <a:defRPr/>
            </a:pP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p:cNvSpPr>
            <a:spLocks noGrp="1" noChangeArrowheads="1"/>
          </p:cNvSpPr>
          <p:nvPr>
            <p:ph type="body" sz="half" idx="1"/>
          </p:nvPr>
        </p:nvSpPr>
        <p:spPr>
          <a:xfrm>
            <a:off x="457200" y="1600200"/>
            <a:ext cx="8153400" cy="2514600"/>
          </a:xfrm>
        </p:spPr>
        <p:txBody>
          <a:bodyPr/>
          <a:lstStyle/>
          <a:p>
            <a:pPr eaLnBrk="1" hangingPunct="1"/>
            <a:r>
              <a:rPr lang="en-US" altLang="en-US" sz="2000"/>
              <a:t>We can use connectives to build up complicated compound propositions involving any number of propositional variables, then use truth tables to determine the truth value of these compound propositions.</a:t>
            </a:r>
          </a:p>
          <a:p>
            <a:pPr eaLnBrk="1" hangingPunct="1"/>
            <a:r>
              <a:rPr lang="en-US" altLang="en-US" sz="2000"/>
              <a:t>Example: Construct the truth table of the compound proposition </a:t>
            </a:r>
          </a:p>
          <a:p>
            <a:pPr eaLnBrk="1" hangingPunct="1">
              <a:buFont typeface="Wingdings" panose="05000000000000000000" pitchFamily="2" charset="2"/>
              <a:buNone/>
            </a:pPr>
            <a:r>
              <a:rPr lang="en-US" altLang="en-US" sz="2000"/>
              <a:t>			(</a:t>
            </a:r>
            <a:r>
              <a:rPr lang="en-US" altLang="en-US" sz="2000" i="1"/>
              <a:t>p</a:t>
            </a:r>
            <a:r>
              <a:rPr lang="en-US" altLang="en-US" sz="2000"/>
              <a:t> </a:t>
            </a:r>
            <a:r>
              <a:rPr lang="el-GR" altLang="en-US" sz="2400"/>
              <a:t>ν</a:t>
            </a:r>
            <a:r>
              <a:rPr lang="en-US" altLang="en-US" sz="2800"/>
              <a:t> ¬</a:t>
            </a:r>
            <a:r>
              <a:rPr lang="en-US" altLang="en-US" sz="2000" i="1"/>
              <a:t>q</a:t>
            </a:r>
            <a:r>
              <a:rPr lang="en-US" altLang="en-US" sz="2000"/>
              <a:t>) </a:t>
            </a:r>
            <a:r>
              <a:rPr lang="en-US" altLang="en-US" sz="2800"/>
              <a:t>→</a:t>
            </a:r>
            <a:r>
              <a:rPr lang="en-US" altLang="en-US" sz="2000"/>
              <a:t> (</a:t>
            </a:r>
            <a:r>
              <a:rPr lang="en-US" altLang="en-US" sz="2000" i="1"/>
              <a:t>p</a:t>
            </a:r>
            <a:r>
              <a:rPr lang="en-US" altLang="en-US" sz="2000"/>
              <a:t> </a:t>
            </a:r>
            <a:r>
              <a:rPr lang="el-GR" altLang="en-US" sz="1800"/>
              <a:t>Λ</a:t>
            </a:r>
            <a:r>
              <a:rPr lang="en-US" altLang="en-US" sz="1800"/>
              <a:t> </a:t>
            </a:r>
            <a:r>
              <a:rPr lang="en-US" altLang="en-US" sz="2000" i="1"/>
              <a:t>q</a:t>
            </a:r>
            <a:r>
              <a:rPr lang="en-US" altLang="en-US" sz="2000"/>
              <a:t>).</a:t>
            </a:r>
            <a:endParaRPr lang="en-US" altLang="en-US" sz="2100"/>
          </a:p>
          <a:p>
            <a:pPr lvl="1" eaLnBrk="1" hangingPunct="1">
              <a:buFont typeface="Wingdings" panose="05000000000000000000" pitchFamily="2" charset="2"/>
              <a:buNone/>
            </a:pPr>
            <a:endParaRPr lang="en-US" altLang="en-US" sz="2100">
              <a:solidFill>
                <a:schemeClr val="hlink"/>
              </a:solidFill>
              <a:cs typeface="Arial" panose="020B0604020202020204" pitchFamily="34" charset="0"/>
            </a:endParaRPr>
          </a:p>
          <a:p>
            <a:pPr eaLnBrk="1" hangingPunct="1">
              <a:buFont typeface="Wingdings" panose="05000000000000000000" pitchFamily="2" charset="2"/>
              <a:buNone/>
            </a:pPr>
            <a:endParaRPr lang="en-US" altLang="en-US" sz="2800"/>
          </a:p>
          <a:p>
            <a:pPr eaLnBrk="1" hangingPunct="1">
              <a:buFont typeface="Wingdings" panose="05000000000000000000" pitchFamily="2" charset="2"/>
              <a:buNone/>
            </a:pPr>
            <a:endParaRPr lang="en-US" altLang="en-US" sz="2800"/>
          </a:p>
        </p:txBody>
      </p:sp>
      <p:graphicFrame>
        <p:nvGraphicFramePr>
          <p:cNvPr id="28773" name="Group 101"/>
          <p:cNvGraphicFramePr>
            <a:graphicFrameLocks noGrp="1"/>
          </p:cNvGraphicFramePr>
          <p:nvPr>
            <p:ph sz="half" idx="2"/>
          </p:nvPr>
        </p:nvGraphicFramePr>
        <p:xfrm>
          <a:off x="914400" y="4097338"/>
          <a:ext cx="6858000" cy="2459054"/>
        </p:xfrm>
        <a:graphic>
          <a:graphicData uri="http://schemas.openxmlformats.org/drawingml/2006/table">
            <a:tbl>
              <a:tblPr/>
              <a:tblGrid>
                <a:gridCol w="1246188">
                  <a:extLst>
                    <a:ext uri="{9D8B030D-6E8A-4147-A177-3AD203B41FA5}">
                      <a16:colId xmlns:a16="http://schemas.microsoft.com/office/drawing/2014/main" val="20000"/>
                    </a:ext>
                  </a:extLst>
                </a:gridCol>
                <a:gridCol w="811212">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gridCol w="2667000">
                  <a:extLst>
                    <a:ext uri="{9D8B030D-6E8A-4147-A177-3AD203B41FA5}">
                      <a16:colId xmlns:a16="http://schemas.microsoft.com/office/drawing/2014/main" val="20004"/>
                    </a:ext>
                  </a:extLst>
                </a:gridCol>
              </a:tblGrid>
              <a:tr h="396160">
                <a:tc gridSpan="5">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The Truth Table of (</a:t>
                      </a: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2000" b="0" i="0" u="none" strike="noStrike" cap="none" normalizeH="0" baseline="0" dirty="0">
                          <a:ln>
                            <a:noFill/>
                          </a:ln>
                          <a:solidFill>
                            <a:schemeClr val="tx1"/>
                          </a:solidFill>
                          <a:effectLst/>
                          <a:latin typeface="Arial" panose="020B0604020202020204" pitchFamily="34" charset="0"/>
                        </a:rPr>
                        <a:t>ν</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r>
                        <a:rPr kumimoji="0" lang="en-US" altLang="en-US" sz="2000" b="0" i="0" u="none" strike="noStrike" cap="none" normalizeH="0" baseline="0" dirty="0">
                          <a:ln>
                            <a:noFill/>
                          </a:ln>
                          <a:solidFill>
                            <a:schemeClr val="tx1"/>
                          </a:solidFill>
                          <a:effectLst/>
                          <a:latin typeface="Abadi" panose="020B0604020104020204" pitchFamily="34" charset="0"/>
                        </a:rPr>
                        <a:t>) → (</a:t>
                      </a: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1800" b="0" i="0" u="none" strike="noStrike" cap="none" normalizeH="0" baseline="0" dirty="0">
                          <a:ln>
                            <a:noFill/>
                          </a:ln>
                          <a:solidFill>
                            <a:schemeClr val="tx1"/>
                          </a:solidFill>
                          <a:effectLst/>
                          <a:latin typeface="Arial" panose="020B0604020202020204" pitchFamily="34" charset="0"/>
                        </a:rPr>
                        <a:t>Λ</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r>
                        <a:rPr kumimoji="0" lang="en-US" altLang="en-US" sz="2000" b="0" i="0" u="none" strike="noStrike" cap="none" normalizeH="0" baseline="0" dirty="0">
                          <a:ln>
                            <a:noFill/>
                          </a:ln>
                          <a:solidFill>
                            <a:schemeClr val="tx1"/>
                          </a:solidFill>
                          <a:effectLst/>
                          <a:latin typeface="Abadi" panose="020B0604020104020204" pitchFamily="34" charset="0"/>
                        </a:rPr>
                        <a:t>).</a:t>
                      </a:r>
                    </a:p>
                  </a:txBody>
                  <a:tcPr marT="45682" marB="4568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69446">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p>
                  </a:txBody>
                  <a:tcPr marT="45682" marB="4568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a:t>
                      </a:r>
                      <a:r>
                        <a:rPr kumimoji="0" lang="en-US" altLang="en-US" sz="2000" b="0" i="1" u="none" strike="noStrike" cap="none" normalizeH="0" baseline="0" dirty="0">
                          <a:ln>
                            <a:noFill/>
                          </a:ln>
                          <a:solidFill>
                            <a:schemeClr val="tx1"/>
                          </a:solidFill>
                          <a:effectLst/>
                          <a:latin typeface="Abadi" panose="020B0604020104020204" pitchFamily="34" charset="0"/>
                        </a:rPr>
                        <a:t>q</a:t>
                      </a:r>
                    </a:p>
                  </a:txBody>
                  <a:tcPr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2000" b="0" i="0" u="none" strike="noStrike" cap="none" normalizeH="0" baseline="0" dirty="0">
                          <a:ln>
                            <a:noFill/>
                          </a:ln>
                          <a:solidFill>
                            <a:schemeClr val="tx1"/>
                          </a:solidFill>
                          <a:effectLst/>
                          <a:latin typeface="Arial" panose="020B0604020202020204" pitchFamily="34" charset="0"/>
                        </a:rPr>
                        <a:t>ν</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p>
                  </a:txBody>
                  <a:tcPr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1800" b="0" i="0" u="none" strike="noStrike" cap="none" normalizeH="0" baseline="0" dirty="0">
                          <a:ln>
                            <a:noFill/>
                          </a:ln>
                          <a:solidFill>
                            <a:schemeClr val="tx1"/>
                          </a:solidFill>
                          <a:effectLst/>
                          <a:latin typeface="Arial" panose="020B0604020202020204" pitchFamily="34" charset="0"/>
                        </a:rPr>
                        <a:t>Λ</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p>
                  </a:txBody>
                  <a:tcPr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2000" b="0" i="0" u="none" strike="noStrike" cap="none" normalizeH="0" baseline="0" dirty="0">
                          <a:ln>
                            <a:noFill/>
                          </a:ln>
                          <a:solidFill>
                            <a:schemeClr val="tx1"/>
                          </a:solidFill>
                          <a:effectLst/>
                          <a:latin typeface="Arial" panose="020B0604020202020204" pitchFamily="34" charset="0"/>
                        </a:rPr>
                        <a:t>ν</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r>
                        <a:rPr kumimoji="0" lang="en-US" altLang="en-US" sz="2000" b="0" i="0" u="none" strike="noStrike" cap="none" normalizeH="0" baseline="0" dirty="0">
                          <a:ln>
                            <a:noFill/>
                          </a:ln>
                          <a:solidFill>
                            <a:schemeClr val="tx1"/>
                          </a:solidFill>
                          <a:effectLst/>
                          <a:latin typeface="Abadi" panose="020B0604020104020204" pitchFamily="34" charset="0"/>
                        </a:rPr>
                        <a:t>) → (</a:t>
                      </a: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1600" b="0" i="0" u="none" strike="noStrike" cap="none" normalizeH="0" baseline="0" dirty="0">
                          <a:ln>
                            <a:noFill/>
                          </a:ln>
                          <a:solidFill>
                            <a:schemeClr val="tx1"/>
                          </a:solidFill>
                          <a:effectLst/>
                          <a:latin typeface="Arial" panose="020B0604020202020204" pitchFamily="34" charset="0"/>
                        </a:rPr>
                        <a:t>Λ</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r>
                        <a:rPr kumimoji="0" lang="en-US" altLang="en-US" sz="2000" b="0" i="0" u="none" strike="noStrike" cap="none" normalizeH="0" baseline="0" dirty="0">
                          <a:ln>
                            <a:noFill/>
                          </a:ln>
                          <a:solidFill>
                            <a:schemeClr val="tx1"/>
                          </a:solidFill>
                          <a:effectLst/>
                          <a:latin typeface="Abadi" panose="020B0604020104020204" pitchFamily="34" charset="0"/>
                        </a:rPr>
                        <a:t>)</a:t>
                      </a:r>
                    </a:p>
                  </a:txBody>
                  <a:tcPr marT="45682" marB="4568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493431">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     </a:t>
                      </a:r>
                      <a:r>
                        <a:rPr kumimoji="0" lang="en-US" altLang="en-US" sz="2000" b="0" i="0" u="none" strike="noStrike" cap="none" normalizeH="0" baseline="0" dirty="0" err="1">
                          <a:ln>
                            <a:noFill/>
                          </a:ln>
                          <a:solidFill>
                            <a:schemeClr val="tx1"/>
                          </a:solidFill>
                          <a:effectLst/>
                          <a:latin typeface="Abadi" panose="020B0604020104020204" pitchFamily="34" charset="0"/>
                        </a:rPr>
                        <a:t>T</a:t>
                      </a:r>
                      <a:endParaRPr kumimoji="0" lang="en-US" altLang="en-US" sz="2000" b="0" i="0" u="none" strike="noStrike" cap="none" normalizeH="0" baseline="0" dirty="0">
                        <a:ln>
                          <a:noFill/>
                        </a:ln>
                        <a:solidFill>
                          <a:schemeClr val="tx1"/>
                        </a:solidFill>
                        <a:effectLst/>
                        <a:latin typeface="Abadi" panose="020B0604020104020204" pitchFamily="34" charset="0"/>
                      </a:endParaRP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     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     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     </a:t>
                      </a:r>
                      <a:r>
                        <a:rPr kumimoji="0" lang="en-US" altLang="en-US" sz="2000" b="0" i="0" u="none" strike="noStrike" cap="none" normalizeH="0" baseline="0" dirty="0" err="1">
                          <a:ln>
                            <a:noFill/>
                          </a:ln>
                          <a:solidFill>
                            <a:schemeClr val="tx1"/>
                          </a:solidFill>
                          <a:effectLst/>
                          <a:latin typeface="Abadi" panose="020B0604020104020204" pitchFamily="34" charset="0"/>
                        </a:rPr>
                        <a:t>F</a:t>
                      </a:r>
                      <a:endParaRPr kumimoji="0" lang="en-US" altLang="en-US" sz="2000" b="0" i="0" u="none" strike="noStrike" cap="none" normalizeH="0" baseline="0" dirty="0">
                        <a:ln>
                          <a:noFill/>
                        </a:ln>
                        <a:solidFill>
                          <a:schemeClr val="tx1"/>
                        </a:solidFill>
                        <a:effectLst/>
                        <a:latin typeface="Abadi" panose="020B0604020104020204" pitchFamily="34" charset="0"/>
                      </a:endParaRPr>
                    </a:p>
                  </a:txBody>
                  <a:tcPr marT="45682" marB="4568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txBody>
                  <a:tcPr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txBody>
                  <a:tcPr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marT="45682" marB="4568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63513" name="Slide Number Placeholder 29"/>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7DEA55AD-6A7E-49AA-82A0-301F38ADB0EB}" type="slidenum">
              <a:rPr lang="en-US" altLang="en-US" sz="1000" smtClean="0"/>
              <a:pPr>
                <a:spcBef>
                  <a:spcPct val="0"/>
                </a:spcBef>
                <a:buClrTx/>
                <a:buFontTx/>
                <a:buNone/>
              </a:pPr>
              <a:t>50</a:t>
            </a:fld>
            <a:endParaRPr lang="en-US" altLang="en-US" sz="1000"/>
          </a:p>
        </p:txBody>
      </p:sp>
      <p:sp>
        <p:nvSpPr>
          <p:cNvPr id="63514"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63515" name="Text Box 6"/>
          <p:cNvSpPr txBox="1">
            <a:spLocks noChangeArrowheads="1"/>
          </p:cNvSpPr>
          <p:nvPr/>
        </p:nvSpPr>
        <p:spPr bwMode="auto">
          <a:xfrm>
            <a:off x="457200" y="381000"/>
            <a:ext cx="6553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50000"/>
              </a:spcBef>
              <a:buClrTx/>
              <a:buFontTx/>
              <a:buNone/>
            </a:pPr>
            <a:r>
              <a:rPr lang="en-US" altLang="en-US" sz="2800" u="sng">
                <a:solidFill>
                  <a:srgbClr val="FF0000"/>
                </a:solidFill>
              </a:rPr>
              <a:t>Truth Tables of Compound Propositions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noChangeArrowheads="1"/>
          </p:cNvSpPr>
          <p:nvPr>
            <p:ph type="title"/>
          </p:nvPr>
        </p:nvSpPr>
        <p:spPr/>
        <p:txBody>
          <a:bodyPr/>
          <a:lstStyle/>
          <a:p>
            <a:r>
              <a:rPr lang="en-US" altLang="en-US">
                <a:solidFill>
                  <a:srgbClr val="FF0000"/>
                </a:solidFill>
              </a:rPr>
              <a:t>Example Truth Table</a:t>
            </a:r>
          </a:p>
        </p:txBody>
      </p:sp>
      <p:sp>
        <p:nvSpPr>
          <p:cNvPr id="64515" name="Content Placeholder 2"/>
          <p:cNvSpPr>
            <a:spLocks noGrp="1" noChangeArrowheads="1"/>
          </p:cNvSpPr>
          <p:nvPr>
            <p:ph idx="1"/>
          </p:nvPr>
        </p:nvSpPr>
        <p:spPr/>
        <p:txBody>
          <a:bodyPr/>
          <a:lstStyle/>
          <a:p>
            <a:r>
              <a:rPr lang="en-US" altLang="en-US"/>
              <a:t>Construct a truth table for  </a:t>
            </a:r>
          </a:p>
        </p:txBody>
      </p:sp>
      <p:pic>
        <p:nvPicPr>
          <p:cNvPr id="64516" name="Picture 3" descr="addin_tmp.png"/>
          <p:cNvPicPr>
            <a:picLocks noChangeAspect="1" noChangeArrowheads="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5105400" y="2057400"/>
            <a:ext cx="1820863"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Table 8"/>
          <p:cNvGraphicFramePr>
            <a:graphicFrameLocks noGrp="1"/>
          </p:cNvGraphicFramePr>
          <p:nvPr/>
        </p:nvGraphicFramePr>
        <p:xfrm>
          <a:off x="914400" y="2590800"/>
          <a:ext cx="7467600" cy="3343275"/>
        </p:xfrm>
        <a:graphic>
          <a:graphicData uri="http://schemas.openxmlformats.org/drawingml/2006/table">
            <a:tbl>
              <a:tblPr/>
              <a:tblGrid>
                <a:gridCol w="1244600">
                  <a:extLst>
                    <a:ext uri="{9D8B030D-6E8A-4147-A177-3AD203B41FA5}">
                      <a16:colId xmlns:a16="http://schemas.microsoft.com/office/drawing/2014/main" val="20000"/>
                    </a:ext>
                  </a:extLst>
                </a:gridCol>
                <a:gridCol w="1244600">
                  <a:extLst>
                    <a:ext uri="{9D8B030D-6E8A-4147-A177-3AD203B41FA5}">
                      <a16:colId xmlns:a16="http://schemas.microsoft.com/office/drawing/2014/main" val="20001"/>
                    </a:ext>
                  </a:extLst>
                </a:gridCol>
                <a:gridCol w="1244600">
                  <a:extLst>
                    <a:ext uri="{9D8B030D-6E8A-4147-A177-3AD203B41FA5}">
                      <a16:colId xmlns:a16="http://schemas.microsoft.com/office/drawing/2014/main" val="20002"/>
                    </a:ext>
                  </a:extLst>
                </a:gridCol>
                <a:gridCol w="1244600">
                  <a:extLst>
                    <a:ext uri="{9D8B030D-6E8A-4147-A177-3AD203B41FA5}">
                      <a16:colId xmlns:a16="http://schemas.microsoft.com/office/drawing/2014/main" val="20003"/>
                    </a:ext>
                  </a:extLst>
                </a:gridCol>
                <a:gridCol w="1244600">
                  <a:extLst>
                    <a:ext uri="{9D8B030D-6E8A-4147-A177-3AD203B41FA5}">
                      <a16:colId xmlns:a16="http://schemas.microsoft.com/office/drawing/2014/main" val="20004"/>
                    </a:ext>
                  </a:extLst>
                </a:gridCol>
                <a:gridCol w="1244600">
                  <a:extLst>
                    <a:ext uri="{9D8B030D-6E8A-4147-A177-3AD203B41FA5}">
                      <a16:colId xmlns:a16="http://schemas.microsoft.com/office/drawing/2014/main" val="20005"/>
                    </a:ext>
                  </a:extLst>
                </a:gridCol>
              </a:tblGrid>
              <a:tr h="371475">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0000"/>
                          </a:solidFill>
                          <a:effectLst/>
                          <a:latin typeface="Abadi" pitchFamily="34" charset="0"/>
                        </a:rPr>
                        <a:t>p</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0000"/>
                          </a:solidFill>
                          <a:effectLst/>
                          <a:latin typeface="Abadi" pitchFamily="34" charset="0"/>
                        </a:rPr>
                        <a:t>q</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0000"/>
                          </a:solidFill>
                          <a:effectLst/>
                          <a:latin typeface="Abadi" pitchFamily="34" charset="0"/>
                        </a:rPr>
                        <a:t>r</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0000"/>
                          </a:solidFill>
                          <a:effectLst/>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kumimoji="0" lang="en-US" altLang="en-US" sz="1800" b="1" i="0" u="none" strike="noStrike" cap="none" normalizeH="0" baseline="0">
                          <a:ln>
                            <a:noFill/>
                          </a:ln>
                          <a:solidFill>
                            <a:srgbClr val="FF0000"/>
                          </a:solidFill>
                          <a:effectLst/>
                          <a:latin typeface="Cambria Math" panose="02040503050406030204" pitchFamily="18" charset="0"/>
                          <a:ea typeface="Cambria Math" panose="02040503050406030204" pitchFamily="18" charset="0"/>
                          <a:cs typeface="Cambria Math" panose="02040503050406030204" pitchFamily="18" charset="0"/>
                        </a:rPr>
                        <a:t>r</a:t>
                      </a:r>
                      <a:endParaRPr kumimoji="0" lang="en-US" altLang="en-US" sz="1800" b="1" i="0" u="none" strike="noStrike" cap="none" normalizeH="0" baseline="0">
                        <a:ln>
                          <a:noFill/>
                        </a:ln>
                        <a:solidFill>
                          <a:srgbClr val="FF0000"/>
                        </a:solidFill>
                        <a:effectLst/>
                        <a:latin typeface="Abad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0000"/>
                          </a:solidFill>
                          <a:effectLst/>
                          <a:latin typeface="Abadi" pitchFamily="34" charset="0"/>
                        </a:rPr>
                        <a:t>p </a:t>
                      </a:r>
                      <a:r>
                        <a:rPr kumimoji="0" lang="en-US" altLang="en-US" sz="1800" b="1" i="0" u="none" strike="noStrike" cap="none" normalizeH="0" baseline="0">
                          <a:ln>
                            <a:noFill/>
                          </a:ln>
                          <a:solidFill>
                            <a:srgbClr val="FF0000"/>
                          </a:solidFill>
                          <a:effectLst/>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kumimoji="0" lang="en-US" altLang="en-US" sz="1800" b="1" i="0" u="none" strike="noStrike" cap="none" normalizeH="0" baseline="0">
                          <a:ln>
                            <a:noFill/>
                          </a:ln>
                          <a:solidFill>
                            <a:srgbClr val="FF0000"/>
                          </a:solidFill>
                          <a:effectLst/>
                          <a:latin typeface="Cambria Math" panose="02040503050406030204" pitchFamily="18" charset="0"/>
                          <a:ea typeface="Cambria Math" panose="02040503050406030204" pitchFamily="18" charset="0"/>
                          <a:cs typeface="Cambria Math" panose="02040503050406030204" pitchFamily="18" charset="0"/>
                        </a:rPr>
                        <a:t>q</a:t>
                      </a:r>
                      <a:endParaRPr kumimoji="0" lang="en-US" altLang="en-US" sz="1800" b="1" i="0" u="none" strike="noStrike" cap="none" normalizeH="0" baseline="0">
                        <a:ln>
                          <a:noFill/>
                        </a:ln>
                        <a:solidFill>
                          <a:srgbClr val="FF0000"/>
                        </a:solidFill>
                        <a:effectLst/>
                        <a:latin typeface="Abad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0000"/>
                          </a:solidFill>
                          <a:effectLst/>
                          <a:latin typeface="Abadi" pitchFamily="34" charset="0"/>
                        </a:rPr>
                        <a:t>p </a:t>
                      </a:r>
                      <a:r>
                        <a:rPr kumimoji="0" lang="en-US" altLang="en-US" sz="1800" b="1" i="0" u="none" strike="noStrike" cap="none" normalizeH="0" baseline="0">
                          <a:ln>
                            <a:noFill/>
                          </a:ln>
                          <a:solidFill>
                            <a:srgbClr val="FF0000"/>
                          </a:solidFill>
                          <a:effectLst/>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kumimoji="0" lang="en-US" altLang="en-US" sz="1800" b="1" i="0" u="none" strike="noStrike" cap="none" normalizeH="0" baseline="0">
                          <a:ln>
                            <a:noFill/>
                          </a:ln>
                          <a:solidFill>
                            <a:srgbClr val="FF0000"/>
                          </a:solidFill>
                          <a:effectLst/>
                          <a:latin typeface="Cambria Math" panose="02040503050406030204" pitchFamily="18" charset="0"/>
                          <a:ea typeface="Cambria Math" panose="02040503050406030204" pitchFamily="18" charset="0"/>
                          <a:cs typeface="Cambria Math" panose="02040503050406030204" pitchFamily="18" charset="0"/>
                        </a:rPr>
                        <a:t>q → </a:t>
                      </a:r>
                      <a:r>
                        <a:rPr kumimoji="0" lang="en-US" altLang="en-US" sz="1800" b="1" i="0" u="none" strike="noStrike" cap="none" normalizeH="0" baseline="0">
                          <a:ln>
                            <a:noFill/>
                          </a:ln>
                          <a:solidFill>
                            <a:srgbClr val="FF0000"/>
                          </a:solidFill>
                          <a:effectLst/>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kumimoji="0" lang="en-US" altLang="en-US" sz="1800" b="1" i="0" u="none" strike="noStrike" cap="none" normalizeH="0" baseline="0">
                          <a:ln>
                            <a:noFill/>
                          </a:ln>
                          <a:solidFill>
                            <a:srgbClr val="FF0000"/>
                          </a:solidFill>
                          <a:effectLst/>
                          <a:latin typeface="Cambria Math" panose="02040503050406030204" pitchFamily="18" charset="0"/>
                          <a:ea typeface="Cambria Math" panose="02040503050406030204" pitchFamily="18" charset="0"/>
                          <a:cs typeface="Cambria Math" panose="02040503050406030204" pitchFamily="18" charset="0"/>
                        </a:rPr>
                        <a:t>r</a:t>
                      </a:r>
                      <a:endParaRPr kumimoji="0" lang="en-US" altLang="en-US" sz="1800" b="1" i="0" u="none" strike="noStrike" cap="none" normalizeH="0" baseline="0">
                        <a:ln>
                          <a:noFill/>
                        </a:ln>
                        <a:solidFill>
                          <a:srgbClr val="FF0000"/>
                        </a:solidFill>
                        <a:effectLst/>
                        <a:latin typeface="Abad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71475">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extLst>
                  <a:ext uri="{0D108BD9-81ED-4DB2-BD59-A6C34878D82A}">
                    <a16:rowId xmlns:a16="http://schemas.microsoft.com/office/drawing/2014/main" val="10001"/>
                  </a:ext>
                </a:extLst>
              </a:tr>
              <a:tr h="371475">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extLst>
                  <a:ext uri="{0D108BD9-81ED-4DB2-BD59-A6C34878D82A}">
                    <a16:rowId xmlns:a16="http://schemas.microsoft.com/office/drawing/2014/main" val="10002"/>
                  </a:ext>
                </a:extLst>
              </a:tr>
              <a:tr h="371475">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extLst>
                  <a:ext uri="{0D108BD9-81ED-4DB2-BD59-A6C34878D82A}">
                    <a16:rowId xmlns:a16="http://schemas.microsoft.com/office/drawing/2014/main" val="10003"/>
                  </a:ext>
                </a:extLst>
              </a:tr>
              <a:tr h="371475">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extLst>
                  <a:ext uri="{0D108BD9-81ED-4DB2-BD59-A6C34878D82A}">
                    <a16:rowId xmlns:a16="http://schemas.microsoft.com/office/drawing/2014/main" val="10004"/>
                  </a:ext>
                </a:extLst>
              </a:tr>
              <a:tr h="371475">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extLst>
                  <a:ext uri="{0D108BD9-81ED-4DB2-BD59-A6C34878D82A}">
                    <a16:rowId xmlns:a16="http://schemas.microsoft.com/office/drawing/2014/main" val="10005"/>
                  </a:ext>
                </a:extLst>
              </a:tr>
              <a:tr h="371475">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extLst>
                  <a:ext uri="{0D108BD9-81ED-4DB2-BD59-A6C34878D82A}">
                    <a16:rowId xmlns:a16="http://schemas.microsoft.com/office/drawing/2014/main" val="10006"/>
                  </a:ext>
                </a:extLst>
              </a:tr>
              <a:tr h="371475">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extLst>
                  <a:ext uri="{0D108BD9-81ED-4DB2-BD59-A6C34878D82A}">
                    <a16:rowId xmlns:a16="http://schemas.microsoft.com/office/drawing/2014/main" val="10007"/>
                  </a:ext>
                </a:extLst>
              </a:tr>
              <a:tr h="371475">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noChangeArrowheads="1"/>
          </p:cNvSpPr>
          <p:nvPr>
            <p:ph type="title"/>
          </p:nvPr>
        </p:nvSpPr>
        <p:spPr/>
        <p:txBody>
          <a:bodyPr/>
          <a:lstStyle/>
          <a:p>
            <a:r>
              <a:rPr lang="en-US" altLang="en-US">
                <a:solidFill>
                  <a:srgbClr val="FF0000"/>
                </a:solidFill>
              </a:rPr>
              <a:t>Problem:</a:t>
            </a:r>
          </a:p>
        </p:txBody>
      </p:sp>
      <p:sp>
        <p:nvSpPr>
          <p:cNvPr id="3" name="Content Placeholder 2"/>
          <p:cNvSpPr>
            <a:spLocks noGrp="1"/>
          </p:cNvSpPr>
          <p:nvPr>
            <p:ph idx="1"/>
          </p:nvPr>
        </p:nvSpPr>
        <p:spPr/>
        <p:txBody>
          <a:bodyPr>
            <a:normAutofit fontScale="92500" lnSpcReduction="20000"/>
          </a:bodyPr>
          <a:lstStyle/>
          <a:p>
            <a:pPr>
              <a:defRPr/>
            </a:pPr>
            <a:r>
              <a:rPr lang="en-US" dirty="0"/>
              <a:t>How many rows are there in a truth table with </a:t>
            </a:r>
            <a:r>
              <a:rPr lang="en-US" i="1" dirty="0"/>
              <a:t>n</a:t>
            </a:r>
            <a:r>
              <a:rPr lang="en-US" dirty="0"/>
              <a:t> propositional variables?</a:t>
            </a:r>
          </a:p>
          <a:p>
            <a:pPr>
              <a:buFont typeface="Wingdings" panose="05000000000000000000" pitchFamily="2" charset="2"/>
              <a:buNone/>
              <a:defRPr/>
            </a:pPr>
            <a:endParaRPr lang="en-US" b="1" dirty="0"/>
          </a:p>
          <a:p>
            <a:pPr>
              <a:buFont typeface="Wingdings" panose="05000000000000000000" pitchFamily="2" charset="2"/>
              <a:buNone/>
              <a:defRPr/>
            </a:pPr>
            <a:r>
              <a:rPr lang="en-US" b="1" dirty="0"/>
              <a:t>    Solution</a:t>
            </a:r>
            <a:r>
              <a:rPr lang="en-US" dirty="0"/>
              <a:t>: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n  </a:t>
            </a:r>
            <a:r>
              <a:rPr lang="en-US" dirty="0">
                <a:latin typeface="Cambria Math" pitchFamily="18" charset="0"/>
                <a:ea typeface="Cambria Math" pitchFamily="18" charset="0"/>
              </a:rPr>
              <a:t> We will see how to do this in Chapter 6.</a:t>
            </a:r>
          </a:p>
          <a:p>
            <a:pPr>
              <a:defRPr/>
            </a:pPr>
            <a:endParaRPr lang="en-US" dirty="0"/>
          </a:p>
          <a:p>
            <a:pPr>
              <a:defRPr/>
            </a:pPr>
            <a:r>
              <a:rPr lang="en-US" dirty="0"/>
              <a:t>Note that this means that with n propositional variables, we can construct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n    </a:t>
            </a:r>
            <a:r>
              <a:rPr lang="en-US" dirty="0">
                <a:latin typeface="Cambria Math" pitchFamily="18" charset="0"/>
                <a:ea typeface="Cambria Math" pitchFamily="18" charset="0"/>
              </a:rPr>
              <a:t> distinct (i.e., not equivalent) propositions. </a:t>
            </a:r>
            <a:endParaRPr lang="en-US" dirty="0"/>
          </a:p>
          <a:p>
            <a:pPr>
              <a:buFont typeface="Wingdings" panose="05000000000000000000" pitchFamily="2" charset="2"/>
              <a:buNone/>
              <a:defRPr/>
            </a:pPr>
            <a:r>
              <a:rPr lang="en-US" dirty="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3"/>
          <p:cNvSpPr>
            <a:spLocks noGrp="1" noChangeArrowheads="1"/>
          </p:cNvSpPr>
          <p:nvPr>
            <p:ph type="body" sz="half" idx="1"/>
          </p:nvPr>
        </p:nvSpPr>
        <p:spPr>
          <a:xfrm>
            <a:off x="457200" y="1600200"/>
            <a:ext cx="8153400" cy="2514600"/>
          </a:xfrm>
        </p:spPr>
        <p:txBody>
          <a:bodyPr/>
          <a:lstStyle/>
          <a:p>
            <a:pPr eaLnBrk="1" hangingPunct="1"/>
            <a:r>
              <a:rPr lang="en-US" altLang="en-US" sz="2000"/>
              <a:t>We can use parentheses to specify the order in which logical operators in a compound proposition are to be applied.</a:t>
            </a:r>
          </a:p>
          <a:p>
            <a:pPr eaLnBrk="1" hangingPunct="1"/>
            <a:r>
              <a:rPr lang="en-US" altLang="en-US" sz="2000"/>
              <a:t>To reduce the number of parentheses, the precedence order is defined for logical operators.</a:t>
            </a:r>
            <a:endParaRPr lang="en-US" altLang="en-US" sz="2100"/>
          </a:p>
          <a:p>
            <a:pPr lvl="1" eaLnBrk="1" hangingPunct="1">
              <a:buFont typeface="Wingdings" panose="05000000000000000000" pitchFamily="2" charset="2"/>
              <a:buNone/>
            </a:pPr>
            <a:endParaRPr lang="en-US" altLang="en-US" sz="2100">
              <a:solidFill>
                <a:schemeClr val="hlink"/>
              </a:solidFill>
              <a:cs typeface="Arial" panose="020B0604020202020204" pitchFamily="34" charset="0"/>
            </a:endParaRPr>
          </a:p>
          <a:p>
            <a:pPr eaLnBrk="1" hangingPunct="1">
              <a:buFont typeface="Wingdings" panose="05000000000000000000" pitchFamily="2" charset="2"/>
              <a:buNone/>
            </a:pPr>
            <a:endParaRPr lang="en-US" altLang="en-US" sz="2800"/>
          </a:p>
          <a:p>
            <a:pPr eaLnBrk="1" hangingPunct="1">
              <a:buFont typeface="Wingdings" panose="05000000000000000000" pitchFamily="2" charset="2"/>
              <a:buNone/>
            </a:pPr>
            <a:endParaRPr lang="en-US" altLang="en-US" sz="2800"/>
          </a:p>
        </p:txBody>
      </p:sp>
      <p:graphicFrame>
        <p:nvGraphicFramePr>
          <p:cNvPr id="31800" name="Group 56"/>
          <p:cNvGraphicFramePr>
            <a:graphicFrameLocks noGrp="1"/>
          </p:cNvGraphicFramePr>
          <p:nvPr>
            <p:ph sz="half" idx="2"/>
          </p:nvPr>
        </p:nvGraphicFramePr>
        <p:xfrm>
          <a:off x="762000" y="3200400"/>
          <a:ext cx="4572000" cy="2835285"/>
        </p:xfrm>
        <a:graphic>
          <a:graphicData uri="http://schemas.openxmlformats.org/drawingml/2006/table">
            <a:tbl>
              <a:tblPr/>
              <a:tblGrid>
                <a:gridCol w="21336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tblGrid>
              <a:tr h="396206">
                <a:tc gridSpan="2">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Precedence of Logical Operators.</a:t>
                      </a:r>
                    </a:p>
                  </a:txBody>
                  <a:tcPr marT="45704" marB="4570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extLst>
                  <a:ext uri="{0D108BD9-81ED-4DB2-BD59-A6C34878D82A}">
                    <a16:rowId xmlns:a16="http://schemas.microsoft.com/office/drawing/2014/main" val="10000"/>
                  </a:ext>
                </a:extLst>
              </a:tr>
              <a:tr h="518933">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Operator</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Precedence</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206">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61965">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l-GR" altLang="en-US" sz="1600" b="0" i="0" u="none" strike="noStrike" cap="none" normalizeH="0" baseline="0" dirty="0">
                          <a:ln>
                            <a:noFill/>
                          </a:ln>
                          <a:solidFill>
                            <a:schemeClr val="tx1"/>
                          </a:solidFill>
                          <a:effectLst/>
                          <a:latin typeface="Arial" panose="020B0604020202020204" pitchFamily="34" charset="0"/>
                        </a:rPr>
                        <a:t>Λ</a:t>
                      </a:r>
                      <a:endParaRPr kumimoji="0" lang="en-US" altLang="en-US" sz="1600" b="0" i="0" u="none" strike="noStrike" cap="none" normalizeH="0" baseline="0" dirty="0">
                        <a:ln>
                          <a:noFill/>
                        </a:ln>
                        <a:solidFill>
                          <a:schemeClr val="tx1"/>
                        </a:solidFill>
                        <a:effectLst/>
                        <a:latin typeface="Abadi" panose="020B0604020104020204" pitchFamily="34" charset="0"/>
                      </a:endParaRP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l-GR" altLang="en-US" sz="2000" b="0" i="0" u="none" strike="noStrike" cap="none" normalizeH="0" baseline="0" dirty="0">
                          <a:ln>
                            <a:noFill/>
                          </a:ln>
                          <a:solidFill>
                            <a:schemeClr val="tx1"/>
                          </a:solidFill>
                          <a:effectLst/>
                          <a:latin typeface="Arial" panose="020B0604020202020204" pitchFamily="34" charset="0"/>
                        </a:rPr>
                        <a:t>ν</a:t>
                      </a:r>
                      <a:endParaRPr kumimoji="0" lang="en-US" altLang="en-US" sz="2000" b="0" i="0" u="none" strike="noStrike" cap="none" normalizeH="0" baseline="0" dirty="0">
                        <a:ln>
                          <a:noFill/>
                        </a:ln>
                        <a:solidFill>
                          <a:schemeClr val="tx1"/>
                        </a:solidFill>
                        <a:effectLst/>
                        <a:latin typeface="Abadi" panose="020B0604020104020204" pitchFamily="34" charset="0"/>
                      </a:endParaRP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2</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3</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61965">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4</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5</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66582" name="Slide Number Placeholder 2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3520B015-B489-4D6E-BC02-5FAD7F6EB7CB}" type="slidenum">
              <a:rPr lang="en-US" altLang="en-US" sz="1000" smtClean="0"/>
              <a:pPr>
                <a:spcBef>
                  <a:spcPct val="0"/>
                </a:spcBef>
                <a:buClrTx/>
                <a:buFontTx/>
                <a:buNone/>
              </a:pPr>
              <a:t>53</a:t>
            </a:fld>
            <a:endParaRPr lang="en-US" altLang="en-US" sz="1000"/>
          </a:p>
        </p:txBody>
      </p:sp>
      <p:sp>
        <p:nvSpPr>
          <p:cNvPr id="66583"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66584" name="Text Box 5"/>
          <p:cNvSpPr txBox="1">
            <a:spLocks noChangeArrowheads="1"/>
          </p:cNvSpPr>
          <p:nvPr/>
        </p:nvSpPr>
        <p:spPr bwMode="auto">
          <a:xfrm>
            <a:off x="457200" y="571500"/>
            <a:ext cx="6553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50000"/>
              </a:spcBef>
              <a:buClrTx/>
              <a:buFontTx/>
              <a:buNone/>
            </a:pPr>
            <a:r>
              <a:rPr lang="en-US" altLang="en-US" sz="2800" u="sng">
                <a:solidFill>
                  <a:srgbClr val="FF0000"/>
                </a:solidFill>
              </a:rPr>
              <a:t>Precedence of Logical Operators</a:t>
            </a:r>
          </a:p>
        </p:txBody>
      </p:sp>
      <p:sp>
        <p:nvSpPr>
          <p:cNvPr id="66585" name="Text Box 57"/>
          <p:cNvSpPr txBox="1">
            <a:spLocks noChangeArrowheads="1"/>
          </p:cNvSpPr>
          <p:nvPr/>
        </p:nvSpPr>
        <p:spPr bwMode="auto">
          <a:xfrm>
            <a:off x="5638800" y="3276600"/>
            <a:ext cx="3352800" cy="119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1800"/>
              <a:t>E.g. ¬</a:t>
            </a:r>
            <a:r>
              <a:rPr lang="en-US" altLang="en-US" sz="1800" i="1"/>
              <a:t>p</a:t>
            </a:r>
            <a:r>
              <a:rPr lang="en-US" altLang="en-US" sz="1800"/>
              <a:t> </a:t>
            </a:r>
            <a:r>
              <a:rPr lang="el-GR" altLang="en-US" sz="1400">
                <a:latin typeface="Arial" panose="020B0604020202020204" pitchFamily="34" charset="0"/>
              </a:rPr>
              <a:t>Λ</a:t>
            </a:r>
            <a:r>
              <a:rPr lang="en-US" altLang="en-US" sz="1400"/>
              <a:t> </a:t>
            </a:r>
            <a:r>
              <a:rPr lang="en-US" altLang="en-US" sz="1800" i="1"/>
              <a:t>q</a:t>
            </a:r>
            <a:r>
              <a:rPr lang="en-US" altLang="en-US" sz="1800"/>
              <a:t> = (¬</a:t>
            </a:r>
            <a:r>
              <a:rPr lang="en-US" altLang="en-US" sz="1800" i="1"/>
              <a:t>p</a:t>
            </a:r>
            <a:r>
              <a:rPr lang="en-US" altLang="en-US" sz="1800"/>
              <a:t> ) </a:t>
            </a:r>
            <a:r>
              <a:rPr lang="el-GR" altLang="en-US" sz="1400">
                <a:latin typeface="Arial" panose="020B0604020202020204" pitchFamily="34" charset="0"/>
              </a:rPr>
              <a:t>Λ</a:t>
            </a:r>
            <a:r>
              <a:rPr lang="en-US" altLang="en-US" sz="1800"/>
              <a:t> </a:t>
            </a:r>
            <a:r>
              <a:rPr lang="en-US" altLang="en-US" sz="1800" i="1"/>
              <a:t>q</a:t>
            </a:r>
            <a:r>
              <a:rPr lang="en-US" altLang="en-US" sz="1800"/>
              <a:t> </a:t>
            </a:r>
          </a:p>
          <a:p>
            <a:pPr>
              <a:spcBef>
                <a:spcPct val="50000"/>
              </a:spcBef>
              <a:buClrTx/>
              <a:buFontTx/>
              <a:buNone/>
            </a:pPr>
            <a:r>
              <a:rPr lang="en-US" altLang="en-US" sz="1800"/>
              <a:t>        </a:t>
            </a:r>
            <a:r>
              <a:rPr lang="en-US" altLang="en-US" sz="1800" i="1"/>
              <a:t>p</a:t>
            </a:r>
            <a:r>
              <a:rPr lang="en-US" altLang="en-US" sz="1800"/>
              <a:t> </a:t>
            </a:r>
            <a:r>
              <a:rPr lang="el-GR" altLang="en-US" sz="1400">
                <a:latin typeface="Arial" panose="020B0604020202020204" pitchFamily="34" charset="0"/>
              </a:rPr>
              <a:t>Λ</a:t>
            </a:r>
            <a:r>
              <a:rPr lang="en-US" altLang="en-US" sz="1800"/>
              <a:t> </a:t>
            </a:r>
            <a:r>
              <a:rPr lang="en-US" altLang="en-US" sz="1800" i="1"/>
              <a:t>q</a:t>
            </a:r>
            <a:r>
              <a:rPr lang="en-US" altLang="en-US" sz="1800"/>
              <a:t> </a:t>
            </a:r>
            <a:r>
              <a:rPr lang="el-GR" altLang="en-US" sz="1800">
                <a:latin typeface="Arial" panose="020B0604020202020204" pitchFamily="34" charset="0"/>
              </a:rPr>
              <a:t>ν</a:t>
            </a:r>
            <a:r>
              <a:rPr lang="en-US" altLang="en-US" sz="1800"/>
              <a:t> </a:t>
            </a:r>
            <a:r>
              <a:rPr lang="en-US" altLang="en-US" sz="1800" i="1"/>
              <a:t>r </a:t>
            </a:r>
            <a:r>
              <a:rPr lang="en-US" altLang="en-US" sz="1800"/>
              <a:t>= (</a:t>
            </a:r>
            <a:r>
              <a:rPr lang="en-US" altLang="en-US" sz="1800" i="1"/>
              <a:t>p</a:t>
            </a:r>
            <a:r>
              <a:rPr lang="en-US" altLang="en-US" sz="1800"/>
              <a:t> </a:t>
            </a:r>
            <a:r>
              <a:rPr lang="el-GR" altLang="en-US" sz="1400">
                <a:latin typeface="Arial" panose="020B0604020202020204" pitchFamily="34" charset="0"/>
              </a:rPr>
              <a:t>Λ</a:t>
            </a:r>
            <a:r>
              <a:rPr lang="en-US" altLang="en-US" sz="1800"/>
              <a:t> </a:t>
            </a:r>
            <a:r>
              <a:rPr lang="en-US" altLang="en-US" sz="1800" i="1"/>
              <a:t>q</a:t>
            </a:r>
            <a:r>
              <a:rPr lang="en-US" altLang="en-US" sz="1800"/>
              <a:t> ) </a:t>
            </a:r>
            <a:r>
              <a:rPr lang="el-GR" altLang="en-US" sz="1800">
                <a:latin typeface="Arial" panose="020B0604020202020204" pitchFamily="34" charset="0"/>
              </a:rPr>
              <a:t>ν</a:t>
            </a:r>
            <a:r>
              <a:rPr lang="en-US" altLang="en-US" sz="1800"/>
              <a:t> </a:t>
            </a:r>
            <a:r>
              <a:rPr lang="en-US" altLang="en-US" sz="1800" i="1"/>
              <a:t>r</a:t>
            </a:r>
            <a:r>
              <a:rPr lang="en-US" altLang="en-US" sz="1800"/>
              <a:t> </a:t>
            </a:r>
          </a:p>
          <a:p>
            <a:pPr>
              <a:spcBef>
                <a:spcPct val="50000"/>
              </a:spcBef>
              <a:buClrTx/>
              <a:buFontTx/>
              <a:buNone/>
            </a:pPr>
            <a:r>
              <a:rPr lang="en-US" altLang="en-US" sz="1800"/>
              <a:t>        </a:t>
            </a:r>
            <a:r>
              <a:rPr lang="en-US" altLang="en-US" sz="1800" i="1"/>
              <a:t>p</a:t>
            </a:r>
            <a:r>
              <a:rPr lang="en-US" altLang="en-US" sz="1800"/>
              <a:t> </a:t>
            </a:r>
            <a:r>
              <a:rPr lang="el-GR" altLang="en-US" sz="1800">
                <a:latin typeface="Arial" panose="020B0604020202020204" pitchFamily="34" charset="0"/>
              </a:rPr>
              <a:t>ν</a:t>
            </a:r>
            <a:r>
              <a:rPr lang="en-US" altLang="en-US" sz="1800"/>
              <a:t> </a:t>
            </a:r>
            <a:r>
              <a:rPr lang="en-US" altLang="en-US" sz="1800" i="1"/>
              <a:t>q</a:t>
            </a:r>
            <a:r>
              <a:rPr lang="en-US" altLang="en-US" sz="1800"/>
              <a:t> </a:t>
            </a:r>
            <a:r>
              <a:rPr lang="el-GR" altLang="en-US" sz="1400">
                <a:latin typeface="Arial" panose="020B0604020202020204" pitchFamily="34" charset="0"/>
              </a:rPr>
              <a:t>Λ</a:t>
            </a:r>
            <a:r>
              <a:rPr lang="en-US" altLang="en-US" sz="1800"/>
              <a:t> </a:t>
            </a:r>
            <a:r>
              <a:rPr lang="en-US" altLang="en-US" sz="1800" i="1"/>
              <a:t>r</a:t>
            </a:r>
            <a:r>
              <a:rPr lang="en-US" altLang="en-US" sz="1800"/>
              <a:t> = </a:t>
            </a:r>
            <a:r>
              <a:rPr lang="en-US" altLang="en-US" sz="1800" i="1"/>
              <a:t>p</a:t>
            </a:r>
            <a:r>
              <a:rPr lang="en-US" altLang="en-US" sz="1800"/>
              <a:t> </a:t>
            </a:r>
            <a:r>
              <a:rPr lang="el-GR" altLang="en-US" sz="1800">
                <a:latin typeface="Arial" panose="020B0604020202020204" pitchFamily="34" charset="0"/>
              </a:rPr>
              <a:t>ν</a:t>
            </a:r>
            <a:r>
              <a:rPr lang="en-US" altLang="en-US" sz="1800"/>
              <a:t> (</a:t>
            </a:r>
            <a:r>
              <a:rPr lang="en-US" altLang="en-US" sz="1800" i="1"/>
              <a:t>q</a:t>
            </a:r>
            <a:r>
              <a:rPr lang="en-US" altLang="en-US" sz="1800"/>
              <a:t> </a:t>
            </a:r>
            <a:r>
              <a:rPr lang="el-GR" altLang="en-US" sz="1400">
                <a:latin typeface="Arial" panose="020B0604020202020204" pitchFamily="34" charset="0"/>
              </a:rPr>
              <a:t>Λ</a:t>
            </a:r>
            <a:r>
              <a:rPr lang="en-US" altLang="en-US" sz="1800"/>
              <a:t> </a:t>
            </a:r>
            <a:r>
              <a:rPr lang="en-US" altLang="en-US" sz="1800" i="1"/>
              <a:t>r</a:t>
            </a:r>
            <a:r>
              <a:rPr lang="en-US" altLang="en-US" sz="1800"/>
              <a: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
          <p:cNvSpPr>
            <a:spLocks noGrp="1" noChangeArrowheads="1"/>
          </p:cNvSpPr>
          <p:nvPr>
            <p:ph type="body" sz="half" idx="1"/>
          </p:nvPr>
        </p:nvSpPr>
        <p:spPr>
          <a:xfrm>
            <a:off x="457200" y="1600200"/>
            <a:ext cx="8153400" cy="2514600"/>
          </a:xfrm>
        </p:spPr>
        <p:txBody>
          <a:bodyPr/>
          <a:lstStyle/>
          <a:p>
            <a:pPr eaLnBrk="1" hangingPunct="1"/>
            <a:r>
              <a:rPr lang="en-US" altLang="en-US" sz="2000"/>
              <a:t>English (and every other human language) is often ambiguous. Translating sentences into compound statements removes the ambiguity. </a:t>
            </a:r>
          </a:p>
          <a:p>
            <a:pPr eaLnBrk="1" hangingPunct="1"/>
            <a:r>
              <a:rPr lang="en-US" altLang="en-US" sz="2000"/>
              <a:t>Example: How can this English sentence be translated into a logical expression?</a:t>
            </a:r>
          </a:p>
          <a:p>
            <a:pPr eaLnBrk="1" hangingPunct="1">
              <a:buFont typeface="Wingdings" panose="05000000000000000000" pitchFamily="2" charset="2"/>
              <a:buNone/>
            </a:pPr>
            <a:r>
              <a:rPr lang="en-US" altLang="en-US" sz="2100"/>
              <a:t>		“You cannot ride the roller coaster if you are under 4 feet  </a:t>
            </a:r>
          </a:p>
          <a:p>
            <a:pPr eaLnBrk="1" hangingPunct="1">
              <a:buFont typeface="Wingdings" panose="05000000000000000000" pitchFamily="2" charset="2"/>
              <a:buNone/>
            </a:pPr>
            <a:r>
              <a:rPr lang="en-US" altLang="en-US" sz="2100"/>
              <a:t>            tall unless you are older than 16 years old.”</a:t>
            </a:r>
          </a:p>
          <a:p>
            <a:pPr eaLnBrk="1" hangingPunct="1">
              <a:buFont typeface="Wingdings" panose="05000000000000000000" pitchFamily="2" charset="2"/>
              <a:buNone/>
            </a:pPr>
            <a:endParaRPr lang="en-US" altLang="en-US" sz="2100"/>
          </a:p>
          <a:p>
            <a:pPr lvl="1" eaLnBrk="1" hangingPunct="1">
              <a:buFont typeface="Wingdings" panose="05000000000000000000" pitchFamily="2" charset="2"/>
              <a:buNone/>
            </a:pPr>
            <a:endParaRPr lang="en-US" altLang="en-US" sz="2100">
              <a:solidFill>
                <a:schemeClr val="hlink"/>
              </a:solidFill>
              <a:cs typeface="Arial" panose="020B0604020202020204" pitchFamily="34" charset="0"/>
            </a:endParaRPr>
          </a:p>
          <a:p>
            <a:pPr eaLnBrk="1" hangingPunct="1">
              <a:buFont typeface="Wingdings" panose="05000000000000000000" pitchFamily="2" charset="2"/>
              <a:buNone/>
            </a:pPr>
            <a:endParaRPr lang="en-US" altLang="en-US" sz="2800"/>
          </a:p>
          <a:p>
            <a:pPr eaLnBrk="1" hangingPunct="1">
              <a:buFont typeface="Wingdings" panose="05000000000000000000" pitchFamily="2" charset="2"/>
              <a:buNone/>
            </a:pPr>
            <a:endParaRPr lang="en-US" altLang="en-US" sz="2800"/>
          </a:p>
        </p:txBody>
      </p:sp>
      <p:pic>
        <p:nvPicPr>
          <p:cNvPr id="67587" name="Content Placeholder 4" descr="Screen Clippi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l="5786" t="59473" r="69507"/>
          <a:stretch>
            <a:fillRect/>
          </a:stretch>
        </p:blipFill>
        <p:spPr>
          <a:xfrm>
            <a:off x="5905500" y="179388"/>
            <a:ext cx="2209800" cy="1463675"/>
          </a:xfrm>
        </p:spPr>
      </p:pic>
      <p:sp>
        <p:nvSpPr>
          <p:cNvPr id="67588" name="Slide Number Placeholder 8"/>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4ECDDD8C-C1F1-4608-ADDB-C30E70C7CE05}" type="slidenum">
              <a:rPr lang="en-US" altLang="en-US" sz="1000" smtClean="0"/>
              <a:pPr>
                <a:spcBef>
                  <a:spcPct val="0"/>
                </a:spcBef>
                <a:buClrTx/>
                <a:buFontTx/>
                <a:buNone/>
              </a:pPr>
              <a:t>54</a:t>
            </a:fld>
            <a:endParaRPr lang="en-US" altLang="en-US" sz="1000"/>
          </a:p>
        </p:txBody>
      </p:sp>
      <p:sp>
        <p:nvSpPr>
          <p:cNvPr id="67589"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67590" name="Text Box 5"/>
          <p:cNvSpPr txBox="1">
            <a:spLocks noChangeArrowheads="1"/>
          </p:cNvSpPr>
          <p:nvPr/>
        </p:nvSpPr>
        <p:spPr bwMode="auto">
          <a:xfrm>
            <a:off x="152400" y="457200"/>
            <a:ext cx="594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50000"/>
              </a:spcBef>
              <a:buClrTx/>
              <a:buFontTx/>
              <a:buNone/>
            </a:pPr>
            <a:r>
              <a:rPr lang="en-US" altLang="en-US" sz="2800">
                <a:solidFill>
                  <a:srgbClr val="FF0000"/>
                </a:solidFill>
              </a:rPr>
              <a:t>Translating English Sentences</a:t>
            </a:r>
          </a:p>
        </p:txBody>
      </p:sp>
      <p:sp>
        <p:nvSpPr>
          <p:cNvPr id="32795" name="Text Box 27"/>
          <p:cNvSpPr txBox="1">
            <a:spLocks noChangeArrowheads="1"/>
          </p:cNvSpPr>
          <p:nvPr/>
        </p:nvSpPr>
        <p:spPr bwMode="auto">
          <a:xfrm>
            <a:off x="914400" y="4038600"/>
            <a:ext cx="73914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1800">
                <a:solidFill>
                  <a:srgbClr val="FF3300"/>
                </a:solidFill>
              </a:rPr>
              <a:t>Solution</a:t>
            </a:r>
            <a:r>
              <a:rPr lang="en-US" altLang="en-US" sz="1800"/>
              <a:t>: Let </a:t>
            </a:r>
            <a:r>
              <a:rPr lang="en-US" altLang="en-US" sz="1800" i="1"/>
              <a:t>q</a:t>
            </a:r>
            <a:r>
              <a:rPr lang="en-US" altLang="en-US" sz="1800"/>
              <a:t>, </a:t>
            </a:r>
            <a:r>
              <a:rPr lang="en-US" altLang="en-US" sz="1800" i="1"/>
              <a:t>r</a:t>
            </a:r>
            <a:r>
              <a:rPr lang="en-US" altLang="en-US" sz="1800"/>
              <a:t>, and </a:t>
            </a:r>
            <a:r>
              <a:rPr lang="en-US" altLang="en-US" sz="1800" i="1"/>
              <a:t>s</a:t>
            </a:r>
            <a:r>
              <a:rPr lang="en-US" altLang="en-US" sz="1800"/>
              <a:t> represent “You can ride the roller  coaster,”    </a:t>
            </a:r>
          </a:p>
          <a:p>
            <a:pPr>
              <a:spcBef>
                <a:spcPct val="50000"/>
              </a:spcBef>
              <a:buClrTx/>
              <a:buFontTx/>
              <a:buNone/>
            </a:pPr>
            <a:r>
              <a:rPr lang="en-US" altLang="en-US" sz="1800"/>
              <a:t>               “You are under 4 feet tall,” and “You are older than   </a:t>
            </a:r>
          </a:p>
          <a:p>
            <a:pPr>
              <a:spcBef>
                <a:spcPct val="50000"/>
              </a:spcBef>
              <a:buClrTx/>
              <a:buFontTx/>
              <a:buNone/>
            </a:pPr>
            <a:r>
              <a:rPr lang="en-US" altLang="en-US" sz="1800"/>
              <a:t>               16 years old.” The sentence can be translated into:</a:t>
            </a:r>
          </a:p>
          <a:p>
            <a:pPr>
              <a:spcBef>
                <a:spcPct val="50000"/>
              </a:spcBef>
              <a:buClrTx/>
              <a:buFontTx/>
              <a:buNone/>
            </a:pPr>
            <a:r>
              <a:rPr lang="en-US" altLang="en-US" sz="1800"/>
              <a:t>                               (</a:t>
            </a:r>
            <a:r>
              <a:rPr lang="en-US" altLang="en-US" sz="1800" i="1"/>
              <a:t>r</a:t>
            </a:r>
            <a:r>
              <a:rPr lang="en-US" altLang="en-US" sz="1800"/>
              <a:t> </a:t>
            </a:r>
            <a:r>
              <a:rPr lang="el-GR" altLang="en-US" sz="1400">
                <a:latin typeface="Arial" panose="020B0604020202020204" pitchFamily="34" charset="0"/>
              </a:rPr>
              <a:t>Λ</a:t>
            </a:r>
            <a:r>
              <a:rPr lang="en-US" altLang="en-US" sz="1800"/>
              <a:t> ¬ </a:t>
            </a:r>
            <a:r>
              <a:rPr lang="en-US" altLang="en-US" sz="1800" i="1"/>
              <a:t>s</a:t>
            </a:r>
            <a:r>
              <a:rPr lang="en-US" altLang="en-US" sz="1800"/>
              <a:t>) → ¬</a:t>
            </a:r>
            <a:r>
              <a:rPr lang="en-US" altLang="en-US" sz="1800" i="1"/>
              <a:t>q</a:t>
            </a:r>
            <a:r>
              <a:rPr lang="en-US" altLang="en-US" sz="1800"/>
              <a:t>.</a:t>
            </a:r>
          </a:p>
          <a:p>
            <a:pPr>
              <a:spcBef>
                <a:spcPct val="50000"/>
              </a:spcBef>
              <a:buClrTx/>
              <a:buFontTx/>
              <a:buNone/>
            </a:pPr>
            <a:r>
              <a:rPr lang="en-US" altLang="en-US" sz="1800"/>
              <a:t>You cannot ride the coaster if You are under 4 feet tall and you are not older than 16 Years old.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795"/>
                                        </p:tgtEl>
                                        <p:attrNameLst>
                                          <p:attrName>style.visibility</p:attrName>
                                        </p:attrNameLst>
                                      </p:cBhvr>
                                      <p:to>
                                        <p:strVal val="visible"/>
                                      </p:to>
                                    </p:set>
                                    <p:anim calcmode="lin" valueType="num">
                                      <p:cBhvr additive="base">
                                        <p:cTn id="7" dur="500" fill="hold"/>
                                        <p:tgtEl>
                                          <p:spTgt spid="32795"/>
                                        </p:tgtEl>
                                        <p:attrNameLst>
                                          <p:attrName>ppt_x</p:attrName>
                                        </p:attrNameLst>
                                      </p:cBhvr>
                                      <p:tavLst>
                                        <p:tav tm="0">
                                          <p:val>
                                            <p:strVal val="#ppt_x"/>
                                          </p:val>
                                        </p:tav>
                                        <p:tav tm="100000">
                                          <p:val>
                                            <p:strVal val="#ppt_x"/>
                                          </p:val>
                                        </p:tav>
                                      </p:tavLst>
                                    </p:anim>
                                    <p:anim calcmode="lin" valueType="num">
                                      <p:cBhvr additive="base">
                                        <p:cTn id="8" dur="500" fill="hold"/>
                                        <p:tgtEl>
                                          <p:spTgt spid="327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9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noChangeArrowheads="1"/>
          </p:cNvSpPr>
          <p:nvPr>
            <p:ph type="title"/>
          </p:nvPr>
        </p:nvSpPr>
        <p:spPr/>
        <p:txBody>
          <a:bodyPr/>
          <a:lstStyle/>
          <a:p>
            <a:r>
              <a:rPr lang="en-US" altLang="en-US">
                <a:solidFill>
                  <a:srgbClr val="FF0000"/>
                </a:solidFill>
              </a:rPr>
              <a:t>Translating English Sentences</a:t>
            </a:r>
          </a:p>
        </p:txBody>
      </p:sp>
      <p:sp>
        <p:nvSpPr>
          <p:cNvPr id="3" name="Content Placeholder 2"/>
          <p:cNvSpPr>
            <a:spLocks noGrp="1"/>
          </p:cNvSpPr>
          <p:nvPr>
            <p:ph idx="1"/>
          </p:nvPr>
        </p:nvSpPr>
        <p:spPr/>
        <p:txBody>
          <a:bodyPr>
            <a:normAutofit fontScale="92500" lnSpcReduction="10000"/>
          </a:bodyPr>
          <a:lstStyle/>
          <a:p>
            <a:pPr>
              <a:defRPr/>
            </a:pPr>
            <a:r>
              <a:rPr lang="en-US" dirty="0"/>
              <a:t>Steps to convert an English sentence to a statement in propositional logic</a:t>
            </a:r>
          </a:p>
          <a:p>
            <a:pPr lvl="1">
              <a:defRPr/>
            </a:pPr>
            <a:r>
              <a:rPr lang="en-US" dirty="0"/>
              <a:t>Identify atomic propositions and represent using propositional variables.</a:t>
            </a:r>
          </a:p>
          <a:p>
            <a:pPr lvl="1">
              <a:defRPr/>
            </a:pPr>
            <a:r>
              <a:rPr lang="en-US" dirty="0"/>
              <a:t>Determine appropriate logical connectives</a:t>
            </a:r>
          </a:p>
          <a:p>
            <a:pPr>
              <a:defRPr/>
            </a:pPr>
            <a:r>
              <a:rPr lang="en-US" dirty="0"/>
              <a:t>“If I go to </a:t>
            </a:r>
            <a:r>
              <a:rPr lang="en-US" dirty="0" err="1"/>
              <a:t>Harry’s</a:t>
            </a:r>
            <a:r>
              <a:rPr lang="en-US" dirty="0"/>
              <a:t> or to the country, I will not go shopping.”</a:t>
            </a:r>
          </a:p>
          <a:p>
            <a:pPr lvl="1">
              <a:defRPr/>
            </a:pPr>
            <a:r>
              <a:rPr lang="en-US" i="1" dirty="0"/>
              <a:t>p</a:t>
            </a:r>
            <a:r>
              <a:rPr lang="en-US" dirty="0"/>
              <a:t>: I go to </a:t>
            </a:r>
            <a:r>
              <a:rPr lang="en-US" dirty="0" err="1"/>
              <a:t>Harry’s</a:t>
            </a:r>
            <a:endParaRPr lang="en-US" dirty="0"/>
          </a:p>
          <a:p>
            <a:pPr lvl="1">
              <a:defRPr/>
            </a:pPr>
            <a:r>
              <a:rPr lang="en-US" dirty="0"/>
              <a:t>q: I go to the country.</a:t>
            </a:r>
          </a:p>
          <a:p>
            <a:pPr lvl="1">
              <a:defRPr/>
            </a:pPr>
            <a:r>
              <a:rPr lang="en-US" i="1" dirty="0"/>
              <a:t>r</a:t>
            </a:r>
            <a:r>
              <a:rPr lang="en-US" dirty="0"/>
              <a:t>:  I will go shopping.</a:t>
            </a:r>
          </a:p>
          <a:p>
            <a:pPr lvl="1">
              <a:defRPr/>
            </a:pPr>
            <a:endParaRPr lang="en-US" b="1" dirty="0"/>
          </a:p>
          <a:p>
            <a:pPr lvl="1">
              <a:buFont typeface="Wingdings" panose="05000000000000000000" pitchFamily="2" charset="2"/>
              <a:buNone/>
              <a:defRPr/>
            </a:pPr>
            <a:endParaRPr lang="en-US" b="1" dirty="0"/>
          </a:p>
        </p:txBody>
      </p:sp>
      <p:pic>
        <p:nvPicPr>
          <p:cNvPr id="69636" name="Picture 4" descr="addin_tmp.png"/>
          <p:cNvPicPr>
            <a:picLocks noChangeAspect="1" noChangeArrowheads="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5562600" y="5562600"/>
            <a:ext cx="2065338"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7" name="TextBox 6"/>
          <p:cNvSpPr txBox="1">
            <a:spLocks noChangeArrowheads="1"/>
          </p:cNvSpPr>
          <p:nvPr/>
        </p:nvSpPr>
        <p:spPr bwMode="auto">
          <a:xfrm>
            <a:off x="4876800" y="4419600"/>
            <a:ext cx="1676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69638" name="TextBox 7"/>
          <p:cNvSpPr txBox="1">
            <a:spLocks noChangeArrowheads="1"/>
          </p:cNvSpPr>
          <p:nvPr/>
        </p:nvSpPr>
        <p:spPr bwMode="auto">
          <a:xfrm>
            <a:off x="5029200" y="4876800"/>
            <a:ext cx="3200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2800"/>
              <a:t>If </a:t>
            </a:r>
            <a:r>
              <a:rPr lang="en-US" altLang="en-US" sz="2800" i="1"/>
              <a:t>p</a:t>
            </a:r>
            <a:r>
              <a:rPr lang="en-US" altLang="en-US" sz="2800"/>
              <a:t> or </a:t>
            </a:r>
            <a:r>
              <a:rPr lang="en-US" altLang="en-US" sz="2800" i="1"/>
              <a:t>q</a:t>
            </a:r>
            <a:r>
              <a:rPr lang="en-US" altLang="en-US" sz="2800"/>
              <a:t> then not </a:t>
            </a:r>
            <a:r>
              <a:rPr lang="en-US" altLang="en-US" sz="2800" i="1"/>
              <a:t>r</a:t>
            </a:r>
            <a:r>
              <a:rPr lang="en-US" altLang="en-US" sz="2800"/>
              <a:t>.</a:t>
            </a:r>
          </a:p>
        </p:txBody>
      </p:sp>
      <p:pic>
        <p:nvPicPr>
          <p:cNvPr id="7" name="Content Placeholder 4" descr="Screen Clipping">
            <a:extLst>
              <a:ext uri="{FF2B5EF4-FFF2-40B4-BE49-F238E27FC236}">
                <a16:creationId xmlns:a16="http://schemas.microsoft.com/office/drawing/2014/main" id="{F20F9479-C60E-4E96-ABFB-5E19B16373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5786" t="59473" r="69507"/>
          <a:stretch>
            <a:fillRect/>
          </a:stretch>
        </p:blipFill>
        <p:spPr>
          <a:xfrm>
            <a:off x="6715539" y="180974"/>
            <a:ext cx="2209800" cy="146367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US" altLang="en-US">
                <a:solidFill>
                  <a:srgbClr val="FF0000"/>
                </a:solidFill>
              </a:rPr>
              <a:t>Translating English Sentences</a:t>
            </a:r>
            <a:endParaRPr lang="en-US" altLang="en-US"/>
          </a:p>
        </p:txBody>
      </p:sp>
      <p:sp>
        <p:nvSpPr>
          <p:cNvPr id="70659" name="Rectangle 3"/>
          <p:cNvSpPr>
            <a:spLocks noGrp="1" noChangeArrowheads="1"/>
          </p:cNvSpPr>
          <p:nvPr>
            <p:ph type="body" sz="half" idx="1"/>
          </p:nvPr>
        </p:nvSpPr>
        <p:spPr>
          <a:xfrm>
            <a:off x="457200" y="1600200"/>
            <a:ext cx="8153400" cy="2514600"/>
          </a:xfrm>
        </p:spPr>
        <p:txBody>
          <a:bodyPr/>
          <a:lstStyle/>
          <a:p>
            <a:pPr eaLnBrk="1" hangingPunct="1"/>
            <a:r>
              <a:rPr lang="en-US" altLang="en-US" sz="2000"/>
              <a:t>Example: How can this English sentence be translated into a logical expression?</a:t>
            </a:r>
          </a:p>
          <a:p>
            <a:pPr eaLnBrk="1" hangingPunct="1">
              <a:buFont typeface="Wingdings" panose="05000000000000000000" pitchFamily="2" charset="2"/>
              <a:buNone/>
            </a:pPr>
            <a:r>
              <a:rPr lang="en-US" altLang="en-US" sz="2100"/>
              <a:t>		“You can access the Internet from campus only if you are a   </a:t>
            </a:r>
          </a:p>
          <a:p>
            <a:pPr eaLnBrk="1" hangingPunct="1">
              <a:buFont typeface="Wingdings" panose="05000000000000000000" pitchFamily="2" charset="2"/>
              <a:buNone/>
            </a:pPr>
            <a:r>
              <a:rPr lang="en-US" altLang="en-US" sz="2100"/>
              <a:t>             computer science major or you are not a freshman.”</a:t>
            </a:r>
          </a:p>
          <a:p>
            <a:pPr eaLnBrk="1" hangingPunct="1">
              <a:buFont typeface="Wingdings" panose="05000000000000000000" pitchFamily="2" charset="2"/>
              <a:buNone/>
            </a:pPr>
            <a:endParaRPr lang="en-US" altLang="en-US" sz="2100"/>
          </a:p>
          <a:p>
            <a:pPr lvl="1" eaLnBrk="1" hangingPunct="1">
              <a:buFont typeface="Wingdings" panose="05000000000000000000" pitchFamily="2" charset="2"/>
              <a:buNone/>
            </a:pPr>
            <a:endParaRPr lang="en-US" altLang="en-US" sz="2100">
              <a:solidFill>
                <a:schemeClr val="hlink"/>
              </a:solidFill>
              <a:cs typeface="Arial" panose="020B0604020202020204" pitchFamily="34" charset="0"/>
            </a:endParaRPr>
          </a:p>
          <a:p>
            <a:pPr eaLnBrk="1" hangingPunct="1">
              <a:buFont typeface="Wingdings" panose="05000000000000000000" pitchFamily="2" charset="2"/>
              <a:buNone/>
            </a:pPr>
            <a:endParaRPr lang="en-US" altLang="en-US" sz="2800"/>
          </a:p>
          <a:p>
            <a:pPr eaLnBrk="1" hangingPunct="1">
              <a:buFont typeface="Wingdings" panose="05000000000000000000" pitchFamily="2" charset="2"/>
              <a:buNone/>
            </a:pPr>
            <a:endParaRPr lang="en-US" altLang="en-US" sz="2800"/>
          </a:p>
        </p:txBody>
      </p:sp>
      <p:pic>
        <p:nvPicPr>
          <p:cNvPr id="70660" name="Content Placeholder 4" descr="Screen Clippin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t="59473" r="69507"/>
          <a:stretch>
            <a:fillRect/>
          </a:stretch>
        </p:blipFill>
        <p:spPr>
          <a:xfrm>
            <a:off x="381000" y="5105400"/>
            <a:ext cx="2727325" cy="1463675"/>
          </a:xfrm>
        </p:spPr>
      </p:pic>
      <p:sp>
        <p:nvSpPr>
          <p:cNvPr id="70661"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B3D4E4EC-CF3B-4943-B227-C52B283AC149}" type="slidenum">
              <a:rPr lang="en-US" altLang="en-US" sz="1000" smtClean="0"/>
              <a:pPr>
                <a:spcBef>
                  <a:spcPct val="0"/>
                </a:spcBef>
                <a:buClrTx/>
                <a:buFontTx/>
                <a:buNone/>
              </a:pPr>
              <a:t>56</a:t>
            </a:fld>
            <a:endParaRPr lang="en-US" altLang="en-US" sz="1000"/>
          </a:p>
        </p:txBody>
      </p:sp>
      <p:sp>
        <p:nvSpPr>
          <p:cNvPr id="70662"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33798" name="Text Box 6"/>
          <p:cNvSpPr txBox="1">
            <a:spLocks noChangeArrowheads="1"/>
          </p:cNvSpPr>
          <p:nvPr/>
        </p:nvSpPr>
        <p:spPr bwMode="auto">
          <a:xfrm>
            <a:off x="838200" y="3124200"/>
            <a:ext cx="7391400" cy="160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1800">
                <a:solidFill>
                  <a:srgbClr val="FF3300"/>
                </a:solidFill>
              </a:rPr>
              <a:t>Solution</a:t>
            </a:r>
            <a:r>
              <a:rPr lang="en-US" altLang="en-US" sz="1800"/>
              <a:t>: Let </a:t>
            </a:r>
            <a:r>
              <a:rPr lang="en-US" altLang="en-US" sz="1800" i="1"/>
              <a:t>a</a:t>
            </a:r>
            <a:r>
              <a:rPr lang="en-US" altLang="en-US" sz="1800"/>
              <a:t>, </a:t>
            </a:r>
            <a:r>
              <a:rPr lang="en-US" altLang="en-US" sz="1800" i="1"/>
              <a:t>c</a:t>
            </a:r>
            <a:r>
              <a:rPr lang="en-US" altLang="en-US" sz="1800"/>
              <a:t>, and </a:t>
            </a:r>
            <a:r>
              <a:rPr lang="en-US" altLang="en-US" sz="1800" i="1"/>
              <a:t>f</a:t>
            </a:r>
            <a:r>
              <a:rPr lang="en-US" altLang="en-US" sz="1800"/>
              <a:t> represent “You can access the Internet from  </a:t>
            </a:r>
          </a:p>
          <a:p>
            <a:pPr>
              <a:spcBef>
                <a:spcPct val="50000"/>
              </a:spcBef>
              <a:buClrTx/>
              <a:buFontTx/>
              <a:buNone/>
            </a:pPr>
            <a:r>
              <a:rPr lang="en-US" altLang="en-US" sz="1800"/>
              <a:t>               campus,” “You are a computer science major,” and “You are </a:t>
            </a:r>
          </a:p>
          <a:p>
            <a:pPr>
              <a:spcBef>
                <a:spcPct val="50000"/>
              </a:spcBef>
              <a:buClrTx/>
              <a:buFontTx/>
              <a:buNone/>
            </a:pPr>
            <a:r>
              <a:rPr lang="en-US" altLang="en-US" sz="1800"/>
              <a:t>               a freshman.” The sentence can be translated into:</a:t>
            </a:r>
          </a:p>
          <a:p>
            <a:pPr>
              <a:spcBef>
                <a:spcPct val="50000"/>
              </a:spcBef>
              <a:buClrTx/>
              <a:buFontTx/>
              <a:buNone/>
            </a:pPr>
            <a:r>
              <a:rPr lang="en-US" altLang="en-US" sz="1800"/>
              <a:t>                               </a:t>
            </a:r>
            <a:r>
              <a:rPr lang="en-US" altLang="en-US" sz="1800" i="1"/>
              <a:t>a</a:t>
            </a:r>
            <a:r>
              <a:rPr lang="en-US" altLang="en-US" sz="1800"/>
              <a:t> → (</a:t>
            </a:r>
            <a:r>
              <a:rPr lang="en-US" altLang="en-US" sz="1800" i="1"/>
              <a:t>c</a:t>
            </a:r>
            <a:r>
              <a:rPr lang="en-US" altLang="en-US" sz="1800"/>
              <a:t> </a:t>
            </a:r>
            <a:r>
              <a:rPr lang="el-GR" altLang="en-US" sz="1800">
                <a:latin typeface="Arial" panose="020B0604020202020204" pitchFamily="34" charset="0"/>
              </a:rPr>
              <a:t>ν</a:t>
            </a:r>
            <a:r>
              <a:rPr lang="en-US" altLang="en-US" sz="1800"/>
              <a:t> ¬</a:t>
            </a:r>
            <a:r>
              <a:rPr lang="en-US" altLang="en-US" sz="1800" i="1"/>
              <a:t>f</a:t>
            </a:r>
            <a:r>
              <a:rPr lang="en-US" altLang="en-US" sz="180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798"/>
                                        </p:tgtEl>
                                        <p:attrNameLst>
                                          <p:attrName>style.visibility</p:attrName>
                                        </p:attrNameLst>
                                      </p:cBhvr>
                                      <p:to>
                                        <p:strVal val="visible"/>
                                      </p:to>
                                    </p:set>
                                    <p:anim calcmode="lin" valueType="num">
                                      <p:cBhvr additive="base">
                                        <p:cTn id="7" dur="500" fill="hold"/>
                                        <p:tgtEl>
                                          <p:spTgt spid="33798"/>
                                        </p:tgtEl>
                                        <p:attrNameLst>
                                          <p:attrName>ppt_x</p:attrName>
                                        </p:attrNameLst>
                                      </p:cBhvr>
                                      <p:tavLst>
                                        <p:tav tm="0">
                                          <p:val>
                                            <p:strVal val="#ppt_x"/>
                                          </p:val>
                                        </p:tav>
                                        <p:tav tm="100000">
                                          <p:val>
                                            <p:strVal val="#ppt_x"/>
                                          </p:val>
                                        </p:tav>
                                      </p:tavLst>
                                    </p:anim>
                                    <p:anim calcmode="lin" valueType="num">
                                      <p:cBhvr additive="base">
                                        <p:cTn id="8" dur="500" fill="hold"/>
                                        <p:tgtEl>
                                          <p:spTgt spid="337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noChangeArrowheads="1"/>
          </p:cNvSpPr>
          <p:nvPr>
            <p:ph type="title"/>
          </p:nvPr>
        </p:nvSpPr>
        <p:spPr/>
        <p:txBody>
          <a:bodyPr/>
          <a:lstStyle/>
          <a:p>
            <a:r>
              <a:rPr lang="en-US" altLang="en-US"/>
              <a:t>System Specifications</a:t>
            </a:r>
          </a:p>
        </p:txBody>
      </p:sp>
      <p:sp>
        <p:nvSpPr>
          <p:cNvPr id="3" name="Content Placeholder 2"/>
          <p:cNvSpPr>
            <a:spLocks noGrp="1" noChangeArrowheads="1"/>
          </p:cNvSpPr>
          <p:nvPr>
            <p:ph idx="1"/>
          </p:nvPr>
        </p:nvSpPr>
        <p:spPr/>
        <p:txBody>
          <a:bodyPr/>
          <a:lstStyle/>
          <a:p>
            <a:r>
              <a:rPr lang="en-US" altLang="en-US" sz="2400"/>
              <a:t>System and Software engineers take requirements in English and express them in a precise specification language based on logic.</a:t>
            </a:r>
          </a:p>
          <a:p>
            <a:pPr>
              <a:buFont typeface="Wingdings" panose="05000000000000000000" pitchFamily="2" charset="2"/>
              <a:buNone/>
            </a:pPr>
            <a:r>
              <a:rPr lang="en-US" altLang="en-US" sz="2400" b="1"/>
              <a:t>   Example</a:t>
            </a:r>
            <a:r>
              <a:rPr lang="en-US" altLang="en-US" sz="2400"/>
              <a:t>: Express in propositional logic:</a:t>
            </a:r>
          </a:p>
          <a:p>
            <a:pPr>
              <a:buFont typeface="Wingdings" panose="05000000000000000000" pitchFamily="2" charset="2"/>
              <a:buNone/>
            </a:pPr>
            <a:r>
              <a:rPr lang="en-US" altLang="en-US" sz="2400"/>
              <a:t>  “The automated reply cannot be sent when the file system is full”</a:t>
            </a:r>
          </a:p>
          <a:p>
            <a:pPr>
              <a:buFont typeface="Wingdings" panose="05000000000000000000" pitchFamily="2" charset="2"/>
              <a:buNone/>
            </a:pPr>
            <a:r>
              <a:rPr lang="en-US" altLang="en-US" sz="2400"/>
              <a:t>    </a:t>
            </a:r>
            <a:r>
              <a:rPr lang="en-US" altLang="en-US" sz="2400" b="1"/>
              <a:t>Solution</a:t>
            </a:r>
            <a:r>
              <a:rPr lang="en-US" altLang="en-US" sz="2400"/>
              <a:t>: One possible solution: Let </a:t>
            </a:r>
            <a:r>
              <a:rPr lang="en-US" altLang="en-US" sz="2400" i="1"/>
              <a:t>p</a:t>
            </a:r>
            <a:r>
              <a:rPr lang="en-US" altLang="en-US" sz="2400"/>
              <a:t> denote “The automated reply can be sent” and </a:t>
            </a:r>
            <a:r>
              <a:rPr lang="en-US" altLang="en-US" sz="2400" i="1"/>
              <a:t>q</a:t>
            </a:r>
            <a:r>
              <a:rPr lang="en-US" altLang="en-US" sz="2400"/>
              <a:t> denote “The file system is full.”</a:t>
            </a:r>
            <a:r>
              <a:rPr lang="en-US" altLang="en-US" sz="2400">
                <a:latin typeface="Cambria Math" panose="02040503050406030204" pitchFamily="18" charset="0"/>
                <a:ea typeface="Cambria Math" panose="02040503050406030204" pitchFamily="18" charset="0"/>
                <a:cs typeface="Cambria Math" panose="02040503050406030204" pitchFamily="18" charset="0"/>
              </a:rPr>
              <a:t> </a:t>
            </a:r>
          </a:p>
          <a:p>
            <a:pPr>
              <a:buFont typeface="Wingdings" panose="05000000000000000000" pitchFamily="2" charset="2"/>
              <a:buNone/>
            </a:pPr>
            <a:r>
              <a:rPr lang="en-US" altLang="en-US" sz="2400">
                <a:latin typeface="Cambria Math" panose="02040503050406030204" pitchFamily="18" charset="0"/>
                <a:ea typeface="Cambria Math" panose="02040503050406030204" pitchFamily="18" charset="0"/>
                <a:cs typeface="Cambria Math" panose="02040503050406030204" pitchFamily="18" charset="0"/>
              </a:rPr>
              <a:t>                              q→ ¬ </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p</a:t>
            </a:r>
            <a:endParaRPr lang="en-US" altLang="en-US" sz="2400"/>
          </a:p>
          <a:p>
            <a:pPr>
              <a:buFont typeface="Wingdings" panose="05000000000000000000" pitchFamily="2" charset="2"/>
              <a:buNone/>
            </a:pPr>
            <a:endParaRPr lang="en-US" altLang="en-US"/>
          </a:p>
          <a:p>
            <a:pPr>
              <a:buFont typeface="Wingdings" panose="05000000000000000000" pitchFamily="2" charset="2"/>
              <a:buNone/>
            </a:pP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en-US" altLang="en-US"/>
              <a:t>1.1 Propositional Logic</a:t>
            </a:r>
          </a:p>
        </p:txBody>
      </p:sp>
      <p:sp>
        <p:nvSpPr>
          <p:cNvPr id="72707" name="Rectangle 3"/>
          <p:cNvSpPr>
            <a:spLocks noGrp="1" noChangeArrowheads="1"/>
          </p:cNvSpPr>
          <p:nvPr>
            <p:ph type="body" sz="half" idx="1"/>
          </p:nvPr>
        </p:nvSpPr>
        <p:spPr>
          <a:xfrm>
            <a:off x="457200" y="1600200"/>
            <a:ext cx="7848600" cy="2514600"/>
          </a:xfrm>
        </p:spPr>
        <p:txBody>
          <a:bodyPr/>
          <a:lstStyle/>
          <a:p>
            <a:pPr eaLnBrk="1" hangingPunct="1"/>
            <a:r>
              <a:rPr lang="en-US" altLang="en-US" sz="2000"/>
              <a:t>Computers represent information using bits.</a:t>
            </a:r>
          </a:p>
          <a:p>
            <a:pPr eaLnBrk="1" hangingPunct="1"/>
            <a:r>
              <a:rPr lang="en-US" altLang="en-US" sz="2000"/>
              <a:t>A </a:t>
            </a:r>
            <a:r>
              <a:rPr lang="en-US" altLang="en-US" sz="2000" b="1"/>
              <a:t>bit</a:t>
            </a:r>
            <a:r>
              <a:rPr lang="en-US" altLang="en-US" sz="2000"/>
              <a:t> is a symbol with two possible values, 0 and 1.</a:t>
            </a:r>
          </a:p>
          <a:p>
            <a:pPr eaLnBrk="1" hangingPunct="1"/>
            <a:r>
              <a:rPr lang="en-US" altLang="en-US" sz="2000"/>
              <a:t>By convention, 1 represents T (true) and 0 represents F (false).</a:t>
            </a:r>
          </a:p>
          <a:p>
            <a:pPr eaLnBrk="1" hangingPunct="1"/>
            <a:r>
              <a:rPr lang="en-US" altLang="en-US" sz="2000"/>
              <a:t>A variable is called a Boolean variable if its value is either true or false.</a:t>
            </a:r>
          </a:p>
          <a:p>
            <a:pPr eaLnBrk="1" hangingPunct="1"/>
            <a:r>
              <a:rPr lang="en-US" altLang="en-US" sz="2000"/>
              <a:t>Bit operation – replace true by 1 and false by 0 in logical operations.</a:t>
            </a:r>
          </a:p>
          <a:p>
            <a:pPr eaLnBrk="1" hangingPunct="1"/>
            <a:endParaRPr lang="en-US" altLang="en-US" sz="2000"/>
          </a:p>
          <a:p>
            <a:pPr eaLnBrk="1" hangingPunct="1"/>
            <a:endParaRPr lang="en-US" altLang="en-US" sz="2100"/>
          </a:p>
          <a:p>
            <a:pPr eaLnBrk="1" hangingPunct="1">
              <a:buFont typeface="Wingdings" panose="05000000000000000000" pitchFamily="2" charset="2"/>
              <a:buNone/>
            </a:pPr>
            <a:endParaRPr lang="en-US" altLang="en-US" sz="2100"/>
          </a:p>
          <a:p>
            <a:pPr lvl="1" eaLnBrk="1" hangingPunct="1">
              <a:buFont typeface="Wingdings" panose="05000000000000000000" pitchFamily="2" charset="2"/>
              <a:buNone/>
            </a:pPr>
            <a:endParaRPr lang="en-US" altLang="en-US" sz="2100">
              <a:solidFill>
                <a:schemeClr val="hlink"/>
              </a:solidFill>
              <a:cs typeface="Arial" panose="020B0604020202020204" pitchFamily="34" charset="0"/>
            </a:endParaRPr>
          </a:p>
          <a:p>
            <a:pPr eaLnBrk="1" hangingPunct="1">
              <a:buFont typeface="Wingdings" panose="05000000000000000000" pitchFamily="2" charset="2"/>
              <a:buNone/>
            </a:pPr>
            <a:endParaRPr lang="en-US" altLang="en-US" sz="2800"/>
          </a:p>
          <a:p>
            <a:pPr eaLnBrk="1" hangingPunct="1">
              <a:buFont typeface="Wingdings" panose="05000000000000000000" pitchFamily="2" charset="2"/>
              <a:buNone/>
            </a:pPr>
            <a:endParaRPr lang="en-US" altLang="en-US" sz="2800"/>
          </a:p>
        </p:txBody>
      </p:sp>
      <p:graphicFrame>
        <p:nvGraphicFramePr>
          <p:cNvPr id="34853" name="Group 37"/>
          <p:cNvGraphicFramePr>
            <a:graphicFrameLocks noGrp="1"/>
          </p:cNvGraphicFramePr>
          <p:nvPr>
            <p:ph sz="quarter" idx="2"/>
          </p:nvPr>
        </p:nvGraphicFramePr>
        <p:xfrm>
          <a:off x="1524000" y="4191000"/>
          <a:ext cx="6019800" cy="2397144"/>
        </p:xfrm>
        <a:graphic>
          <a:graphicData uri="http://schemas.openxmlformats.org/drawingml/2006/table">
            <a:tbl>
              <a:tblPr/>
              <a:tblGrid>
                <a:gridCol w="1093788">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1003300">
                  <a:extLst>
                    <a:ext uri="{9D8B030D-6E8A-4147-A177-3AD203B41FA5}">
                      <a16:colId xmlns:a16="http://schemas.microsoft.com/office/drawing/2014/main" val="20002"/>
                    </a:ext>
                  </a:extLst>
                </a:gridCol>
                <a:gridCol w="871537">
                  <a:extLst>
                    <a:ext uri="{9D8B030D-6E8A-4147-A177-3AD203B41FA5}">
                      <a16:colId xmlns:a16="http://schemas.microsoft.com/office/drawing/2014/main" val="20003"/>
                    </a:ext>
                  </a:extLst>
                </a:gridCol>
                <a:gridCol w="2339975">
                  <a:extLst>
                    <a:ext uri="{9D8B030D-6E8A-4147-A177-3AD203B41FA5}">
                      <a16:colId xmlns:a16="http://schemas.microsoft.com/office/drawing/2014/main" val="20004"/>
                    </a:ext>
                  </a:extLst>
                </a:gridCol>
              </a:tblGrid>
              <a:tr h="396155">
                <a:tc gridSpan="5">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Table for the Bit Operators  </a:t>
                      </a:r>
                      <a:r>
                        <a:rPr kumimoji="0" lang="en-US" altLang="en-US" sz="2000" b="0" i="1" u="none" strike="noStrike" cap="none" normalizeH="0" baseline="0" dirty="0">
                          <a:ln>
                            <a:noFill/>
                          </a:ln>
                          <a:solidFill>
                            <a:schemeClr val="tx1"/>
                          </a:solidFill>
                          <a:effectLst/>
                          <a:latin typeface="Abadi" panose="020B0604020104020204" pitchFamily="34" charset="0"/>
                        </a:rPr>
                        <a:t>OR</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AND</a:t>
                      </a:r>
                      <a:r>
                        <a:rPr kumimoji="0" lang="en-US" altLang="en-US" sz="2000" b="0" i="0" u="none" strike="noStrike" cap="none" normalizeH="0" baseline="0" dirty="0">
                          <a:ln>
                            <a:noFill/>
                          </a:ln>
                          <a:solidFill>
                            <a:schemeClr val="tx1"/>
                          </a:solidFill>
                          <a:effectLst/>
                          <a:latin typeface="Abadi" panose="020B0604020104020204" pitchFamily="34" charset="0"/>
                        </a:rPr>
                        <a:t>, and </a:t>
                      </a:r>
                      <a:r>
                        <a:rPr kumimoji="0" lang="en-US" altLang="en-US" sz="2000" b="0" i="1" u="none" strike="noStrike" cap="none" normalizeH="0" baseline="0" dirty="0">
                          <a:ln>
                            <a:noFill/>
                          </a:ln>
                          <a:solidFill>
                            <a:schemeClr val="tx1"/>
                          </a:solidFill>
                          <a:effectLst/>
                          <a:latin typeface="Abadi" panose="020B0604020104020204" pitchFamily="34" charset="0"/>
                        </a:rPr>
                        <a:t>XOR</a:t>
                      </a:r>
                      <a:r>
                        <a:rPr kumimoji="0" lang="en-US" altLang="en-US" sz="2000" b="0" i="0" u="none" strike="noStrike" cap="none" normalizeH="0" baseline="0" dirty="0">
                          <a:ln>
                            <a:noFill/>
                          </a:ln>
                          <a:solidFill>
                            <a:schemeClr val="tx1"/>
                          </a:solidFill>
                          <a:effectLst/>
                          <a:latin typeface="Abadi" panose="020B0604020104020204" pitchFamily="34" charset="0"/>
                        </a:rPr>
                        <a:t>.</a:t>
                      </a:r>
                    </a:p>
                  </a:txBody>
                  <a:tcPr marT="45679" marB="45679"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07548">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x</a:t>
                      </a:r>
                    </a:p>
                  </a:txBody>
                  <a:tcPr marT="45679" marB="4567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y</a:t>
                      </a:r>
                    </a:p>
                  </a:txBody>
                  <a:tcPr marT="45679" marB="45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x</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2000" b="0" i="0" u="none" strike="noStrike" cap="none" normalizeH="0" baseline="0" dirty="0">
                          <a:ln>
                            <a:noFill/>
                          </a:ln>
                          <a:solidFill>
                            <a:schemeClr val="tx1"/>
                          </a:solidFill>
                          <a:effectLst/>
                          <a:latin typeface="Arial" panose="020B0604020202020204" pitchFamily="34" charset="0"/>
                        </a:rPr>
                        <a:t>ν</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y</a:t>
                      </a:r>
                    </a:p>
                  </a:txBody>
                  <a:tcPr marT="45679" marB="45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x</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1600" b="0" i="0" u="none" strike="noStrike" cap="none" normalizeH="0" baseline="0" dirty="0">
                          <a:ln>
                            <a:noFill/>
                          </a:ln>
                          <a:solidFill>
                            <a:schemeClr val="tx1"/>
                          </a:solidFill>
                          <a:effectLst/>
                          <a:latin typeface="Arial" panose="020B0604020202020204" pitchFamily="34" charset="0"/>
                        </a:rPr>
                        <a:t>Λ</a:t>
                      </a:r>
                      <a:r>
                        <a:rPr kumimoji="0" lang="en-US" altLang="en-US" sz="16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y</a:t>
                      </a:r>
                    </a:p>
                  </a:txBody>
                  <a:tcPr marT="45679" marB="45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x</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y</a:t>
                      </a:r>
                    </a:p>
                  </a:txBody>
                  <a:tcPr marT="45679" marB="4567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493422">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txBody>
                  <a:tcPr marT="45679" marB="4567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txBody>
                  <a:tcPr marT="45679" marB="45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txBody>
                  <a:tcPr marT="45679" marB="45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txBody>
                  <a:tcPr marT="45679" marB="45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txBody>
                  <a:tcPr marT="45679" marB="4567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72730" name="Object 32"/>
          <p:cNvGraphicFramePr>
            <a:graphicFrameLocks noGrp="1" noChangeAspect="1"/>
          </p:cNvGraphicFramePr>
          <p:nvPr>
            <p:ph sz="quarter" idx="3"/>
          </p:nvPr>
        </p:nvGraphicFramePr>
        <p:xfrm>
          <a:off x="6311900" y="4724400"/>
          <a:ext cx="165100" cy="177800"/>
        </p:xfrm>
        <a:graphic>
          <a:graphicData uri="http://schemas.openxmlformats.org/presentationml/2006/ole">
            <mc:AlternateContent xmlns:mc="http://schemas.openxmlformats.org/markup-compatibility/2006">
              <mc:Choice xmlns:v="urn:schemas-microsoft-com:vml" Requires="v">
                <p:oleObj spid="_x0000_s72755" name="Equation" r:id="rId4" imgW="164814" imgH="177492" progId="Equation.3">
                  <p:embed/>
                </p:oleObj>
              </mc:Choice>
              <mc:Fallback>
                <p:oleObj name="Equation" r:id="rId4" imgW="164814" imgH="177492" progId="Equation.3">
                  <p:embed/>
                  <p:pic>
                    <p:nvPicPr>
                      <p:cNvPr id="0" name="Object 3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1900" y="4724400"/>
                        <a:ext cx="16510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731" name="Slide Number Placeholder 30"/>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E6D0F41A-3E32-4150-ACF1-947E7908CE02}" type="slidenum">
              <a:rPr lang="en-US" altLang="en-US" sz="1000" smtClean="0"/>
              <a:pPr>
                <a:spcBef>
                  <a:spcPct val="0"/>
                </a:spcBef>
                <a:buClrTx/>
                <a:buFontTx/>
                <a:buNone/>
              </a:pPr>
              <a:t>58</a:t>
            </a:fld>
            <a:endParaRPr lang="en-US" altLang="en-US" sz="1000"/>
          </a:p>
        </p:txBody>
      </p:sp>
      <p:sp>
        <p:nvSpPr>
          <p:cNvPr id="72732"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72733" name="Text Box 5"/>
          <p:cNvSpPr txBox="1">
            <a:spLocks noChangeArrowheads="1"/>
          </p:cNvSpPr>
          <p:nvPr/>
        </p:nvSpPr>
        <p:spPr bwMode="auto">
          <a:xfrm>
            <a:off x="1524000" y="1066800"/>
            <a:ext cx="6553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50000"/>
              </a:spcBef>
              <a:buClrTx/>
              <a:buFontTx/>
              <a:buNone/>
            </a:pPr>
            <a:r>
              <a:rPr lang="en-US" altLang="en-US" sz="2800" u="sng">
                <a:solidFill>
                  <a:srgbClr val="339933"/>
                </a:solidFill>
              </a:rPr>
              <a:t>Logic and Bit Operations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altLang="en-US"/>
              <a:t>1.1 Propositional Logic</a:t>
            </a:r>
          </a:p>
        </p:txBody>
      </p:sp>
      <p:sp>
        <p:nvSpPr>
          <p:cNvPr id="74755" name="Rectangle 3"/>
          <p:cNvSpPr>
            <a:spLocks noGrp="1" noChangeArrowheads="1"/>
          </p:cNvSpPr>
          <p:nvPr>
            <p:ph idx="1"/>
          </p:nvPr>
        </p:nvSpPr>
        <p:spPr>
          <a:xfrm>
            <a:off x="609600" y="2743200"/>
            <a:ext cx="8305800" cy="1295400"/>
          </a:xfrm>
        </p:spPr>
        <p:txBody>
          <a:bodyPr/>
          <a:lstStyle/>
          <a:p>
            <a:pPr eaLnBrk="1" hangingPunct="1"/>
            <a:r>
              <a:rPr lang="en-US" altLang="en-US" sz="2000"/>
              <a:t>Example: Find the bitwise </a:t>
            </a:r>
            <a:r>
              <a:rPr lang="en-US" altLang="en-US" sz="2000" i="1"/>
              <a:t>OR</a:t>
            </a:r>
            <a:r>
              <a:rPr lang="en-US" altLang="en-US" sz="2000"/>
              <a:t>, bitwise </a:t>
            </a:r>
            <a:r>
              <a:rPr lang="en-US" altLang="en-US" sz="2000" i="1"/>
              <a:t>AND</a:t>
            </a:r>
            <a:r>
              <a:rPr lang="en-US" altLang="en-US" sz="2000"/>
              <a:t>, and bitwise </a:t>
            </a:r>
            <a:r>
              <a:rPr lang="en-US" altLang="en-US" sz="2000" i="1"/>
              <a:t>XOR</a:t>
            </a:r>
            <a:r>
              <a:rPr lang="en-US" altLang="en-US" sz="2000"/>
              <a:t> of the bit string 01 1011 0110 and 11 0001 1101.</a:t>
            </a:r>
            <a:r>
              <a:rPr lang="en-US" altLang="en-US" sz="2000" i="1"/>
              <a:t> </a:t>
            </a:r>
          </a:p>
          <a:p>
            <a:pPr eaLnBrk="1" hangingPunct="1">
              <a:buFont typeface="Wingdings" panose="05000000000000000000" pitchFamily="2" charset="2"/>
              <a:buNone/>
            </a:pPr>
            <a:endParaRPr lang="en-US" altLang="en-US" sz="2500"/>
          </a:p>
          <a:p>
            <a:pPr lvl="1" eaLnBrk="1" hangingPunct="1">
              <a:buFont typeface="Wingdings" panose="05000000000000000000" pitchFamily="2" charset="2"/>
              <a:buNone/>
            </a:pPr>
            <a:endParaRPr lang="en-US" altLang="en-US" sz="2300">
              <a:solidFill>
                <a:schemeClr val="hlink"/>
              </a:solidFill>
              <a:cs typeface="Arial" panose="020B0604020202020204" pitchFamily="34" charset="0"/>
            </a:endParaRPr>
          </a:p>
          <a:p>
            <a:pPr eaLnBrk="1" hangingPunct="1">
              <a:buFont typeface="Wingdings" panose="05000000000000000000" pitchFamily="2" charset="2"/>
              <a:buNone/>
            </a:pPr>
            <a:endParaRPr lang="en-US" altLang="en-US"/>
          </a:p>
          <a:p>
            <a:pPr eaLnBrk="1" hangingPunct="1">
              <a:buFont typeface="Wingdings" panose="05000000000000000000" pitchFamily="2" charset="2"/>
              <a:buNone/>
            </a:pPr>
            <a:endParaRPr lang="en-US" altLang="en-US"/>
          </a:p>
        </p:txBody>
      </p:sp>
      <p:sp>
        <p:nvSpPr>
          <p:cNvPr id="74756" name="Slide Number Placeholder 8"/>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48A8FFCB-805E-4D36-B8A6-6BABD302C17D}" type="slidenum">
              <a:rPr lang="en-US" altLang="en-US" sz="1000" smtClean="0"/>
              <a:pPr>
                <a:spcBef>
                  <a:spcPct val="0"/>
                </a:spcBef>
                <a:buClrTx/>
                <a:buFontTx/>
                <a:buNone/>
              </a:pPr>
              <a:t>59</a:t>
            </a:fld>
            <a:endParaRPr lang="en-US" altLang="en-US" sz="1000"/>
          </a:p>
        </p:txBody>
      </p:sp>
      <p:sp>
        <p:nvSpPr>
          <p:cNvPr id="74757"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74758" name="Text Box 5"/>
          <p:cNvSpPr txBox="1">
            <a:spLocks noChangeArrowheads="1"/>
          </p:cNvSpPr>
          <p:nvPr/>
        </p:nvSpPr>
        <p:spPr bwMode="auto">
          <a:xfrm>
            <a:off x="685800" y="1619250"/>
            <a:ext cx="7772400" cy="1047750"/>
          </a:xfrm>
          <a:prstGeom prst="rect">
            <a:avLst/>
          </a:prstGeom>
          <a:solidFill>
            <a:srgbClr val="EBECE8"/>
          </a:solidFill>
          <a:ln w="9525">
            <a:solidFill>
              <a:schemeClr val="tx1"/>
            </a:solidFill>
            <a:miter lim="800000"/>
            <a:headEnd/>
            <a:tailEnd/>
          </a:ln>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t>DEFINITION 7</a:t>
            </a:r>
          </a:p>
          <a:p>
            <a:pPr>
              <a:spcBef>
                <a:spcPct val="0"/>
              </a:spcBef>
              <a:buClrTx/>
              <a:buFontTx/>
              <a:buNone/>
            </a:pPr>
            <a:endParaRPr lang="en-US" altLang="en-US" sz="800"/>
          </a:p>
          <a:p>
            <a:pPr lvl="1">
              <a:spcBef>
                <a:spcPct val="0"/>
              </a:spcBef>
              <a:buClrTx/>
              <a:buFontTx/>
              <a:buNone/>
            </a:pPr>
            <a:r>
              <a:rPr lang="en-US" altLang="en-US" sz="1800"/>
              <a:t>A</a:t>
            </a:r>
            <a:r>
              <a:rPr lang="en-US" altLang="en-US" sz="1800" i="1"/>
              <a:t> bit string</a:t>
            </a:r>
            <a:r>
              <a:rPr lang="en-US" altLang="en-US" sz="1800"/>
              <a:t> is a sequence of zero or more bits. The </a:t>
            </a:r>
            <a:r>
              <a:rPr lang="en-US" altLang="en-US" sz="1800" i="1"/>
              <a:t>length</a:t>
            </a:r>
            <a:r>
              <a:rPr lang="en-US" altLang="en-US" sz="1800"/>
              <a:t> of this string is the number of bits in the string. </a:t>
            </a:r>
          </a:p>
        </p:txBody>
      </p:sp>
      <p:sp>
        <p:nvSpPr>
          <p:cNvPr id="37894" name="Text Box 6"/>
          <p:cNvSpPr txBox="1">
            <a:spLocks noChangeArrowheads="1"/>
          </p:cNvSpPr>
          <p:nvPr/>
        </p:nvSpPr>
        <p:spPr bwMode="auto">
          <a:xfrm>
            <a:off x="990600" y="3500438"/>
            <a:ext cx="7391400" cy="270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1800">
                <a:solidFill>
                  <a:srgbClr val="FF3300"/>
                </a:solidFill>
              </a:rPr>
              <a:t>Solution</a:t>
            </a:r>
            <a:r>
              <a:rPr lang="en-US" altLang="en-US" sz="1800"/>
              <a:t>:</a:t>
            </a:r>
          </a:p>
          <a:p>
            <a:pPr>
              <a:spcBef>
                <a:spcPct val="50000"/>
              </a:spcBef>
              <a:buClrTx/>
              <a:buFontTx/>
              <a:buNone/>
            </a:pPr>
            <a:r>
              <a:rPr lang="en-US" altLang="en-US" sz="1800"/>
              <a:t>	01 1011 0110</a:t>
            </a:r>
          </a:p>
          <a:p>
            <a:pPr>
              <a:spcBef>
                <a:spcPct val="50000"/>
              </a:spcBef>
              <a:buClrTx/>
              <a:buFontTx/>
              <a:buNone/>
            </a:pPr>
            <a:r>
              <a:rPr lang="en-US" altLang="en-US" sz="1800"/>
              <a:t>	11 0001 1101</a:t>
            </a:r>
            <a:br>
              <a:rPr lang="en-US" altLang="en-US" sz="1800"/>
            </a:br>
            <a:r>
              <a:rPr lang="en-US" altLang="en-US" sz="1800"/>
              <a:t>              -------------------</a:t>
            </a:r>
            <a:br>
              <a:rPr lang="en-US" altLang="en-US" sz="1800"/>
            </a:br>
            <a:r>
              <a:rPr lang="en-US" altLang="en-US" sz="1800"/>
              <a:t>        	11 1011 1111     bitwise </a:t>
            </a:r>
            <a:r>
              <a:rPr lang="en-US" altLang="en-US" sz="1800" i="1"/>
              <a:t>OR</a:t>
            </a:r>
            <a:br>
              <a:rPr lang="en-US" altLang="en-US" sz="1800"/>
            </a:br>
            <a:r>
              <a:rPr lang="en-US" altLang="en-US" sz="1800"/>
              <a:t>	01 0001 0100    bitwise </a:t>
            </a:r>
            <a:r>
              <a:rPr lang="en-US" altLang="en-US" sz="1800" i="1"/>
              <a:t>AND</a:t>
            </a:r>
            <a:br>
              <a:rPr lang="en-US" altLang="en-US" sz="1800"/>
            </a:br>
            <a:r>
              <a:rPr lang="en-US" altLang="en-US" sz="1800"/>
              <a:t>	10 1010 1011    bitwise </a:t>
            </a:r>
            <a:r>
              <a:rPr lang="en-US" altLang="en-US" sz="1800" i="1"/>
              <a:t>XOR</a:t>
            </a:r>
          </a:p>
          <a:p>
            <a:pPr>
              <a:spcBef>
                <a:spcPct val="50000"/>
              </a:spcBef>
              <a:buClrTx/>
              <a:buFontTx/>
              <a:buNone/>
            </a:pPr>
            <a:endParaRPr lang="en-US" altLang="en-US"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894"/>
                                        </p:tgtEl>
                                        <p:attrNameLst>
                                          <p:attrName>style.visibility</p:attrName>
                                        </p:attrNameLst>
                                      </p:cBhvr>
                                      <p:to>
                                        <p:strVal val="visible"/>
                                      </p:to>
                                    </p:set>
                                    <p:anim calcmode="lin" valueType="num">
                                      <p:cBhvr additive="base">
                                        <p:cTn id="7" dur="500" fill="hold"/>
                                        <p:tgtEl>
                                          <p:spTgt spid="37894"/>
                                        </p:tgtEl>
                                        <p:attrNameLst>
                                          <p:attrName>ppt_x</p:attrName>
                                        </p:attrNameLst>
                                      </p:cBhvr>
                                      <p:tavLst>
                                        <p:tav tm="0">
                                          <p:val>
                                            <p:strVal val="#ppt_x"/>
                                          </p:val>
                                        </p:tav>
                                        <p:tav tm="100000">
                                          <p:val>
                                            <p:strVal val="#ppt_x"/>
                                          </p:val>
                                        </p:tav>
                                      </p:tavLst>
                                    </p:anim>
                                    <p:anim calcmode="lin" valueType="num">
                                      <p:cBhvr additive="base">
                                        <p:cTn id="8" dur="500" fill="hold"/>
                                        <p:tgtEl>
                                          <p:spTgt spid="378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noChangeArrowheads="1"/>
          </p:cNvSpPr>
          <p:nvPr>
            <p:ph type="title"/>
          </p:nvPr>
        </p:nvSpPr>
        <p:spPr/>
        <p:txBody>
          <a:bodyPr/>
          <a:lstStyle/>
          <a:p>
            <a:r>
              <a:rPr lang="en-US" altLang="en-US" sz="3200">
                <a:solidFill>
                  <a:srgbClr val="FF0000"/>
                </a:solidFill>
                <a:latin typeface="Arial Narrow" panose="020B0606020202030204" pitchFamily="34" charset="0"/>
              </a:rPr>
              <a:t>Applications</a:t>
            </a:r>
          </a:p>
        </p:txBody>
      </p:sp>
      <p:pic>
        <p:nvPicPr>
          <p:cNvPr id="10243" name="Picture 2" descr="C:\Users\Yameen\Desktop\application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600200"/>
            <a:ext cx="8778875"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altLang="en-US" sz="3600">
                <a:solidFill>
                  <a:srgbClr val="FF0000"/>
                </a:solidFill>
              </a:rPr>
              <a:t>Propositional Equivalences</a:t>
            </a:r>
          </a:p>
        </p:txBody>
      </p:sp>
      <p:graphicFrame>
        <p:nvGraphicFramePr>
          <p:cNvPr id="38952" name="Group 40"/>
          <p:cNvGraphicFramePr>
            <a:graphicFrameLocks noGrp="1"/>
          </p:cNvGraphicFramePr>
          <p:nvPr>
            <p:ph sz="half" idx="2"/>
          </p:nvPr>
        </p:nvGraphicFramePr>
        <p:xfrm>
          <a:off x="1524000" y="4724400"/>
          <a:ext cx="5410200" cy="1828801"/>
        </p:xfrm>
        <a:graphic>
          <a:graphicData uri="http://schemas.openxmlformats.org/drawingml/2006/table">
            <a:tbl>
              <a:tblPr/>
              <a:tblGrid>
                <a:gridCol w="982663">
                  <a:extLst>
                    <a:ext uri="{9D8B030D-6E8A-4147-A177-3AD203B41FA5}">
                      <a16:colId xmlns:a16="http://schemas.microsoft.com/office/drawing/2014/main" val="20000"/>
                    </a:ext>
                  </a:extLst>
                </a:gridCol>
                <a:gridCol w="922337">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905000">
                  <a:extLst>
                    <a:ext uri="{9D8B030D-6E8A-4147-A177-3AD203B41FA5}">
                      <a16:colId xmlns:a16="http://schemas.microsoft.com/office/drawing/2014/main" val="20003"/>
                    </a:ext>
                  </a:extLst>
                </a:gridCol>
              </a:tblGrid>
              <a:tr h="452438">
                <a:tc gridSpan="4">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Examples of a Tautology and a Contradiction.</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82613">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a:t>
                      </a:r>
                      <a:r>
                        <a:rPr kumimoji="0" lang="en-US" altLang="en-US" sz="2000" b="0" i="1" u="none" strike="noStrike" cap="none" normalizeH="0" baseline="0" dirty="0">
                          <a:ln>
                            <a:noFill/>
                          </a:ln>
                          <a:solidFill>
                            <a:schemeClr val="tx1"/>
                          </a:solidFill>
                          <a:effectLst/>
                          <a:latin typeface="Abadi" panose="020B0604020104020204" pitchFamily="34" charset="0"/>
                        </a:rPr>
                        <a:t>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2000" b="0" i="0" u="none" strike="noStrike" cap="none" normalizeH="0" baseline="0" dirty="0">
                          <a:ln>
                            <a:noFill/>
                          </a:ln>
                          <a:solidFill>
                            <a:schemeClr val="tx1"/>
                          </a:solidFill>
                          <a:effectLst/>
                          <a:latin typeface="Arial" panose="020B0604020202020204" pitchFamily="34" charset="0"/>
                        </a:rPr>
                        <a:t>ν</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1600" b="0" i="0" u="none" strike="noStrike" cap="none" normalizeH="0" baseline="0" dirty="0">
                          <a:ln>
                            <a:noFill/>
                          </a:ln>
                          <a:solidFill>
                            <a:schemeClr val="tx1"/>
                          </a:solidFill>
                          <a:effectLst/>
                          <a:latin typeface="Arial" panose="020B0604020202020204" pitchFamily="34" charset="0"/>
                        </a:rPr>
                        <a:t>Λ</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93750">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75798" name="Slide Number Placeholder 2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9C89BF50-F007-4D90-978F-541BF52EF58E}" type="slidenum">
              <a:rPr lang="en-US" altLang="en-US" sz="1000" smtClean="0"/>
              <a:pPr>
                <a:spcBef>
                  <a:spcPct val="0"/>
                </a:spcBef>
                <a:buClrTx/>
                <a:buFontTx/>
                <a:buNone/>
              </a:pPr>
              <a:t>60</a:t>
            </a:fld>
            <a:endParaRPr lang="en-US" altLang="en-US" sz="1000"/>
          </a:p>
        </p:txBody>
      </p:sp>
      <p:sp>
        <p:nvSpPr>
          <p:cNvPr id="75799"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22532" name="Text Box 5"/>
          <p:cNvSpPr txBox="1">
            <a:spLocks noChangeArrowheads="1"/>
          </p:cNvSpPr>
          <p:nvPr/>
        </p:nvSpPr>
        <p:spPr bwMode="auto">
          <a:xfrm>
            <a:off x="457200" y="1417638"/>
            <a:ext cx="8077200" cy="3200400"/>
          </a:xfrm>
          <a:prstGeom prst="rect">
            <a:avLst/>
          </a:prstGeom>
          <a:solidFill>
            <a:srgbClr val="EBECE8"/>
          </a:solidFill>
          <a:ln w="9525">
            <a:solidFill>
              <a:schemeClr val="tx1"/>
            </a:solidFill>
            <a:miter lim="800000"/>
            <a:headEnd/>
            <a:tailEnd/>
          </a:ln>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defRPr/>
            </a:pPr>
            <a:r>
              <a:rPr lang="en-US" altLang="en-US" sz="2400" dirty="0">
                <a:latin typeface="Abadi" panose="020B0604020104020204" pitchFamily="34" charset="0"/>
              </a:rPr>
              <a:t>DEFINITION 1</a:t>
            </a:r>
          </a:p>
          <a:p>
            <a:pPr algn="just">
              <a:defRPr/>
            </a:pPr>
            <a:endParaRPr lang="en-US" altLang="en-US" sz="1000" dirty="0">
              <a:latin typeface="Abadi" panose="020B0604020104020204" pitchFamily="34" charset="0"/>
            </a:endParaRPr>
          </a:p>
          <a:p>
            <a:pPr lvl="1" algn="just">
              <a:defRPr/>
            </a:pPr>
            <a:r>
              <a:rPr lang="en-US" altLang="en-US" sz="2400" dirty="0">
                <a:latin typeface="Abadi" panose="020B0604020104020204" pitchFamily="34" charset="0"/>
              </a:rPr>
              <a:t>A compound proposition that is always true, no matter what the truth values of the propositions that occurs in it, is called a</a:t>
            </a:r>
            <a:r>
              <a:rPr lang="en-US" altLang="en-US" sz="2400" i="1" dirty="0">
                <a:latin typeface="Abadi" panose="020B0604020104020204" pitchFamily="34" charset="0"/>
              </a:rPr>
              <a:t> </a:t>
            </a:r>
            <a:r>
              <a:rPr lang="en-US" altLang="en-US" sz="2400" i="1" dirty="0">
                <a:solidFill>
                  <a:schemeClr val="accent1">
                    <a:lumMod val="50000"/>
                  </a:schemeClr>
                </a:solidFill>
                <a:latin typeface="Abadi" panose="020B0604020104020204" pitchFamily="34" charset="0"/>
              </a:rPr>
              <a:t>tautology</a:t>
            </a:r>
            <a:r>
              <a:rPr lang="en-US" altLang="en-US" sz="2400" dirty="0">
                <a:latin typeface="Abadi" panose="020B0604020104020204" pitchFamily="34" charset="0"/>
              </a:rPr>
              <a:t>. </a:t>
            </a:r>
          </a:p>
          <a:p>
            <a:pPr lvl="1" algn="just">
              <a:defRPr/>
            </a:pPr>
            <a:r>
              <a:rPr lang="en-US" altLang="en-US" sz="2400" dirty="0">
                <a:latin typeface="Abadi" panose="020B0604020104020204" pitchFamily="34" charset="0"/>
              </a:rPr>
              <a:t>A compound proposition that is always false is called a </a:t>
            </a:r>
            <a:r>
              <a:rPr lang="en-US" altLang="en-US" sz="2400" i="1" dirty="0">
                <a:solidFill>
                  <a:schemeClr val="accent1">
                    <a:lumMod val="50000"/>
                  </a:schemeClr>
                </a:solidFill>
                <a:latin typeface="Abadi" panose="020B0604020104020204" pitchFamily="34" charset="0"/>
              </a:rPr>
              <a:t>contradiction</a:t>
            </a:r>
            <a:r>
              <a:rPr lang="en-US" altLang="en-US" sz="2400" dirty="0">
                <a:latin typeface="Abadi" panose="020B0604020104020204" pitchFamily="34" charset="0"/>
              </a:rPr>
              <a:t>. </a:t>
            </a:r>
          </a:p>
          <a:p>
            <a:pPr lvl="1" algn="just">
              <a:defRPr/>
            </a:pPr>
            <a:r>
              <a:rPr lang="en-US" altLang="en-US" sz="2400" dirty="0">
                <a:latin typeface="Abadi" panose="020B0604020104020204" pitchFamily="34" charset="0"/>
              </a:rPr>
              <a:t>A compound proposition that is neither a tautology or a contradiction is called a </a:t>
            </a:r>
            <a:r>
              <a:rPr lang="en-US" altLang="en-US" sz="2400" i="1" dirty="0">
                <a:solidFill>
                  <a:schemeClr val="accent1">
                    <a:lumMod val="50000"/>
                  </a:schemeClr>
                </a:solidFill>
                <a:latin typeface="Abadi" panose="020B0604020104020204" pitchFamily="34" charset="0"/>
              </a:rPr>
              <a:t>contingency</a:t>
            </a:r>
            <a:r>
              <a:rPr lang="en-US" altLang="en-US" sz="2400" dirty="0">
                <a:latin typeface="Abadi" panose="020B0604020104020204" pitchFamily="34" charset="0"/>
              </a:rPr>
              <a: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noChangeArrowheads="1"/>
          </p:cNvSpPr>
          <p:nvPr>
            <p:ph type="title"/>
          </p:nvPr>
        </p:nvSpPr>
        <p:spPr/>
        <p:txBody>
          <a:bodyPr/>
          <a:lstStyle/>
          <a:p>
            <a:endParaRPr lang="en-US" altLang="en-US"/>
          </a:p>
        </p:txBody>
      </p:sp>
      <p:sp>
        <p:nvSpPr>
          <p:cNvPr id="77827" name="Text Placeholder 2"/>
          <p:cNvSpPr>
            <a:spLocks noGrp="1" noChangeArrowheads="1"/>
          </p:cNvSpPr>
          <p:nvPr>
            <p:ph type="body" sz="half" idx="1"/>
          </p:nvPr>
        </p:nvSpPr>
        <p:spPr>
          <a:xfrm>
            <a:off x="457200" y="1600200"/>
            <a:ext cx="8229600" cy="4114800"/>
          </a:xfrm>
        </p:spPr>
        <p:txBody>
          <a:bodyPr/>
          <a:lstStyle/>
          <a:p>
            <a:endParaRPr lang="en-US" altLang="en-US"/>
          </a:p>
        </p:txBody>
      </p:sp>
      <p:sp>
        <p:nvSpPr>
          <p:cNvPr id="7782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E18A0189-5461-4F03-8D9B-AA244B13C6D5}" type="slidenum">
              <a:rPr lang="en-US" altLang="en-US" sz="1000" smtClean="0"/>
              <a:pPr>
                <a:spcBef>
                  <a:spcPct val="0"/>
                </a:spcBef>
                <a:buClrTx/>
                <a:buFontTx/>
                <a:buNone/>
              </a:pPr>
              <a:t>61</a:t>
            </a:fld>
            <a:endParaRPr lang="en-US" altLang="en-US" sz="1000"/>
          </a:p>
        </p:txBody>
      </p:sp>
      <p:pic>
        <p:nvPicPr>
          <p:cNvPr id="77829" name="Picture 5" descr="Screen Clipping"/>
          <p:cNvPicPr>
            <a:picLocks noChangeAspect="1"/>
          </p:cNvPicPr>
          <p:nvPr/>
        </p:nvPicPr>
        <p:blipFill>
          <a:blip r:embed="rId2">
            <a:extLst>
              <a:ext uri="{28A0092B-C50C-407E-A947-70E740481C1C}">
                <a14:useLocalDpi xmlns:a14="http://schemas.microsoft.com/office/drawing/2010/main" val="0"/>
              </a:ext>
            </a:extLst>
          </a:blip>
          <a:srcRect b="30083"/>
          <a:stretch>
            <a:fillRect/>
          </a:stretch>
        </p:blipFill>
        <p:spPr bwMode="auto">
          <a:xfrm>
            <a:off x="457200" y="1417638"/>
            <a:ext cx="7132638" cy="269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30E9637D-342C-4FD9-8E82-116E141FC39B}" type="slidenum">
              <a:rPr lang="en-US" altLang="en-US" sz="1000" smtClean="0"/>
              <a:pPr>
                <a:spcBef>
                  <a:spcPct val="0"/>
                </a:spcBef>
                <a:buClrTx/>
                <a:buFontTx/>
                <a:buNone/>
              </a:pPr>
              <a:t>62</a:t>
            </a:fld>
            <a:endParaRPr lang="en-US" altLang="en-US" sz="1000"/>
          </a:p>
        </p:txBody>
      </p:sp>
      <p:pic>
        <p:nvPicPr>
          <p:cNvPr id="78851" name="Picture 3"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52400"/>
            <a:ext cx="7620000" cy="520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en-US" altLang="en-US">
                <a:solidFill>
                  <a:srgbClr val="FF0000"/>
                </a:solidFill>
              </a:rPr>
              <a:t>Propositional Equivalences</a:t>
            </a:r>
          </a:p>
        </p:txBody>
      </p:sp>
      <p:sp>
        <p:nvSpPr>
          <p:cNvPr id="79875" name="Rectangle 28"/>
          <p:cNvSpPr>
            <a:spLocks noGrp="1" noChangeArrowheads="1"/>
          </p:cNvSpPr>
          <p:nvPr>
            <p:ph type="body" sz="half" idx="1"/>
          </p:nvPr>
        </p:nvSpPr>
        <p:spPr>
          <a:xfrm>
            <a:off x="609600" y="3048000"/>
            <a:ext cx="8305800" cy="1295400"/>
          </a:xfrm>
          <a:noFill/>
        </p:spPr>
        <p:txBody>
          <a:bodyPr/>
          <a:lstStyle/>
          <a:p>
            <a:pPr eaLnBrk="1" hangingPunct="1"/>
            <a:r>
              <a:rPr lang="en-US" altLang="en-US" sz="2000"/>
              <a:t>Compound propositions that have the same truth values in all possible cases are called </a:t>
            </a:r>
            <a:r>
              <a:rPr lang="en-US" altLang="en-US" sz="2000">
                <a:solidFill>
                  <a:schemeClr val="hlink"/>
                </a:solidFill>
              </a:rPr>
              <a:t>logically equivalent</a:t>
            </a:r>
            <a:r>
              <a:rPr lang="en-US" altLang="en-US" sz="2000"/>
              <a:t>.</a:t>
            </a:r>
          </a:p>
          <a:p>
            <a:pPr eaLnBrk="1" hangingPunct="1"/>
            <a:r>
              <a:rPr lang="en-US" altLang="en-US" sz="2000"/>
              <a:t>Example: Show that ¬</a:t>
            </a:r>
            <a:r>
              <a:rPr lang="en-US" altLang="en-US" sz="2000" i="1"/>
              <a:t>p</a:t>
            </a:r>
            <a:r>
              <a:rPr lang="en-US" altLang="en-US" sz="2000"/>
              <a:t> </a:t>
            </a:r>
            <a:r>
              <a:rPr lang="el-GR" altLang="en-US" sz="2000"/>
              <a:t>ν</a:t>
            </a:r>
            <a:r>
              <a:rPr lang="en-US" altLang="en-US" sz="2000"/>
              <a:t> </a:t>
            </a:r>
            <a:r>
              <a:rPr lang="en-US" altLang="en-US" sz="2000" i="1"/>
              <a:t>q</a:t>
            </a:r>
            <a:r>
              <a:rPr lang="en-US" altLang="en-US" sz="2000"/>
              <a:t> and </a:t>
            </a:r>
            <a:r>
              <a:rPr lang="en-US" altLang="en-US" sz="2000" i="1"/>
              <a:t>p</a:t>
            </a:r>
            <a:r>
              <a:rPr lang="en-US" altLang="en-US" sz="2000"/>
              <a:t> → </a:t>
            </a:r>
            <a:r>
              <a:rPr lang="en-US" altLang="en-US" sz="2000" i="1"/>
              <a:t>q</a:t>
            </a:r>
            <a:r>
              <a:rPr lang="en-US" altLang="en-US" sz="2000"/>
              <a:t> are logically equivalent.</a:t>
            </a:r>
          </a:p>
        </p:txBody>
      </p:sp>
      <p:graphicFrame>
        <p:nvGraphicFramePr>
          <p:cNvPr id="41089" name="Group 129"/>
          <p:cNvGraphicFramePr>
            <a:graphicFrameLocks noGrp="1"/>
          </p:cNvGraphicFramePr>
          <p:nvPr>
            <p:ph sz="half" idx="2"/>
          </p:nvPr>
        </p:nvGraphicFramePr>
        <p:xfrm>
          <a:off x="1524000" y="4267200"/>
          <a:ext cx="4876800" cy="2408238"/>
        </p:xfrm>
        <a:graphic>
          <a:graphicData uri="http://schemas.openxmlformats.org/drawingml/2006/table">
            <a:tbl>
              <a:tblPr/>
              <a:tblGrid>
                <a:gridCol w="700088">
                  <a:extLst>
                    <a:ext uri="{9D8B030D-6E8A-4147-A177-3AD203B41FA5}">
                      <a16:colId xmlns:a16="http://schemas.microsoft.com/office/drawing/2014/main" val="20000"/>
                    </a:ext>
                  </a:extLst>
                </a:gridCol>
                <a:gridCol w="612775">
                  <a:extLst>
                    <a:ext uri="{9D8B030D-6E8A-4147-A177-3AD203B41FA5}">
                      <a16:colId xmlns:a16="http://schemas.microsoft.com/office/drawing/2014/main" val="20001"/>
                    </a:ext>
                  </a:extLst>
                </a:gridCol>
                <a:gridCol w="1054100">
                  <a:extLst>
                    <a:ext uri="{9D8B030D-6E8A-4147-A177-3AD203B41FA5}">
                      <a16:colId xmlns:a16="http://schemas.microsoft.com/office/drawing/2014/main" val="20002"/>
                    </a:ext>
                  </a:extLst>
                </a:gridCol>
                <a:gridCol w="962025">
                  <a:extLst>
                    <a:ext uri="{9D8B030D-6E8A-4147-A177-3AD203B41FA5}">
                      <a16:colId xmlns:a16="http://schemas.microsoft.com/office/drawing/2014/main" val="20003"/>
                    </a:ext>
                  </a:extLst>
                </a:gridCol>
                <a:gridCol w="1547812">
                  <a:extLst>
                    <a:ext uri="{9D8B030D-6E8A-4147-A177-3AD203B41FA5}">
                      <a16:colId xmlns:a16="http://schemas.microsoft.com/office/drawing/2014/main" val="20004"/>
                    </a:ext>
                  </a:extLst>
                </a:gridCol>
              </a:tblGrid>
              <a:tr h="452498">
                <a:tc gridSpan="5">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Truth Tables for </a:t>
                      </a:r>
                      <a:r>
                        <a:rPr kumimoji="0" lang="en-US" altLang="en-US" sz="1800" b="0" i="0" u="none" strike="noStrike" cap="none" normalizeH="0" baseline="0" dirty="0">
                          <a:ln>
                            <a:noFill/>
                          </a:ln>
                          <a:solidFill>
                            <a:schemeClr val="tx1"/>
                          </a:solidFill>
                          <a:effectLst/>
                          <a:latin typeface="Abadi" panose="020B0604020104020204" pitchFamily="34" charset="0"/>
                        </a:rPr>
                        <a:t>¬</a:t>
                      </a:r>
                      <a:r>
                        <a:rPr kumimoji="0" lang="en-US" altLang="en-US" sz="1800" b="0" i="1" u="none" strike="noStrike" cap="none" normalizeH="0" baseline="0" dirty="0">
                          <a:ln>
                            <a:noFill/>
                          </a:ln>
                          <a:solidFill>
                            <a:schemeClr val="tx1"/>
                          </a:solidFill>
                          <a:effectLst/>
                          <a:latin typeface="Abadi" panose="020B0604020104020204" pitchFamily="34" charset="0"/>
                        </a:rPr>
                        <a:t>p</a:t>
                      </a:r>
                      <a:r>
                        <a:rPr kumimoji="0" lang="en-US" altLang="en-US" sz="1800" b="0" i="0" u="none" strike="noStrike" cap="none" normalizeH="0" baseline="0" dirty="0">
                          <a:ln>
                            <a:noFill/>
                          </a:ln>
                          <a:solidFill>
                            <a:schemeClr val="tx1"/>
                          </a:solidFill>
                          <a:effectLst/>
                          <a:latin typeface="Abadi" panose="020B0604020104020204" pitchFamily="34" charset="0"/>
                        </a:rPr>
                        <a:t> </a:t>
                      </a:r>
                      <a:r>
                        <a:rPr kumimoji="0" lang="el-GR" altLang="en-US" sz="1800" b="0" i="0" u="none" strike="noStrike" cap="none" normalizeH="0" baseline="0" dirty="0">
                          <a:ln>
                            <a:noFill/>
                          </a:ln>
                          <a:solidFill>
                            <a:schemeClr val="tx1"/>
                          </a:solidFill>
                          <a:effectLst/>
                          <a:latin typeface="Arial" panose="020B0604020202020204" pitchFamily="34" charset="0"/>
                        </a:rPr>
                        <a:t>ν</a:t>
                      </a:r>
                      <a:r>
                        <a:rPr kumimoji="0" lang="en-US" altLang="en-US" sz="1800" b="0" i="0" u="none" strike="noStrike" cap="none" normalizeH="0" baseline="0" dirty="0">
                          <a:ln>
                            <a:noFill/>
                          </a:ln>
                          <a:solidFill>
                            <a:schemeClr val="tx1"/>
                          </a:solidFill>
                          <a:effectLst/>
                          <a:latin typeface="Abadi" panose="020B0604020104020204" pitchFamily="34" charset="0"/>
                        </a:rPr>
                        <a:t> </a:t>
                      </a:r>
                      <a:r>
                        <a:rPr kumimoji="0" lang="en-US" altLang="en-US" sz="1800" b="0" i="1" u="none" strike="noStrike" cap="none" normalizeH="0" baseline="0" dirty="0">
                          <a:ln>
                            <a:noFill/>
                          </a:ln>
                          <a:solidFill>
                            <a:schemeClr val="tx1"/>
                          </a:solidFill>
                          <a:effectLst/>
                          <a:latin typeface="Abadi" panose="020B0604020104020204" pitchFamily="34" charset="0"/>
                        </a:rPr>
                        <a:t>q</a:t>
                      </a:r>
                      <a:r>
                        <a:rPr kumimoji="0" lang="en-US" altLang="en-US" sz="1800" b="0" i="0" u="none" strike="noStrike" cap="none" normalizeH="0" baseline="0" dirty="0">
                          <a:ln>
                            <a:noFill/>
                          </a:ln>
                          <a:solidFill>
                            <a:schemeClr val="tx1"/>
                          </a:solidFill>
                          <a:effectLst/>
                          <a:latin typeface="Abadi" panose="020B0604020104020204" pitchFamily="34" charset="0"/>
                        </a:rPr>
                        <a:t> and </a:t>
                      </a:r>
                      <a:r>
                        <a:rPr kumimoji="0" lang="en-US" altLang="en-US" sz="1800" b="0" i="1" u="none" strike="noStrike" cap="none" normalizeH="0" baseline="0" dirty="0">
                          <a:ln>
                            <a:noFill/>
                          </a:ln>
                          <a:solidFill>
                            <a:schemeClr val="tx1"/>
                          </a:solidFill>
                          <a:effectLst/>
                          <a:latin typeface="Abadi" panose="020B0604020104020204" pitchFamily="34" charset="0"/>
                        </a:rPr>
                        <a:t>p</a:t>
                      </a:r>
                      <a:r>
                        <a:rPr kumimoji="0" lang="en-US" altLang="en-US" sz="1800" b="0" i="0" u="none" strike="noStrike" cap="none" normalizeH="0" baseline="0" dirty="0">
                          <a:ln>
                            <a:noFill/>
                          </a:ln>
                          <a:solidFill>
                            <a:schemeClr val="tx1"/>
                          </a:solidFill>
                          <a:effectLst/>
                          <a:latin typeface="Abadi" panose="020B0604020104020204" pitchFamily="34" charset="0"/>
                        </a:rPr>
                        <a:t> → </a:t>
                      </a:r>
                      <a:r>
                        <a:rPr kumimoji="0" lang="en-US" altLang="en-US" sz="1800" b="0" i="1" u="none" strike="noStrike" cap="none" normalizeH="0" baseline="0" dirty="0">
                          <a:ln>
                            <a:noFill/>
                          </a:ln>
                          <a:solidFill>
                            <a:schemeClr val="tx1"/>
                          </a:solidFill>
                          <a:effectLst/>
                          <a:latin typeface="Abadi" panose="020B0604020104020204" pitchFamily="34" charset="0"/>
                        </a:rPr>
                        <a:t>q</a:t>
                      </a:r>
                      <a:r>
                        <a:rPr kumimoji="0" lang="en-US" altLang="en-US" sz="1800" b="0" i="0" u="none" strike="noStrike" cap="none" normalizeH="0" baseline="0" dirty="0">
                          <a:ln>
                            <a:noFill/>
                          </a:ln>
                          <a:solidFill>
                            <a:schemeClr val="tx1"/>
                          </a:solidFill>
                          <a:effectLst/>
                          <a:latin typeface="Abadi" panose="020B0604020104020204" pitchFamily="34" charset="0"/>
                        </a:rPr>
                        <a:t> </a:t>
                      </a:r>
                      <a:r>
                        <a:rPr kumimoji="0" lang="en-US" altLang="en-US" sz="2000" b="0" i="0" u="none" strike="noStrike" cap="none" normalizeH="0" baseline="0" dirty="0">
                          <a:ln>
                            <a:noFill/>
                          </a:ln>
                          <a:solidFill>
                            <a:schemeClr val="tx1"/>
                          </a:solidFill>
                          <a:effectLst/>
                          <a:latin typeface="Abadi" panose="020B0604020104020204" pitchFamily="34" charset="0"/>
                        </a:rPr>
                        <a:t>.</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62024">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q</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1800" b="0" i="0" u="none" strike="noStrike" cap="none" normalizeH="0" baseline="0" dirty="0">
                          <a:ln>
                            <a:noFill/>
                          </a:ln>
                          <a:solidFill>
                            <a:schemeClr val="tx1"/>
                          </a:solidFill>
                          <a:effectLst/>
                          <a:latin typeface="Abadi" panose="020B0604020104020204" pitchFamily="34" charset="0"/>
                        </a:rPr>
                        <a:t>¬</a:t>
                      </a:r>
                      <a:r>
                        <a:rPr kumimoji="0" lang="en-US" altLang="en-US" sz="2000" b="0" i="1" u="none" strike="noStrike" cap="none" normalizeH="0" baseline="0" dirty="0">
                          <a:ln>
                            <a:noFill/>
                          </a:ln>
                          <a:solidFill>
                            <a:schemeClr val="tx1"/>
                          </a:solidFill>
                          <a:effectLst/>
                          <a:latin typeface="Abadi" panose="020B0604020104020204" pitchFamily="34" charset="0"/>
                        </a:rPr>
                        <a:t>p</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a:t>
                      </a: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2000" b="0" i="0" u="none" strike="noStrike" cap="none" normalizeH="0" baseline="0" dirty="0">
                          <a:ln>
                            <a:noFill/>
                          </a:ln>
                          <a:solidFill>
                            <a:schemeClr val="tx1"/>
                          </a:solidFill>
                          <a:effectLst/>
                          <a:latin typeface="Arial" panose="020B0604020202020204" pitchFamily="34" charset="0"/>
                        </a:rPr>
                        <a:t>ν</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1800" b="0" i="0" u="none" strike="noStrike" cap="none" normalizeH="0" baseline="0" dirty="0">
                          <a:ln>
                            <a:noFill/>
                          </a:ln>
                          <a:solidFill>
                            <a:schemeClr val="tx1"/>
                          </a:solidFill>
                          <a:effectLst/>
                          <a:latin typeface="Abadi" panose="020B0604020104020204" pitchFamily="34" charset="0"/>
                        </a:rPr>
                        <a:t>→</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493716">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79898" name="Slide Number Placeholder 30"/>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3A15ADDE-00BF-4920-A693-DD91FA295998}" type="slidenum">
              <a:rPr lang="en-US" altLang="en-US" sz="1000" smtClean="0"/>
              <a:pPr>
                <a:spcBef>
                  <a:spcPct val="0"/>
                </a:spcBef>
                <a:buClrTx/>
                <a:buFontTx/>
                <a:buNone/>
              </a:pPr>
              <a:t>63</a:t>
            </a:fld>
            <a:endParaRPr lang="en-US" altLang="en-US" sz="1000"/>
          </a:p>
        </p:txBody>
      </p:sp>
      <p:sp>
        <p:nvSpPr>
          <p:cNvPr id="79899"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79900" name="Text Box 5"/>
          <p:cNvSpPr txBox="1">
            <a:spLocks noChangeArrowheads="1"/>
          </p:cNvSpPr>
          <p:nvPr/>
        </p:nvSpPr>
        <p:spPr bwMode="auto">
          <a:xfrm>
            <a:off x="685800" y="1619250"/>
            <a:ext cx="8001000" cy="1322388"/>
          </a:xfrm>
          <a:prstGeom prst="rect">
            <a:avLst/>
          </a:prstGeom>
          <a:solidFill>
            <a:srgbClr val="EBECE8"/>
          </a:solidFill>
          <a:ln w="9525">
            <a:solidFill>
              <a:schemeClr val="tx1"/>
            </a:solidFill>
            <a:miter lim="800000"/>
            <a:headEnd/>
            <a:tailEnd/>
          </a:ln>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t>DEFINITION 2</a:t>
            </a:r>
          </a:p>
          <a:p>
            <a:pPr>
              <a:spcBef>
                <a:spcPct val="0"/>
              </a:spcBef>
              <a:buClrTx/>
              <a:buFontTx/>
              <a:buNone/>
            </a:pPr>
            <a:endParaRPr lang="en-US" altLang="en-US" sz="800"/>
          </a:p>
          <a:p>
            <a:pPr lvl="1">
              <a:spcBef>
                <a:spcPct val="0"/>
              </a:spcBef>
              <a:buClrTx/>
              <a:buFontTx/>
              <a:buNone/>
            </a:pPr>
            <a:r>
              <a:rPr lang="en-US" altLang="en-US" sz="1800"/>
              <a:t>The compound propositions </a:t>
            </a:r>
            <a:r>
              <a:rPr lang="en-US" altLang="en-US" sz="1800" i="1"/>
              <a:t>p</a:t>
            </a:r>
            <a:r>
              <a:rPr lang="en-US" altLang="en-US" sz="1800"/>
              <a:t> and </a:t>
            </a:r>
            <a:r>
              <a:rPr lang="en-US" altLang="en-US" sz="1800" i="1"/>
              <a:t>q</a:t>
            </a:r>
            <a:r>
              <a:rPr lang="en-US" altLang="en-US" sz="1800"/>
              <a:t> are called </a:t>
            </a:r>
            <a:r>
              <a:rPr lang="en-US" altLang="en-US" sz="1800" i="1"/>
              <a:t>logically equivalent</a:t>
            </a:r>
            <a:r>
              <a:rPr lang="en-US" altLang="en-US" sz="1800"/>
              <a:t> if </a:t>
            </a:r>
            <a:r>
              <a:rPr lang="en-US" altLang="en-US" sz="1800" i="1"/>
              <a:t>p </a:t>
            </a:r>
            <a:r>
              <a:rPr lang="en-US" altLang="en-US" sz="1800"/>
              <a:t>↔ </a:t>
            </a:r>
            <a:r>
              <a:rPr lang="en-US" altLang="en-US" sz="1800" i="1"/>
              <a:t>q</a:t>
            </a:r>
            <a:r>
              <a:rPr lang="en-US" altLang="en-US" sz="1800"/>
              <a:t> is a tautology. The notation </a:t>
            </a:r>
            <a:r>
              <a:rPr lang="en-US" altLang="en-US" sz="1800" i="1"/>
              <a:t>p</a:t>
            </a:r>
            <a:r>
              <a:rPr lang="en-US" altLang="en-US" sz="1800"/>
              <a:t> </a:t>
            </a:r>
            <a:r>
              <a:rPr lang="en-US" altLang="en-US" sz="1800">
                <a:cs typeface="Arial" panose="020B0604020202020204" pitchFamily="34" charset="0"/>
              </a:rPr>
              <a:t>≡ </a:t>
            </a:r>
            <a:r>
              <a:rPr lang="en-US" altLang="en-US" sz="1800" i="1"/>
              <a:t>q</a:t>
            </a:r>
            <a:r>
              <a:rPr lang="en-US" altLang="en-US" sz="1800"/>
              <a:t> denotes that </a:t>
            </a:r>
            <a:r>
              <a:rPr lang="en-US" altLang="en-US" sz="1800" i="1"/>
              <a:t>p</a:t>
            </a:r>
            <a:r>
              <a:rPr lang="en-US" altLang="en-US" sz="1800"/>
              <a:t> and </a:t>
            </a:r>
            <a:r>
              <a:rPr lang="en-US" altLang="en-US" sz="1800" i="1"/>
              <a:t>q</a:t>
            </a:r>
            <a:r>
              <a:rPr lang="en-US" altLang="en-US" sz="1800"/>
              <a:t> are logically equivalent.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en-US" altLang="en-US">
                <a:solidFill>
                  <a:srgbClr val="FF0000"/>
                </a:solidFill>
              </a:rPr>
              <a:t>Propositional Equivalences</a:t>
            </a:r>
          </a:p>
        </p:txBody>
      </p:sp>
      <p:sp>
        <p:nvSpPr>
          <p:cNvPr id="81923" name="Rectangle 34"/>
          <p:cNvSpPr>
            <a:spLocks noGrp="1" noChangeArrowheads="1"/>
          </p:cNvSpPr>
          <p:nvPr>
            <p:ph type="body" sz="half" idx="1"/>
          </p:nvPr>
        </p:nvSpPr>
        <p:spPr>
          <a:xfrm>
            <a:off x="609600" y="1676400"/>
            <a:ext cx="8305800" cy="1066800"/>
          </a:xfrm>
          <a:noFill/>
        </p:spPr>
        <p:txBody>
          <a:bodyPr/>
          <a:lstStyle/>
          <a:p>
            <a:pPr eaLnBrk="1" hangingPunct="1">
              <a:lnSpc>
                <a:spcPct val="90000"/>
              </a:lnSpc>
            </a:pPr>
            <a:r>
              <a:rPr lang="en-US" altLang="en-US" sz="2000"/>
              <a:t>In general, 2</a:t>
            </a:r>
            <a:r>
              <a:rPr lang="en-US" altLang="en-US" sz="2000" i="1" baseline="30000"/>
              <a:t>n</a:t>
            </a:r>
            <a:r>
              <a:rPr lang="en-US" altLang="en-US" sz="2000"/>
              <a:t> rows are required if a compound proposition involves </a:t>
            </a:r>
            <a:r>
              <a:rPr lang="en-US" altLang="en-US" sz="2000" i="1"/>
              <a:t>n</a:t>
            </a:r>
            <a:r>
              <a:rPr lang="en-US" altLang="en-US" sz="2000"/>
              <a:t> propositional variables in order to get the combination of all truth values.</a:t>
            </a:r>
          </a:p>
        </p:txBody>
      </p:sp>
      <p:sp>
        <p:nvSpPr>
          <p:cNvPr id="81924"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7C987E12-C783-402E-85DE-33F8770145A6}" type="slidenum">
              <a:rPr lang="en-US" altLang="en-US" sz="1000" smtClean="0"/>
              <a:pPr>
                <a:spcBef>
                  <a:spcPct val="0"/>
                </a:spcBef>
                <a:buClrTx/>
                <a:buFontTx/>
                <a:buNone/>
              </a:pPr>
              <a:t>64</a:t>
            </a:fld>
            <a:endParaRPr lang="en-US" altLang="en-US" sz="1000"/>
          </a:p>
        </p:txBody>
      </p:sp>
      <p:sp>
        <p:nvSpPr>
          <p:cNvPr id="81925" name="Text Box 3"/>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pic>
        <p:nvPicPr>
          <p:cNvPr id="81926" name="Picture 1"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4525" y="2743200"/>
            <a:ext cx="619125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noChangeArrowheads="1"/>
          </p:cNvSpPr>
          <p:nvPr>
            <p:ph type="title"/>
          </p:nvPr>
        </p:nvSpPr>
        <p:spPr/>
        <p:txBody>
          <a:bodyPr/>
          <a:lstStyle/>
          <a:p>
            <a:r>
              <a:rPr lang="en-US" altLang="en-US">
                <a:solidFill>
                  <a:srgbClr val="FF0000"/>
                </a:solidFill>
              </a:rPr>
              <a:t>Propositional Equivalences</a:t>
            </a:r>
          </a:p>
        </p:txBody>
      </p:sp>
      <p:sp>
        <p:nvSpPr>
          <p:cNvPr id="82947" name="Text Placeholder 2"/>
          <p:cNvSpPr>
            <a:spLocks noGrp="1" noChangeArrowheads="1"/>
          </p:cNvSpPr>
          <p:nvPr>
            <p:ph type="body" sz="half" idx="1"/>
          </p:nvPr>
        </p:nvSpPr>
        <p:spPr>
          <a:xfrm>
            <a:off x="457200" y="1600200"/>
            <a:ext cx="8229600" cy="4530725"/>
          </a:xfrm>
        </p:spPr>
        <p:txBody>
          <a:bodyPr/>
          <a:lstStyle/>
          <a:p>
            <a:endParaRPr lang="en-US" altLang="en-US"/>
          </a:p>
        </p:txBody>
      </p:sp>
      <p:sp>
        <p:nvSpPr>
          <p:cNvPr id="8294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CAD776BB-01C1-47AD-A3DB-13A2D327CF08}" type="slidenum">
              <a:rPr lang="en-US" altLang="en-US" sz="1000" smtClean="0"/>
              <a:pPr>
                <a:spcBef>
                  <a:spcPct val="0"/>
                </a:spcBef>
                <a:buClrTx/>
                <a:buFontTx/>
                <a:buNone/>
              </a:pPr>
              <a:t>65</a:t>
            </a:fld>
            <a:endParaRPr lang="en-US" altLang="en-US" sz="1000"/>
          </a:p>
        </p:txBody>
      </p:sp>
      <p:pic>
        <p:nvPicPr>
          <p:cNvPr id="82949" name="Picture 5"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435100"/>
            <a:ext cx="7878763" cy="527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noChangeArrowheads="1"/>
          </p:cNvSpPr>
          <p:nvPr>
            <p:ph type="title"/>
          </p:nvPr>
        </p:nvSpPr>
        <p:spPr/>
        <p:txBody>
          <a:bodyPr/>
          <a:lstStyle/>
          <a:p>
            <a:r>
              <a:rPr lang="en-US" altLang="en-US">
                <a:solidFill>
                  <a:srgbClr val="FF0000"/>
                </a:solidFill>
              </a:rPr>
              <a:t>Applications: Boolean Searches</a:t>
            </a:r>
          </a:p>
        </p:txBody>
      </p:sp>
      <p:sp>
        <p:nvSpPr>
          <p:cNvPr id="3" name="Content Placeholder 2"/>
          <p:cNvSpPr>
            <a:spLocks noGrp="1"/>
          </p:cNvSpPr>
          <p:nvPr>
            <p:ph idx="1"/>
          </p:nvPr>
        </p:nvSpPr>
        <p:spPr/>
        <p:txBody>
          <a:bodyPr>
            <a:normAutofit fontScale="92500" lnSpcReduction="10000"/>
          </a:bodyPr>
          <a:lstStyle/>
          <a:p>
            <a:pPr>
              <a:defRPr/>
            </a:pPr>
            <a:r>
              <a:rPr lang="en-US" dirty="0"/>
              <a:t>Logical connectives are used extensively in searches of large collections of information.</a:t>
            </a:r>
          </a:p>
          <a:p>
            <a:pPr lvl="1">
              <a:defRPr/>
            </a:pPr>
            <a:r>
              <a:rPr lang="en-US" dirty="0"/>
              <a:t>Example: indexes of Web pages. </a:t>
            </a:r>
          </a:p>
          <a:p>
            <a:pPr>
              <a:defRPr/>
            </a:pPr>
            <a:endParaRPr lang="en-US" sz="2800" dirty="0"/>
          </a:p>
          <a:p>
            <a:pPr>
              <a:defRPr/>
            </a:pPr>
            <a:r>
              <a:rPr lang="en-US" sz="2800" dirty="0"/>
              <a:t>AND - used to match records that contain both of two search terms.</a:t>
            </a:r>
          </a:p>
          <a:p>
            <a:pPr>
              <a:defRPr/>
            </a:pPr>
            <a:r>
              <a:rPr lang="en-US" sz="2800" dirty="0"/>
              <a:t>OR - used to match one or both of two search terms.</a:t>
            </a:r>
          </a:p>
          <a:p>
            <a:pPr>
              <a:defRPr/>
            </a:pPr>
            <a:r>
              <a:rPr lang="en-US" sz="2800" dirty="0"/>
              <a:t>NOT - used to exclude a particular search term.</a:t>
            </a:r>
            <a:r>
              <a:rPr lang="en-US" dirty="0"/>
              <a:t> </a:t>
            </a:r>
          </a:p>
          <a:p>
            <a:pPr>
              <a:defRPr/>
            </a:pPr>
            <a:endParaRPr lang="en-US" dirty="0"/>
          </a:p>
          <a:p>
            <a:pPr>
              <a:defRPr/>
            </a:pPr>
            <a:r>
              <a:rPr lang="en-US" dirty="0"/>
              <a:t>Read about: Web Page Searching </a:t>
            </a:r>
          </a:p>
          <a:p>
            <a:pPr>
              <a:defRPr/>
            </a:pPr>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noChangeArrowheads="1"/>
          </p:cNvSpPr>
          <p:nvPr>
            <p:ph type="title"/>
          </p:nvPr>
        </p:nvSpPr>
        <p:spPr/>
        <p:txBody>
          <a:bodyPr/>
          <a:lstStyle/>
          <a:p>
            <a:r>
              <a:rPr lang="en-US" altLang="en-US">
                <a:solidFill>
                  <a:srgbClr val="FF0000"/>
                </a:solidFill>
              </a:rPr>
              <a:t>Applications: Logic Puzzles </a:t>
            </a:r>
          </a:p>
        </p:txBody>
      </p:sp>
      <p:sp>
        <p:nvSpPr>
          <p:cNvPr id="3" name="Content Placeholder 2"/>
          <p:cNvSpPr>
            <a:spLocks noGrp="1"/>
          </p:cNvSpPr>
          <p:nvPr>
            <p:ph idx="1"/>
          </p:nvPr>
        </p:nvSpPr>
        <p:spPr/>
        <p:txBody>
          <a:bodyPr>
            <a:normAutofit fontScale="85000" lnSpcReduction="20000"/>
          </a:bodyPr>
          <a:lstStyle/>
          <a:p>
            <a:pPr>
              <a:defRPr/>
            </a:pPr>
            <a:r>
              <a:rPr lang="en-US" dirty="0"/>
              <a:t>Puzzles (</a:t>
            </a:r>
            <a:r>
              <a:rPr lang="en-US" dirty="0">
                <a:solidFill>
                  <a:srgbClr val="FF0000"/>
                </a:solidFill>
              </a:rPr>
              <a:t>important job interview question</a:t>
            </a:r>
            <a:r>
              <a:rPr lang="en-US" dirty="0"/>
              <a:t>) that can be solved using logical reasoning</a:t>
            </a:r>
          </a:p>
          <a:p>
            <a:pPr>
              <a:defRPr/>
            </a:pPr>
            <a:endParaRPr lang="en-US" dirty="0"/>
          </a:p>
          <a:p>
            <a:pPr>
              <a:defRPr/>
            </a:pPr>
            <a:r>
              <a:rPr lang="en-US" dirty="0"/>
              <a:t>[Sm78] </a:t>
            </a:r>
            <a:r>
              <a:rPr lang="en-US" dirty="0" err="1"/>
              <a:t>Smullyan</a:t>
            </a:r>
            <a:r>
              <a:rPr lang="en-US" dirty="0"/>
              <a:t>: An island that has two kinds of inhabitants.</a:t>
            </a:r>
          </a:p>
          <a:p>
            <a:pPr lvl="1">
              <a:defRPr/>
            </a:pPr>
            <a:r>
              <a:rPr lang="en-US" dirty="0"/>
              <a:t>knights, who always tell the truth.</a:t>
            </a:r>
          </a:p>
          <a:p>
            <a:pPr lvl="1">
              <a:defRPr/>
            </a:pPr>
            <a:r>
              <a:rPr lang="en-US" dirty="0"/>
              <a:t>knaves, who always lie.</a:t>
            </a:r>
          </a:p>
          <a:p>
            <a:pPr>
              <a:defRPr/>
            </a:pPr>
            <a:r>
              <a:rPr lang="en-US" dirty="0"/>
              <a:t>You encounter two people A and B. </a:t>
            </a:r>
          </a:p>
          <a:p>
            <a:pPr>
              <a:defRPr/>
            </a:pPr>
            <a:r>
              <a:rPr lang="en-US" dirty="0"/>
              <a:t>What are A and B if:</a:t>
            </a:r>
          </a:p>
          <a:p>
            <a:pPr lvl="1">
              <a:defRPr/>
            </a:pPr>
            <a:r>
              <a:rPr lang="en-US" dirty="0"/>
              <a:t>A says “B is a knight” and </a:t>
            </a:r>
          </a:p>
          <a:p>
            <a:pPr lvl="1">
              <a:defRPr/>
            </a:pPr>
            <a:r>
              <a:rPr lang="en-US" dirty="0"/>
              <a:t>B says “The two of us are opposite types?”</a:t>
            </a:r>
          </a:p>
          <a:p>
            <a:pPr lvl="1">
              <a:defRPr/>
            </a:pPr>
            <a:endParaRPr lang="en-US" dirty="0"/>
          </a:p>
          <a:p>
            <a:pPr>
              <a:defRPr/>
            </a:pPr>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noChangeArrowheads="1"/>
          </p:cNvSpPr>
          <p:nvPr>
            <p:ph type="title"/>
          </p:nvPr>
        </p:nvSpPr>
        <p:spPr/>
        <p:txBody>
          <a:bodyPr/>
          <a:lstStyle/>
          <a:p>
            <a:r>
              <a:rPr lang="en-US" altLang="en-US">
                <a:solidFill>
                  <a:srgbClr val="FF0000"/>
                </a:solidFill>
              </a:rPr>
              <a:t>Example 1:</a:t>
            </a:r>
          </a:p>
        </p:txBody>
      </p:sp>
      <p:sp>
        <p:nvSpPr>
          <p:cNvPr id="3" name="Content Placeholder 2"/>
          <p:cNvSpPr>
            <a:spLocks noGrp="1"/>
          </p:cNvSpPr>
          <p:nvPr>
            <p:ph idx="1"/>
          </p:nvPr>
        </p:nvSpPr>
        <p:spPr/>
        <p:txBody>
          <a:bodyPr>
            <a:normAutofit fontScale="77500" lnSpcReduction="20000"/>
          </a:bodyPr>
          <a:lstStyle/>
          <a:p>
            <a:pPr>
              <a:defRPr/>
            </a:pPr>
            <a:r>
              <a:rPr lang="en-US" dirty="0"/>
              <a:t>p: A is a knight 		¬p: A is a knave </a:t>
            </a:r>
          </a:p>
          <a:p>
            <a:pPr>
              <a:defRPr/>
            </a:pPr>
            <a:r>
              <a:rPr lang="en-US" dirty="0"/>
              <a:t>q: B is a knight		¬q: B is a knave</a:t>
            </a:r>
          </a:p>
          <a:p>
            <a:pPr>
              <a:defRPr/>
            </a:pPr>
            <a:endParaRPr lang="en-US" dirty="0"/>
          </a:p>
          <a:p>
            <a:pPr>
              <a:defRPr/>
            </a:pPr>
            <a:r>
              <a:rPr lang="en-US" dirty="0"/>
              <a:t>Consider the possibility that A is a knight; </a:t>
            </a:r>
          </a:p>
          <a:p>
            <a:pPr lvl="1">
              <a:defRPr/>
            </a:pPr>
            <a:r>
              <a:rPr lang="en-US" dirty="0"/>
              <a:t>So, p is true. And he is telling truth.</a:t>
            </a:r>
          </a:p>
          <a:p>
            <a:pPr lvl="1">
              <a:defRPr/>
            </a:pPr>
            <a:r>
              <a:rPr lang="en-US" dirty="0"/>
              <a:t>So, q is true. So, A and B are the same type. </a:t>
            </a:r>
          </a:p>
          <a:p>
            <a:pPr lvl="1">
              <a:defRPr/>
            </a:pPr>
            <a:endParaRPr lang="en-US" dirty="0"/>
          </a:p>
          <a:p>
            <a:pPr>
              <a:defRPr/>
            </a:pPr>
            <a:r>
              <a:rPr lang="en-US" dirty="0"/>
              <a:t>However, if B is a knight, then B ’s statement that A and B are of opposite types, the statement (p ∧¬q) ∨ (¬p ∧ q), would have to be true, which it is not, because A and B are both knights. Consequently, we can conclude that A is not a knight, that is, that p is false. </a:t>
            </a:r>
          </a:p>
          <a:p>
            <a:pPr>
              <a:defRPr/>
            </a:pPr>
            <a:endParaRPr lang="en-US" dirty="0"/>
          </a:p>
          <a:p>
            <a:pPr lvl="1">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noChangeArrowheads="1"/>
          </p:cNvSpPr>
          <p:nvPr>
            <p:ph type="title"/>
          </p:nvPr>
        </p:nvSpPr>
        <p:spPr/>
        <p:txBody>
          <a:bodyPr/>
          <a:lstStyle/>
          <a:p>
            <a:r>
              <a:rPr lang="en-US" altLang="en-US">
                <a:solidFill>
                  <a:srgbClr val="FF0000"/>
                </a:solidFill>
              </a:rPr>
              <a:t>Example 1: Solution (cont..)</a:t>
            </a:r>
          </a:p>
        </p:txBody>
      </p:sp>
      <p:sp>
        <p:nvSpPr>
          <p:cNvPr id="3" name="Content Placeholder 2"/>
          <p:cNvSpPr>
            <a:spLocks noGrp="1" noChangeArrowheads="1"/>
          </p:cNvSpPr>
          <p:nvPr>
            <p:ph idx="1"/>
          </p:nvPr>
        </p:nvSpPr>
        <p:spPr/>
        <p:txBody>
          <a:bodyPr/>
          <a:lstStyle/>
          <a:p>
            <a:r>
              <a:rPr lang="en-US" altLang="en-US"/>
              <a:t>Consider the possibility that A is a knave, </a:t>
            </a:r>
          </a:p>
          <a:p>
            <a:pPr lvl="1"/>
            <a:r>
              <a:rPr lang="en-US" altLang="en-US"/>
              <a:t>everything a knave says is false; q is true, is a lie. </a:t>
            </a:r>
          </a:p>
          <a:p>
            <a:pPr lvl="1"/>
            <a:r>
              <a:rPr lang="en-US" altLang="en-US"/>
              <a:t>So, q is false. B is also a knave.</a:t>
            </a:r>
          </a:p>
          <a:p>
            <a:pPr lvl="1"/>
            <a:r>
              <a:rPr lang="en-US" altLang="en-US"/>
              <a:t>B ’s statement that A and B are opposite types is a lie, which is consistent with both A and B being knaves. </a:t>
            </a:r>
          </a:p>
          <a:p>
            <a:r>
              <a:rPr lang="en-US" altLang="en-US" sz="3600"/>
              <a:t>We can conclude that both A and B are knaves. </a:t>
            </a:r>
          </a:p>
          <a:p>
            <a:endParaRPr lang="en-US" altLang="en-US"/>
          </a:p>
          <a:p>
            <a:endParaRPr lang="en-US" altLang="en-US"/>
          </a:p>
          <a:p>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noChangeArrowheads="1"/>
          </p:cNvSpPr>
          <p:nvPr>
            <p:ph type="title"/>
          </p:nvPr>
        </p:nvSpPr>
        <p:spPr/>
        <p:txBody>
          <a:bodyPr/>
          <a:lstStyle/>
          <a:p>
            <a:r>
              <a:rPr lang="en-US" altLang="en-US" sz="3200">
                <a:solidFill>
                  <a:srgbClr val="FF0000"/>
                </a:solidFill>
              </a:rPr>
              <a:t>Course Description:</a:t>
            </a:r>
          </a:p>
        </p:txBody>
      </p:sp>
      <p:sp>
        <p:nvSpPr>
          <p:cNvPr id="3" name="Content Placeholder 2"/>
          <p:cNvSpPr>
            <a:spLocks noGrp="1"/>
          </p:cNvSpPr>
          <p:nvPr>
            <p:ph idx="1"/>
          </p:nvPr>
        </p:nvSpPr>
        <p:spPr>
          <a:xfrm>
            <a:off x="228600" y="1219200"/>
            <a:ext cx="8686800" cy="4530725"/>
          </a:xfrm>
        </p:spPr>
        <p:txBody>
          <a:bodyPr/>
          <a:lstStyle/>
          <a:p>
            <a:pPr algn="just">
              <a:defRPr/>
            </a:pPr>
            <a:r>
              <a:rPr lang="en-US" sz="2800" dirty="0">
                <a:latin typeface="Arial Narrow" panose="020B0606020202030204" pitchFamily="34" charset="0"/>
              </a:rPr>
              <a:t>This class teaches </a:t>
            </a:r>
            <a:r>
              <a:rPr lang="en-US" sz="2800" dirty="0">
                <a:latin typeface="Arial Narrow" panose="020B0606020202030204" pitchFamily="34" charset="0"/>
                <a:cs typeface="Times New Roman" panose="02020603050405020304" pitchFamily="18" charset="0"/>
              </a:rPr>
              <a:t>students</a:t>
            </a:r>
            <a:r>
              <a:rPr lang="en-US" sz="2800" dirty="0">
                <a:latin typeface="Arial Narrow" panose="020B0606020202030204" pitchFamily="34" charset="0"/>
              </a:rPr>
              <a:t> </a:t>
            </a:r>
          </a:p>
          <a:p>
            <a:pPr lvl="1" algn="just">
              <a:defRPr/>
            </a:pPr>
            <a:r>
              <a:rPr lang="en-US" sz="2300" dirty="0">
                <a:solidFill>
                  <a:schemeClr val="accent1">
                    <a:lumMod val="75000"/>
                  </a:schemeClr>
                </a:solidFill>
                <a:latin typeface="Arial Narrow" panose="020B0606020202030204" pitchFamily="34" charset="0"/>
              </a:rPr>
              <a:t>how to think logically and mathematically</a:t>
            </a:r>
            <a:r>
              <a:rPr lang="en-US" sz="2300" dirty="0">
                <a:latin typeface="Arial Narrow" panose="020B0606020202030204" pitchFamily="34" charset="0"/>
              </a:rPr>
              <a:t>. </a:t>
            </a:r>
          </a:p>
          <a:p>
            <a:pPr lvl="1" algn="just">
              <a:defRPr/>
            </a:pPr>
            <a:r>
              <a:rPr lang="en-US" sz="2300" dirty="0">
                <a:latin typeface="Arial Narrow" panose="020B0606020202030204" pitchFamily="34" charset="0"/>
              </a:rPr>
              <a:t>It stresses mathematical reasoning and different ways to solve problems.</a:t>
            </a:r>
          </a:p>
          <a:p>
            <a:pPr marL="457200" lvl="1" indent="0" algn="just">
              <a:buFont typeface="Wingdings" panose="05000000000000000000" pitchFamily="2" charset="2"/>
              <a:buNone/>
              <a:defRPr/>
            </a:pPr>
            <a:r>
              <a:rPr lang="en-US" sz="2300" dirty="0">
                <a:latin typeface="Arial Narrow" panose="020B0606020202030204" pitchFamily="34" charset="0"/>
              </a:rPr>
              <a:t>It enhance your ability to formulate and solve applied problems, to analyze and interpret algorithms and functions and to use them effectively.</a:t>
            </a:r>
          </a:p>
          <a:p>
            <a:pPr marL="457200" lvl="1" indent="0" algn="just">
              <a:buFont typeface="Wingdings" panose="05000000000000000000" pitchFamily="2" charset="2"/>
              <a:buNone/>
              <a:defRPr/>
            </a:pPr>
            <a:endParaRPr lang="en-US" sz="2300" dirty="0">
              <a:latin typeface="Arial Narrow" panose="020B0606020202030204" pitchFamily="34" charset="0"/>
            </a:endParaRPr>
          </a:p>
          <a:p>
            <a:pPr>
              <a:defRPr/>
            </a:pPr>
            <a:r>
              <a:rPr lang="en-US" altLang="en-US" sz="2600" dirty="0">
                <a:latin typeface="Arial Narrow" panose="020B0606020202030204" pitchFamily="34" charset="0"/>
                <a:cs typeface="Times New Roman" panose="02020603050405020304" pitchFamily="18" charset="0"/>
              </a:rPr>
              <a:t>Five important themes are interwoven in this class: </a:t>
            </a:r>
          </a:p>
          <a:p>
            <a:pPr lvl="1">
              <a:defRPr/>
            </a:pPr>
            <a:r>
              <a:rPr lang="en-US" altLang="en-US" sz="2400" dirty="0">
                <a:latin typeface="Arial Narrow" panose="020B0606020202030204" pitchFamily="34" charset="0"/>
                <a:cs typeface="Times New Roman" panose="02020603050405020304" pitchFamily="18" charset="0"/>
              </a:rPr>
              <a:t> mathematical reasoning, </a:t>
            </a:r>
          </a:p>
          <a:p>
            <a:pPr lvl="1">
              <a:defRPr/>
            </a:pPr>
            <a:r>
              <a:rPr lang="en-US" altLang="en-US" sz="2400" dirty="0">
                <a:latin typeface="Arial Narrow" panose="020B0606020202030204" pitchFamily="34" charset="0"/>
                <a:cs typeface="Times New Roman" panose="02020603050405020304" pitchFamily="18" charset="0"/>
              </a:rPr>
              <a:t> combinatorial analysis, </a:t>
            </a:r>
          </a:p>
          <a:p>
            <a:pPr lvl="1">
              <a:defRPr/>
            </a:pPr>
            <a:r>
              <a:rPr lang="en-US" altLang="en-US" sz="2400" dirty="0">
                <a:latin typeface="Arial Narrow" panose="020B0606020202030204" pitchFamily="34" charset="0"/>
                <a:cs typeface="Times New Roman" panose="02020603050405020304" pitchFamily="18" charset="0"/>
              </a:rPr>
              <a:t> discrete structures, </a:t>
            </a:r>
          </a:p>
          <a:p>
            <a:pPr lvl="1">
              <a:defRPr/>
            </a:pPr>
            <a:r>
              <a:rPr lang="en-US" altLang="en-US" sz="2400" dirty="0">
                <a:latin typeface="Arial Narrow" panose="020B0606020202030204" pitchFamily="34" charset="0"/>
                <a:cs typeface="Times New Roman" panose="02020603050405020304" pitchFamily="18" charset="0"/>
              </a:rPr>
              <a:t> algorithmic thinking,</a:t>
            </a:r>
          </a:p>
          <a:p>
            <a:pPr lvl="1">
              <a:defRPr/>
            </a:pPr>
            <a:r>
              <a:rPr lang="en-US" altLang="en-US" sz="2400" dirty="0">
                <a:latin typeface="Arial Narrow" panose="020B0606020202030204" pitchFamily="34" charset="0"/>
                <a:cs typeface="Times New Roman" panose="02020603050405020304" pitchFamily="18" charset="0"/>
              </a:rPr>
              <a:t> applications and modeling</a:t>
            </a:r>
          </a:p>
          <a:p>
            <a:pPr marL="457200" lvl="1" indent="0" algn="just">
              <a:buFont typeface="Wingdings" panose="05000000000000000000" pitchFamily="2" charset="2"/>
              <a:buNone/>
              <a:defRPr/>
            </a:pPr>
            <a:endParaRPr lang="en-US" sz="2300" dirty="0">
              <a:latin typeface="Arial Narrow" panose="020B0606020202030204" pitchFamily="34" charset="0"/>
            </a:endParaRPr>
          </a:p>
        </p:txBody>
      </p:sp>
      <p:sp>
        <p:nvSpPr>
          <p:cNvPr id="1126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64407136-399C-4CE3-BAD9-16E248637A25}" type="slidenum">
              <a:rPr lang="en-US" altLang="en-US" sz="1000" smtClean="0"/>
              <a:pPr>
                <a:spcBef>
                  <a:spcPct val="0"/>
                </a:spcBef>
                <a:buClrTx/>
                <a:buFontTx/>
                <a:buNone/>
              </a:pPr>
              <a:t>7</a:t>
            </a:fld>
            <a:endParaRPr lang="en-US" altLang="en-US" sz="10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371600"/>
            <a:ext cx="8229600" cy="5668963"/>
          </a:xfrm>
        </p:spPr>
        <p:txBody>
          <a:bodyPr>
            <a:normAutofit fontScale="85000" lnSpcReduction="20000"/>
          </a:bodyPr>
          <a:lstStyle/>
          <a:p>
            <a:pPr>
              <a:defRPr/>
            </a:pPr>
            <a:r>
              <a:rPr lang="en-US" dirty="0"/>
              <a:t>A father tells his two children, a boy and a girl, to play in their backyard without getting dirty. </a:t>
            </a:r>
          </a:p>
          <a:p>
            <a:pPr>
              <a:defRPr/>
            </a:pPr>
            <a:r>
              <a:rPr lang="en-US" dirty="0"/>
              <a:t>However, while playing, both children get mud on their foreheads. When the children stop playing, the father says “At least one of you has a muddy forehead,” and then asks the children to answer “Yes” or “No” to the question: “Do you know whether you have a muddy forehead?” </a:t>
            </a:r>
          </a:p>
          <a:p>
            <a:pPr>
              <a:defRPr/>
            </a:pPr>
            <a:r>
              <a:rPr lang="en-US" dirty="0"/>
              <a:t>The father asks this question twice. What will the children answer each time this question is asked, assuming that a child can see whether his or her sibling has a muddy forehead, but cannot see his or her own forehead? </a:t>
            </a:r>
          </a:p>
          <a:p>
            <a:pPr>
              <a:defRPr/>
            </a:pPr>
            <a:r>
              <a:rPr lang="en-US" dirty="0"/>
              <a:t>Assume that both children are honest and that the children answer each question simultaneously. </a:t>
            </a:r>
          </a:p>
          <a:p>
            <a:pPr>
              <a:defRPr/>
            </a:pPr>
            <a:endParaRPr lang="en-US" dirty="0"/>
          </a:p>
        </p:txBody>
      </p:sp>
      <p:sp>
        <p:nvSpPr>
          <p:cNvPr id="88067" name="Rectangle 1"/>
          <p:cNvSpPr>
            <a:spLocks noChangeArrowheads="1"/>
          </p:cNvSpPr>
          <p:nvPr/>
        </p:nvSpPr>
        <p:spPr bwMode="auto">
          <a:xfrm>
            <a:off x="533400" y="457200"/>
            <a:ext cx="21113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a:solidFill>
                  <a:srgbClr val="FF0000"/>
                </a:solidFill>
              </a:rPr>
              <a:t>Example 2:</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6038" y="2209800"/>
            <a:ext cx="9043987" cy="1600200"/>
          </a:xfrm>
        </p:spPr>
      </p:pic>
      <p:sp>
        <p:nvSpPr>
          <p:cNvPr id="8909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7FBCE64A-A718-4FEE-9A53-236CB1E1D40F}" type="slidenum">
              <a:rPr lang="en-US" altLang="en-US" sz="1000" smtClean="0"/>
              <a:pPr>
                <a:spcBef>
                  <a:spcPct val="0"/>
                </a:spcBef>
                <a:buClrTx/>
                <a:buFontTx/>
                <a:buNone/>
              </a:pPr>
              <a:t>71</a:t>
            </a:fld>
            <a:endParaRPr lang="en-US" altLang="en-US" sz="1000"/>
          </a:p>
        </p:txBody>
      </p:sp>
      <p:sp>
        <p:nvSpPr>
          <p:cNvPr id="89092" name="Rectangle 4"/>
          <p:cNvSpPr>
            <a:spLocks noChangeArrowheads="1"/>
          </p:cNvSpPr>
          <p:nvPr/>
        </p:nvSpPr>
        <p:spPr bwMode="auto">
          <a:xfrm>
            <a:off x="304800" y="609600"/>
            <a:ext cx="16271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2400">
                <a:solidFill>
                  <a:srgbClr val="FF0000"/>
                </a:solidFill>
              </a:rPr>
              <a:t>Example 2:</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noChangeArrowheads="1"/>
          </p:cNvSpPr>
          <p:nvPr>
            <p:ph type="title"/>
          </p:nvPr>
        </p:nvSpPr>
        <p:spPr/>
        <p:txBody>
          <a:bodyPr/>
          <a:lstStyle/>
          <a:p>
            <a:r>
              <a:rPr lang="en-US" altLang="en-US">
                <a:solidFill>
                  <a:srgbClr val="FF0000"/>
                </a:solidFill>
              </a:rPr>
              <a:t>Example 3:</a:t>
            </a:r>
          </a:p>
        </p:txBody>
      </p:sp>
      <p:pic>
        <p:nvPicPr>
          <p:cNvPr id="90115" name="Content Placeholder 6"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0325" y="1752600"/>
            <a:ext cx="8990013" cy="2819400"/>
          </a:xfrm>
        </p:spPr>
      </p:pic>
      <p:sp>
        <p:nvSpPr>
          <p:cNvPr id="9011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2A4877A5-9139-44D6-9635-09035FDC3D7C}" type="slidenum">
              <a:rPr lang="en-US" altLang="en-US" sz="1000" smtClean="0"/>
              <a:pPr>
                <a:spcBef>
                  <a:spcPct val="0"/>
                </a:spcBef>
                <a:buClrTx/>
                <a:buFontTx/>
                <a:buNone/>
              </a:pPr>
              <a:t>72</a:t>
            </a:fld>
            <a:endParaRPr lang="en-US" altLang="en-US" sz="10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noChangeArrowheads="1"/>
          </p:cNvSpPr>
          <p:nvPr>
            <p:ph type="title"/>
          </p:nvPr>
        </p:nvSpPr>
        <p:spPr/>
        <p:txBody>
          <a:bodyPr/>
          <a:lstStyle/>
          <a:p>
            <a:r>
              <a:rPr lang="en-US" altLang="en-US">
                <a:solidFill>
                  <a:srgbClr val="FF0000"/>
                </a:solidFill>
              </a:rPr>
              <a:t>Propositional Satisfiability</a:t>
            </a:r>
          </a:p>
        </p:txBody>
      </p:sp>
      <p:sp>
        <p:nvSpPr>
          <p:cNvPr id="91139" name="Content Placeholder 2"/>
          <p:cNvSpPr>
            <a:spLocks noGrp="1" noChangeArrowheads="1"/>
          </p:cNvSpPr>
          <p:nvPr>
            <p:ph idx="1"/>
          </p:nvPr>
        </p:nvSpPr>
        <p:spPr/>
        <p:txBody>
          <a:bodyPr/>
          <a:lstStyle/>
          <a:p>
            <a:pPr algn="just"/>
            <a:r>
              <a:rPr lang="en-US" altLang="en-US" sz="2400"/>
              <a:t>A compound proposition is satisfiable if there is an assignment of truth values to its variables that makes it true. </a:t>
            </a:r>
          </a:p>
          <a:p>
            <a:pPr algn="just"/>
            <a:r>
              <a:rPr lang="en-US" altLang="en-US" sz="2400"/>
              <a:t>When no such assignments exists, that is, when the compound proposition is false for all assignments of truth values to its variables, the compound proposition is unsatisfiable.</a:t>
            </a:r>
          </a:p>
          <a:p>
            <a:pPr algn="just"/>
            <a:endParaRPr lang="en-US" altLang="en-US" sz="2400"/>
          </a:p>
          <a:p>
            <a:pPr algn="just"/>
            <a:r>
              <a:rPr lang="en-US" altLang="en-US" sz="2400"/>
              <a:t>A truth table can be used to determine whether a compound proposition is satisfiable, or equivalently, whether its negation is a tautology.</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noChangeArrowheads="1"/>
          </p:cNvSpPr>
          <p:nvPr>
            <p:ph type="title"/>
          </p:nvPr>
        </p:nvSpPr>
        <p:spPr/>
        <p:txBody>
          <a:bodyPr/>
          <a:lstStyle/>
          <a:p>
            <a:endParaRPr lang="en-US" altLang="en-US"/>
          </a:p>
        </p:txBody>
      </p:sp>
      <p:sp>
        <p:nvSpPr>
          <p:cNvPr id="9216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63752108-1B48-45A8-B72B-32F0437AF995}" type="slidenum">
              <a:rPr lang="en-US" altLang="en-US" sz="1000" smtClean="0"/>
              <a:pPr>
                <a:spcBef>
                  <a:spcPct val="0"/>
                </a:spcBef>
                <a:buClrTx/>
                <a:buFontTx/>
                <a:buNone/>
              </a:pPr>
              <a:t>74</a:t>
            </a:fld>
            <a:endParaRPr lang="en-US" altLang="en-US" sz="1000"/>
          </a:p>
        </p:txBody>
      </p:sp>
      <p:pic>
        <p:nvPicPr>
          <p:cNvPr id="92164" name="Picture 5" descr="Screen Clipping"/>
          <p:cNvPicPr>
            <a:picLocks noChangeAspect="1"/>
          </p:cNvPicPr>
          <p:nvPr/>
        </p:nvPicPr>
        <p:blipFill>
          <a:blip r:embed="rId2">
            <a:extLst>
              <a:ext uri="{28A0092B-C50C-407E-A947-70E740481C1C}">
                <a14:useLocalDpi xmlns:a14="http://schemas.microsoft.com/office/drawing/2010/main" val="0"/>
              </a:ext>
            </a:extLst>
          </a:blip>
          <a:srcRect b="37531"/>
          <a:stretch>
            <a:fillRect/>
          </a:stretch>
        </p:blipFill>
        <p:spPr bwMode="auto">
          <a:xfrm>
            <a:off x="457200" y="274638"/>
            <a:ext cx="7086600" cy="262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5" name="Picture 6" descr="Screen Clipping"/>
          <p:cNvPicPr>
            <a:picLocks noChangeAspect="1"/>
          </p:cNvPicPr>
          <p:nvPr/>
        </p:nvPicPr>
        <p:blipFill>
          <a:blip r:embed="rId3">
            <a:extLst>
              <a:ext uri="{28A0092B-C50C-407E-A947-70E740481C1C}">
                <a14:useLocalDpi xmlns:a14="http://schemas.microsoft.com/office/drawing/2010/main" val="0"/>
              </a:ext>
            </a:extLst>
          </a:blip>
          <a:srcRect t="45967" b="31735"/>
          <a:stretch>
            <a:fillRect/>
          </a:stretch>
        </p:blipFill>
        <p:spPr bwMode="auto">
          <a:xfrm>
            <a:off x="550863" y="2960688"/>
            <a:ext cx="5545137"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6" name="Picture 7" descr="Screen Clipping"/>
          <p:cNvPicPr>
            <a:picLocks noChangeAspect="1"/>
          </p:cNvPicPr>
          <p:nvPr/>
        </p:nvPicPr>
        <p:blipFill>
          <a:blip r:embed="rId2">
            <a:extLst>
              <a:ext uri="{28A0092B-C50C-407E-A947-70E740481C1C}">
                <a14:useLocalDpi xmlns:a14="http://schemas.microsoft.com/office/drawing/2010/main" val="0"/>
              </a:ext>
            </a:extLst>
          </a:blip>
          <a:srcRect t="65662"/>
          <a:stretch>
            <a:fillRect/>
          </a:stretch>
        </p:blipFill>
        <p:spPr bwMode="auto">
          <a:xfrm>
            <a:off x="304800" y="3865563"/>
            <a:ext cx="7239000" cy="147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Picture 8" descr="Screen Clipping"/>
          <p:cNvPicPr>
            <a:picLocks noChangeAspect="1"/>
          </p:cNvPicPr>
          <p:nvPr/>
        </p:nvPicPr>
        <p:blipFill>
          <a:blip r:embed="rId3">
            <a:extLst>
              <a:ext uri="{28A0092B-C50C-407E-A947-70E740481C1C}">
                <a14:useLocalDpi xmlns:a14="http://schemas.microsoft.com/office/drawing/2010/main" val="0"/>
              </a:ext>
            </a:extLst>
          </a:blip>
          <a:srcRect t="74641"/>
          <a:stretch>
            <a:fillRect/>
          </a:stretch>
        </p:blipFill>
        <p:spPr bwMode="auto">
          <a:xfrm>
            <a:off x="685800" y="5324475"/>
            <a:ext cx="554355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en-US" altLang="en-US">
                <a:solidFill>
                  <a:srgbClr val="FF0000"/>
                </a:solidFill>
              </a:rPr>
              <a:t>Propositional Equivalences</a:t>
            </a:r>
          </a:p>
        </p:txBody>
      </p:sp>
      <p:sp>
        <p:nvSpPr>
          <p:cNvPr id="93187" name="Rectangle 28"/>
          <p:cNvSpPr>
            <a:spLocks noGrp="1" noChangeArrowheads="1"/>
          </p:cNvSpPr>
          <p:nvPr>
            <p:ph type="body" sz="half" idx="1"/>
          </p:nvPr>
        </p:nvSpPr>
        <p:spPr>
          <a:xfrm>
            <a:off x="228600" y="1524000"/>
            <a:ext cx="8915400" cy="5334000"/>
          </a:xfrm>
          <a:noFill/>
        </p:spPr>
        <p:txBody>
          <a:bodyPr/>
          <a:lstStyle/>
          <a:p>
            <a:pPr eaLnBrk="1" hangingPunct="1"/>
            <a:r>
              <a:rPr lang="en-US" altLang="en-US" sz="2000"/>
              <a:t>Example: Show that ¬(</a:t>
            </a:r>
            <a:r>
              <a:rPr lang="en-US" altLang="en-US" sz="2000" i="1"/>
              <a:t>p</a:t>
            </a:r>
            <a:r>
              <a:rPr lang="en-US" altLang="en-US" sz="2000"/>
              <a:t> → </a:t>
            </a:r>
            <a:r>
              <a:rPr lang="en-US" altLang="en-US" sz="2000" i="1"/>
              <a:t>q</a:t>
            </a:r>
            <a:r>
              <a:rPr lang="en-US" altLang="en-US" sz="2000"/>
              <a:t> ) and </a:t>
            </a:r>
            <a:r>
              <a:rPr lang="en-US" altLang="en-US" sz="2000" i="1"/>
              <a:t>p</a:t>
            </a:r>
            <a:r>
              <a:rPr lang="en-US" altLang="en-US" sz="1600"/>
              <a:t> </a:t>
            </a:r>
            <a:r>
              <a:rPr lang="el-GR" altLang="en-US" sz="1600"/>
              <a:t>Λ</a:t>
            </a:r>
            <a:r>
              <a:rPr lang="en-US" altLang="en-US" sz="1600"/>
              <a:t> </a:t>
            </a:r>
            <a:r>
              <a:rPr lang="en-US" altLang="en-US" sz="2000"/>
              <a:t>¬</a:t>
            </a:r>
            <a:r>
              <a:rPr lang="en-US" altLang="en-US" sz="2000" i="1"/>
              <a:t>q  </a:t>
            </a:r>
            <a:r>
              <a:rPr lang="en-US" altLang="en-US" sz="2000"/>
              <a:t>are logically equivalent. </a:t>
            </a:r>
          </a:p>
          <a:p>
            <a:pPr eaLnBrk="1" hangingPunct="1">
              <a:buFont typeface="Wingdings" panose="05000000000000000000" pitchFamily="2" charset="2"/>
              <a:buNone/>
            </a:pPr>
            <a:r>
              <a:rPr lang="en-US" altLang="en-US" sz="2000"/>
              <a:t>     Solution:</a:t>
            </a:r>
          </a:p>
          <a:p>
            <a:pPr eaLnBrk="1" hangingPunct="1">
              <a:buFont typeface="Wingdings" panose="05000000000000000000" pitchFamily="2" charset="2"/>
              <a:buNone/>
            </a:pPr>
            <a:r>
              <a:rPr lang="en-US" altLang="en-US" sz="2000"/>
              <a:t>		 ¬(</a:t>
            </a:r>
            <a:r>
              <a:rPr lang="en-US" altLang="en-US" sz="2000" i="1"/>
              <a:t>p</a:t>
            </a:r>
            <a:r>
              <a:rPr lang="en-US" altLang="en-US" sz="2000"/>
              <a:t> → </a:t>
            </a:r>
            <a:r>
              <a:rPr lang="en-US" altLang="en-US" sz="2000" i="1"/>
              <a:t>q</a:t>
            </a:r>
            <a:r>
              <a:rPr lang="en-US" altLang="en-US" sz="2000"/>
              <a:t> ) </a:t>
            </a:r>
            <a:r>
              <a:rPr lang="en-US" altLang="en-US" sz="2000">
                <a:cs typeface="Arial" panose="020B0604020202020204" pitchFamily="34" charset="0"/>
              </a:rPr>
              <a:t>≡ </a:t>
            </a:r>
            <a:r>
              <a:rPr lang="en-US" altLang="en-US" sz="2000"/>
              <a:t>¬(¬</a:t>
            </a:r>
            <a:r>
              <a:rPr lang="en-US" altLang="en-US" sz="2000" i="1"/>
              <a:t>p</a:t>
            </a:r>
            <a:r>
              <a:rPr lang="en-US" altLang="en-US" sz="2000"/>
              <a:t> </a:t>
            </a:r>
            <a:r>
              <a:rPr lang="el-GR" altLang="en-US" sz="2000"/>
              <a:t>ν</a:t>
            </a:r>
            <a:r>
              <a:rPr lang="en-US" altLang="en-US" sz="2000"/>
              <a:t> </a:t>
            </a:r>
            <a:r>
              <a:rPr lang="en-US" altLang="en-US" sz="2000" i="1"/>
              <a:t>q</a:t>
            </a:r>
            <a:r>
              <a:rPr lang="en-US" altLang="en-US" sz="2000"/>
              <a:t>)	     </a:t>
            </a:r>
            <a:r>
              <a:rPr lang="en-US" altLang="en-US" sz="2000" i="1"/>
              <a:t>by example discussed in slide 66</a:t>
            </a:r>
          </a:p>
          <a:p>
            <a:pPr eaLnBrk="1" hangingPunct="1">
              <a:buFont typeface="Wingdings" panose="05000000000000000000" pitchFamily="2" charset="2"/>
              <a:buNone/>
            </a:pPr>
            <a:r>
              <a:rPr lang="en-US" altLang="en-US" sz="2000"/>
              <a:t>			</a:t>
            </a:r>
            <a:r>
              <a:rPr lang="en-US" altLang="en-US" sz="2000">
                <a:cs typeface="Arial" panose="020B0604020202020204" pitchFamily="34" charset="0"/>
              </a:rPr>
              <a:t>    ≡  </a:t>
            </a:r>
            <a:r>
              <a:rPr lang="en-US" altLang="en-US" sz="2000"/>
              <a:t>¬(¬</a:t>
            </a:r>
            <a:r>
              <a:rPr lang="en-US" altLang="en-US" sz="2000" i="1"/>
              <a:t>p</a:t>
            </a:r>
            <a:r>
              <a:rPr lang="en-US" altLang="en-US" sz="2000"/>
              <a:t>) </a:t>
            </a:r>
            <a:r>
              <a:rPr lang="el-GR" altLang="en-US" sz="1600"/>
              <a:t>Λ</a:t>
            </a:r>
            <a:r>
              <a:rPr lang="en-US" altLang="en-US" sz="1600"/>
              <a:t> </a:t>
            </a:r>
            <a:r>
              <a:rPr lang="en-US" altLang="en-US" sz="2000"/>
              <a:t>¬</a:t>
            </a:r>
            <a:r>
              <a:rPr lang="en-US" altLang="en-US" sz="2000" i="1"/>
              <a:t>q 		by the second De Morgan law</a:t>
            </a:r>
          </a:p>
          <a:p>
            <a:pPr eaLnBrk="1" hangingPunct="1">
              <a:buFont typeface="Wingdings" panose="05000000000000000000" pitchFamily="2" charset="2"/>
              <a:buNone/>
            </a:pPr>
            <a:r>
              <a:rPr lang="en-US" altLang="en-US" sz="2000" i="1"/>
              <a:t>			    </a:t>
            </a:r>
            <a:r>
              <a:rPr lang="en-US" altLang="en-US" sz="2000">
                <a:cs typeface="Arial" panose="020B0604020202020204" pitchFamily="34" charset="0"/>
              </a:rPr>
              <a:t>≡  </a:t>
            </a:r>
            <a:r>
              <a:rPr lang="en-US" altLang="en-US" sz="2000" i="1"/>
              <a:t>p</a:t>
            </a:r>
            <a:r>
              <a:rPr lang="en-US" altLang="en-US" sz="1600"/>
              <a:t> </a:t>
            </a:r>
            <a:r>
              <a:rPr lang="el-GR" altLang="en-US" sz="1600"/>
              <a:t>Λ</a:t>
            </a:r>
            <a:r>
              <a:rPr lang="en-US" altLang="en-US" sz="1600"/>
              <a:t> </a:t>
            </a:r>
            <a:r>
              <a:rPr lang="en-US" altLang="en-US" sz="2000"/>
              <a:t>¬</a:t>
            </a:r>
            <a:r>
              <a:rPr lang="en-US" altLang="en-US" sz="2000" i="1"/>
              <a:t>q 		by the double negation law</a:t>
            </a:r>
          </a:p>
          <a:p>
            <a:pPr eaLnBrk="1" hangingPunct="1"/>
            <a:r>
              <a:rPr lang="en-US" altLang="en-US" sz="2000" i="1"/>
              <a:t>Example: Show that (p</a:t>
            </a:r>
            <a:r>
              <a:rPr lang="en-US" altLang="en-US" sz="1600"/>
              <a:t> </a:t>
            </a:r>
            <a:r>
              <a:rPr lang="el-GR" altLang="en-US" sz="1600"/>
              <a:t>Λ</a:t>
            </a:r>
            <a:r>
              <a:rPr lang="en-US" altLang="en-US" sz="1600"/>
              <a:t> </a:t>
            </a:r>
            <a:r>
              <a:rPr lang="en-US" altLang="en-US" sz="2000" i="1"/>
              <a:t>q)</a:t>
            </a:r>
            <a:r>
              <a:rPr lang="en-US" altLang="en-US" sz="2000"/>
              <a:t> → (</a:t>
            </a:r>
            <a:r>
              <a:rPr lang="en-US" altLang="en-US" sz="2000" i="1"/>
              <a:t>p</a:t>
            </a:r>
            <a:r>
              <a:rPr lang="en-US" altLang="en-US" sz="2000"/>
              <a:t> </a:t>
            </a:r>
            <a:r>
              <a:rPr lang="el-GR" altLang="en-US" sz="2000"/>
              <a:t>ν</a:t>
            </a:r>
            <a:r>
              <a:rPr lang="en-US" altLang="en-US" sz="2000"/>
              <a:t> </a:t>
            </a:r>
            <a:r>
              <a:rPr lang="en-US" altLang="en-US" sz="2000" i="1"/>
              <a:t>q</a:t>
            </a:r>
            <a:r>
              <a:rPr lang="en-US" altLang="en-US" sz="2000"/>
              <a:t>) is a tautology.</a:t>
            </a:r>
          </a:p>
          <a:p>
            <a:pPr eaLnBrk="1" hangingPunct="1">
              <a:buFont typeface="Wingdings" panose="05000000000000000000" pitchFamily="2" charset="2"/>
              <a:buNone/>
            </a:pPr>
            <a:r>
              <a:rPr lang="en-US" altLang="en-US" sz="2000"/>
              <a:t>	Solution: To show that this statement is a tautology, we will use logical equivalences to demonstrate that it is logically equivalent to T. </a:t>
            </a:r>
          </a:p>
          <a:p>
            <a:pPr eaLnBrk="1" hangingPunct="1">
              <a:buFont typeface="Wingdings" panose="05000000000000000000" pitchFamily="2" charset="2"/>
              <a:buNone/>
            </a:pPr>
            <a:r>
              <a:rPr lang="en-US" altLang="en-US" sz="2000"/>
              <a:t>	</a:t>
            </a:r>
            <a:r>
              <a:rPr lang="en-US" altLang="en-US" sz="2000" i="1"/>
              <a:t>(p</a:t>
            </a:r>
            <a:r>
              <a:rPr lang="en-US" altLang="en-US" sz="1600"/>
              <a:t> </a:t>
            </a:r>
            <a:r>
              <a:rPr lang="el-GR" altLang="en-US" sz="1600"/>
              <a:t>Λ</a:t>
            </a:r>
            <a:r>
              <a:rPr lang="en-US" altLang="en-US" sz="1600"/>
              <a:t> </a:t>
            </a:r>
            <a:r>
              <a:rPr lang="en-US" altLang="en-US" sz="2000" i="1"/>
              <a:t>q)</a:t>
            </a:r>
            <a:r>
              <a:rPr lang="en-US" altLang="en-US" sz="2000"/>
              <a:t> → (</a:t>
            </a:r>
            <a:r>
              <a:rPr lang="en-US" altLang="en-US" sz="2000" i="1"/>
              <a:t>p</a:t>
            </a:r>
            <a:r>
              <a:rPr lang="en-US" altLang="en-US" sz="2000"/>
              <a:t> </a:t>
            </a:r>
            <a:r>
              <a:rPr lang="el-GR" altLang="en-US" sz="2000"/>
              <a:t>ν</a:t>
            </a:r>
            <a:r>
              <a:rPr lang="en-US" altLang="en-US" sz="2000"/>
              <a:t> </a:t>
            </a:r>
            <a:r>
              <a:rPr lang="en-US" altLang="en-US" sz="2000" i="1"/>
              <a:t>q</a:t>
            </a:r>
            <a:r>
              <a:rPr lang="en-US" altLang="en-US" sz="2000"/>
              <a:t>) </a:t>
            </a:r>
            <a:r>
              <a:rPr lang="en-US" altLang="en-US" sz="2000">
                <a:cs typeface="Arial" panose="020B0604020202020204" pitchFamily="34" charset="0"/>
              </a:rPr>
              <a:t>≡ </a:t>
            </a:r>
            <a:r>
              <a:rPr lang="en-US" altLang="en-US" sz="2000"/>
              <a:t>¬</a:t>
            </a:r>
            <a:r>
              <a:rPr lang="en-US" altLang="en-US" sz="2000">
                <a:cs typeface="Arial" panose="020B0604020202020204" pitchFamily="34" charset="0"/>
              </a:rPr>
              <a:t>(</a:t>
            </a:r>
            <a:r>
              <a:rPr lang="en-US" altLang="en-US" sz="2000" i="1"/>
              <a:t>p</a:t>
            </a:r>
            <a:r>
              <a:rPr lang="en-US" altLang="en-US" sz="1600"/>
              <a:t> </a:t>
            </a:r>
            <a:r>
              <a:rPr lang="el-GR" altLang="en-US" sz="1600"/>
              <a:t>Λ</a:t>
            </a:r>
            <a:r>
              <a:rPr lang="en-US" altLang="en-US" sz="1600"/>
              <a:t> </a:t>
            </a:r>
            <a:r>
              <a:rPr lang="en-US" altLang="en-US" sz="2000" i="1"/>
              <a:t>q) </a:t>
            </a:r>
            <a:r>
              <a:rPr lang="el-GR" altLang="en-US" sz="2000"/>
              <a:t>ν</a:t>
            </a:r>
            <a:r>
              <a:rPr lang="en-US" altLang="en-US" sz="2000"/>
              <a:t> (</a:t>
            </a:r>
            <a:r>
              <a:rPr lang="en-US" altLang="en-US" sz="2000" i="1"/>
              <a:t>p</a:t>
            </a:r>
            <a:r>
              <a:rPr lang="en-US" altLang="en-US" sz="2000"/>
              <a:t> </a:t>
            </a:r>
            <a:r>
              <a:rPr lang="el-GR" altLang="en-US" sz="2000"/>
              <a:t>ν</a:t>
            </a:r>
            <a:r>
              <a:rPr lang="en-US" altLang="en-US" sz="2000"/>
              <a:t> </a:t>
            </a:r>
            <a:r>
              <a:rPr lang="en-US" altLang="en-US" sz="2000" i="1"/>
              <a:t>q</a:t>
            </a:r>
            <a:r>
              <a:rPr lang="en-US" altLang="en-US" sz="2000"/>
              <a:t>)      </a:t>
            </a:r>
            <a:r>
              <a:rPr lang="en-US" altLang="en-US" sz="2000" i="1"/>
              <a:t>by example already discussed</a:t>
            </a:r>
            <a:endParaRPr lang="en-US" altLang="en-US" sz="2000"/>
          </a:p>
          <a:p>
            <a:pPr eaLnBrk="1" hangingPunct="1">
              <a:buFont typeface="Wingdings" panose="05000000000000000000" pitchFamily="2" charset="2"/>
              <a:buNone/>
            </a:pPr>
            <a:r>
              <a:rPr lang="en-US" altLang="en-US" sz="2000"/>
              <a:t> 			      </a:t>
            </a:r>
            <a:r>
              <a:rPr lang="en-US" altLang="en-US" sz="2000">
                <a:cs typeface="Arial" panose="020B0604020202020204" pitchFamily="34" charset="0"/>
              </a:rPr>
              <a:t>≡ (</a:t>
            </a:r>
            <a:r>
              <a:rPr lang="en-US" altLang="en-US" sz="2000"/>
              <a:t>¬</a:t>
            </a:r>
            <a:r>
              <a:rPr lang="en-US" altLang="en-US" sz="2000" i="1"/>
              <a:t> p</a:t>
            </a:r>
            <a:r>
              <a:rPr lang="en-US" altLang="en-US" sz="1600"/>
              <a:t> </a:t>
            </a:r>
            <a:r>
              <a:rPr lang="el-GR" altLang="en-US" sz="2000"/>
              <a:t>ν</a:t>
            </a:r>
            <a:r>
              <a:rPr lang="el-GR" altLang="en-US" sz="1600"/>
              <a:t> </a:t>
            </a:r>
            <a:r>
              <a:rPr lang="en-US" altLang="en-US" sz="2000"/>
              <a:t>¬</a:t>
            </a:r>
            <a:r>
              <a:rPr lang="en-US" altLang="en-US" sz="2000" i="1"/>
              <a:t>q) </a:t>
            </a:r>
            <a:r>
              <a:rPr lang="el-GR" altLang="en-US" sz="2000"/>
              <a:t>ν</a:t>
            </a:r>
            <a:r>
              <a:rPr lang="en-US" altLang="en-US" sz="2000"/>
              <a:t> (</a:t>
            </a:r>
            <a:r>
              <a:rPr lang="en-US" altLang="en-US" sz="2000" i="1"/>
              <a:t>p</a:t>
            </a:r>
            <a:r>
              <a:rPr lang="en-US" altLang="en-US" sz="2000"/>
              <a:t> </a:t>
            </a:r>
            <a:r>
              <a:rPr lang="el-GR" altLang="en-US" sz="2000"/>
              <a:t>ν</a:t>
            </a:r>
            <a:r>
              <a:rPr lang="en-US" altLang="en-US" sz="2000"/>
              <a:t> </a:t>
            </a:r>
            <a:r>
              <a:rPr lang="en-US" altLang="en-US" sz="2000" i="1"/>
              <a:t>q</a:t>
            </a:r>
            <a:r>
              <a:rPr lang="en-US" altLang="en-US" sz="2000"/>
              <a:t>)   </a:t>
            </a:r>
            <a:r>
              <a:rPr lang="en-US" altLang="en-US" sz="2000" i="1"/>
              <a:t>by the first De Morgan law</a:t>
            </a:r>
          </a:p>
          <a:p>
            <a:pPr eaLnBrk="1" hangingPunct="1">
              <a:buFont typeface="Wingdings" panose="05000000000000000000" pitchFamily="2" charset="2"/>
              <a:buNone/>
            </a:pPr>
            <a:r>
              <a:rPr lang="en-US" altLang="en-US" sz="2000"/>
              <a:t>			      </a:t>
            </a:r>
            <a:r>
              <a:rPr lang="en-US" altLang="en-US" sz="2000">
                <a:cs typeface="Arial" panose="020B0604020202020204" pitchFamily="34" charset="0"/>
              </a:rPr>
              <a:t>≡ (</a:t>
            </a:r>
            <a:r>
              <a:rPr lang="en-US" altLang="en-US" sz="2000"/>
              <a:t>¬</a:t>
            </a:r>
            <a:r>
              <a:rPr lang="en-US" altLang="en-US" sz="2000" i="1"/>
              <a:t> p</a:t>
            </a:r>
            <a:r>
              <a:rPr lang="en-US" altLang="en-US" sz="2000"/>
              <a:t> </a:t>
            </a:r>
            <a:r>
              <a:rPr lang="el-GR" altLang="en-US" sz="2000"/>
              <a:t>ν </a:t>
            </a:r>
            <a:r>
              <a:rPr lang="en-US" altLang="en-US" sz="2000" i="1"/>
              <a:t>p) </a:t>
            </a:r>
            <a:r>
              <a:rPr lang="el-GR" altLang="en-US" sz="2000"/>
              <a:t>ν</a:t>
            </a:r>
            <a:r>
              <a:rPr lang="en-US" altLang="en-US" sz="2000"/>
              <a:t> </a:t>
            </a:r>
            <a:r>
              <a:rPr lang="en-US" altLang="en-US" sz="2000">
                <a:cs typeface="Arial" panose="020B0604020202020204" pitchFamily="34" charset="0"/>
              </a:rPr>
              <a:t>(</a:t>
            </a:r>
            <a:r>
              <a:rPr lang="en-US" altLang="en-US" sz="2000"/>
              <a:t>¬</a:t>
            </a:r>
            <a:r>
              <a:rPr lang="en-US" altLang="en-US" sz="2000" i="1"/>
              <a:t> q</a:t>
            </a:r>
            <a:r>
              <a:rPr lang="en-US" altLang="en-US" sz="2000"/>
              <a:t> </a:t>
            </a:r>
            <a:r>
              <a:rPr lang="el-GR" altLang="en-US" sz="2000"/>
              <a:t>ν </a:t>
            </a:r>
            <a:r>
              <a:rPr lang="en-US" altLang="en-US" sz="2000" i="1"/>
              <a:t>q)  by the associative and      						   communicative law for disjunction</a:t>
            </a:r>
            <a:endParaRPr lang="en-US" altLang="en-US" sz="2000"/>
          </a:p>
          <a:p>
            <a:pPr eaLnBrk="1" hangingPunct="1">
              <a:buFont typeface="Wingdings" panose="05000000000000000000" pitchFamily="2" charset="2"/>
              <a:buNone/>
            </a:pPr>
            <a:r>
              <a:rPr lang="en-US" altLang="en-US" sz="2000"/>
              <a:t>			      </a:t>
            </a:r>
            <a:r>
              <a:rPr lang="en-US" altLang="en-US" sz="2000">
                <a:cs typeface="Arial" panose="020B0604020202020204" pitchFamily="34" charset="0"/>
              </a:rPr>
              <a:t>≡ T</a:t>
            </a:r>
            <a:r>
              <a:rPr lang="el-GR" altLang="en-US" sz="2000"/>
              <a:t> ν</a:t>
            </a:r>
            <a:r>
              <a:rPr lang="en-US" altLang="en-US" sz="2000">
                <a:cs typeface="Arial" panose="020B0604020202020204" pitchFamily="34" charset="0"/>
              </a:rPr>
              <a:t> T		     </a:t>
            </a:r>
          </a:p>
          <a:p>
            <a:pPr eaLnBrk="1" hangingPunct="1">
              <a:buFont typeface="Wingdings" panose="05000000000000000000" pitchFamily="2" charset="2"/>
              <a:buNone/>
            </a:pPr>
            <a:r>
              <a:rPr lang="en-US" altLang="en-US" sz="2000">
                <a:cs typeface="Arial" panose="020B0604020202020204" pitchFamily="34" charset="0"/>
              </a:rPr>
              <a:t>			      ≡ T</a:t>
            </a:r>
            <a:endParaRPr lang="en-US" altLang="en-US" sz="2000"/>
          </a:p>
          <a:p>
            <a:pPr eaLnBrk="1" hangingPunct="1"/>
            <a:r>
              <a:rPr lang="en-US" altLang="en-US" sz="2000" i="1"/>
              <a:t>Note: The above examples can also be done using truth tables</a:t>
            </a:r>
            <a:r>
              <a:rPr lang="en-US" altLang="en-US" sz="2000"/>
              <a:t>. </a:t>
            </a:r>
          </a:p>
        </p:txBody>
      </p:sp>
      <p:sp>
        <p:nvSpPr>
          <p:cNvPr id="93188"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F8A3C665-AF8A-4E31-B10D-9EAB89AB2ED3}" type="slidenum">
              <a:rPr lang="en-US" altLang="en-US" sz="1000" smtClean="0"/>
              <a:pPr>
                <a:spcBef>
                  <a:spcPct val="0"/>
                </a:spcBef>
                <a:buClrTx/>
                <a:buFontTx/>
                <a:buNone/>
              </a:pPr>
              <a:t>75</a:t>
            </a:fld>
            <a:endParaRPr lang="en-US" altLang="en-US" sz="1000"/>
          </a:p>
        </p:txBody>
      </p:sp>
      <p:sp>
        <p:nvSpPr>
          <p:cNvPr id="93189" name="Text Box 3"/>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93190" name="Text Box 5"/>
          <p:cNvSpPr txBox="1">
            <a:spLocks noChangeArrowheads="1"/>
          </p:cNvSpPr>
          <p:nvPr/>
        </p:nvSpPr>
        <p:spPr bwMode="auto">
          <a:xfrm>
            <a:off x="1524000" y="1066800"/>
            <a:ext cx="6553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50000"/>
              </a:spcBef>
              <a:buClrTx/>
              <a:buFontTx/>
              <a:buNone/>
            </a:pPr>
            <a:r>
              <a:rPr lang="en-US" altLang="en-US" sz="2800" u="sng">
                <a:solidFill>
                  <a:srgbClr val="339933"/>
                </a:solidFill>
              </a:rPr>
              <a:t>Constructing New Logical Equivalences</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noChangeArrowheads="1"/>
          </p:cNvSpPr>
          <p:nvPr>
            <p:ph type="title"/>
          </p:nvPr>
        </p:nvSpPr>
        <p:spPr/>
        <p:txBody>
          <a:bodyPr/>
          <a:lstStyle/>
          <a:p>
            <a:endParaRPr lang="en-US" altLang="en-US"/>
          </a:p>
        </p:txBody>
      </p:sp>
      <p:sp>
        <p:nvSpPr>
          <p:cNvPr id="94211" name="Text Placeholder 2"/>
          <p:cNvSpPr>
            <a:spLocks noGrp="1" noChangeArrowheads="1"/>
          </p:cNvSpPr>
          <p:nvPr>
            <p:ph type="body" sz="half" idx="1"/>
          </p:nvPr>
        </p:nvSpPr>
        <p:spPr>
          <a:xfrm>
            <a:off x="457200" y="1600200"/>
            <a:ext cx="8229600" cy="4495800"/>
          </a:xfrm>
        </p:spPr>
        <p:txBody>
          <a:bodyPr/>
          <a:lstStyle/>
          <a:p>
            <a:endParaRPr lang="en-US" altLang="en-US"/>
          </a:p>
        </p:txBody>
      </p:sp>
      <p:sp>
        <p:nvSpPr>
          <p:cNvPr id="9421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BCA9660F-6C2B-4152-85EF-F108ED66B475}" type="slidenum">
              <a:rPr lang="en-US" altLang="en-US" sz="1000" smtClean="0"/>
              <a:pPr>
                <a:spcBef>
                  <a:spcPct val="0"/>
                </a:spcBef>
                <a:buClrTx/>
                <a:buFontTx/>
                <a:buNone/>
              </a:pPr>
              <a:t>76</a:t>
            </a:fld>
            <a:endParaRPr lang="en-US" altLang="en-US" sz="1000"/>
          </a:p>
        </p:txBody>
      </p:sp>
      <p:pic>
        <p:nvPicPr>
          <p:cNvPr id="94213" name="Picture 5"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74638"/>
            <a:ext cx="6764338"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noChangeArrowheads="1"/>
          </p:cNvSpPr>
          <p:nvPr>
            <p:ph type="title"/>
          </p:nvPr>
        </p:nvSpPr>
        <p:spPr/>
        <p:txBody>
          <a:bodyPr/>
          <a:lstStyle/>
          <a:p>
            <a:endParaRPr lang="en-US" altLang="en-US"/>
          </a:p>
        </p:txBody>
      </p:sp>
      <p:sp>
        <p:nvSpPr>
          <p:cNvPr id="95235" name="Text Placeholder 2"/>
          <p:cNvSpPr>
            <a:spLocks noGrp="1" noChangeArrowheads="1"/>
          </p:cNvSpPr>
          <p:nvPr>
            <p:ph type="body" sz="half" idx="1"/>
          </p:nvPr>
        </p:nvSpPr>
        <p:spPr>
          <a:xfrm>
            <a:off x="457200" y="1600200"/>
            <a:ext cx="8229600" cy="4495800"/>
          </a:xfrm>
        </p:spPr>
        <p:txBody>
          <a:bodyPr/>
          <a:lstStyle/>
          <a:p>
            <a:endParaRPr lang="en-US" altLang="en-US"/>
          </a:p>
        </p:txBody>
      </p:sp>
      <p:sp>
        <p:nvSpPr>
          <p:cNvPr id="95236"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CB10265C-9AE5-46A8-BEDB-EAAD10BE0DEE}" type="slidenum">
              <a:rPr lang="en-US" altLang="en-US" sz="1000" smtClean="0"/>
              <a:pPr>
                <a:spcBef>
                  <a:spcPct val="0"/>
                </a:spcBef>
                <a:buClrTx/>
                <a:buFontTx/>
                <a:buNone/>
              </a:pPr>
              <a:t>77</a:t>
            </a:fld>
            <a:endParaRPr lang="en-US" altLang="en-US" sz="1000"/>
          </a:p>
        </p:txBody>
      </p:sp>
      <p:pic>
        <p:nvPicPr>
          <p:cNvPr id="95237" name="Picture 5"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74638"/>
            <a:ext cx="6764338"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8" name="Picture 3" descr="Screen Clippi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6725" y="3278188"/>
            <a:ext cx="6764338"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p:cNvSpPr>
            <a:spLocks noGrp="1" noChangeArrowheads="1"/>
          </p:cNvSpPr>
          <p:nvPr>
            <p:ph type="title"/>
          </p:nvPr>
        </p:nvSpPr>
        <p:spPr/>
        <p:txBody>
          <a:bodyPr/>
          <a:lstStyle/>
          <a:p>
            <a:endParaRPr lang="en-US" altLang="en-US"/>
          </a:p>
        </p:txBody>
      </p:sp>
      <p:sp>
        <p:nvSpPr>
          <p:cNvPr id="96259" name="Text Placeholder 2"/>
          <p:cNvSpPr>
            <a:spLocks noGrp="1" noChangeArrowheads="1"/>
          </p:cNvSpPr>
          <p:nvPr>
            <p:ph type="body" sz="half" idx="1"/>
          </p:nvPr>
        </p:nvSpPr>
        <p:spPr>
          <a:xfrm>
            <a:off x="457200" y="1600200"/>
            <a:ext cx="8229600" cy="4495800"/>
          </a:xfrm>
        </p:spPr>
        <p:txBody>
          <a:bodyPr/>
          <a:lstStyle/>
          <a:p>
            <a:endParaRPr lang="en-US" altLang="en-US"/>
          </a:p>
        </p:txBody>
      </p:sp>
      <p:sp>
        <p:nvSpPr>
          <p:cNvPr id="9626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8D175BF8-DE77-4281-AC3D-173C69F48F25}" type="slidenum">
              <a:rPr lang="en-US" altLang="en-US" sz="1000" smtClean="0"/>
              <a:pPr>
                <a:spcBef>
                  <a:spcPct val="0"/>
                </a:spcBef>
                <a:buClrTx/>
                <a:buFontTx/>
                <a:buNone/>
              </a:pPr>
              <a:t>78</a:t>
            </a:fld>
            <a:endParaRPr lang="en-US" altLang="en-US" sz="1000"/>
          </a:p>
        </p:txBody>
      </p:sp>
      <p:pic>
        <p:nvPicPr>
          <p:cNvPr id="96261" name="Picture 3" descr="Screen Clippi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0688" y="274638"/>
            <a:ext cx="7051675" cy="467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noChangeArrowheads="1"/>
          </p:cNvSpPr>
          <p:nvPr>
            <p:ph type="title"/>
          </p:nvPr>
        </p:nvSpPr>
        <p:spPr/>
        <p:txBody>
          <a:bodyPr/>
          <a:lstStyle/>
          <a:p>
            <a:endParaRPr lang="en-US" altLang="en-US"/>
          </a:p>
        </p:txBody>
      </p:sp>
      <p:sp>
        <p:nvSpPr>
          <p:cNvPr id="98307" name="Text Placeholder 2"/>
          <p:cNvSpPr>
            <a:spLocks noGrp="1" noChangeArrowheads="1"/>
          </p:cNvSpPr>
          <p:nvPr>
            <p:ph type="body" sz="half" idx="1"/>
          </p:nvPr>
        </p:nvSpPr>
        <p:spPr>
          <a:xfrm>
            <a:off x="457200" y="1600200"/>
            <a:ext cx="8229600" cy="4114800"/>
          </a:xfrm>
        </p:spPr>
        <p:txBody>
          <a:bodyPr/>
          <a:lstStyle/>
          <a:p>
            <a:endParaRPr lang="en-US" altLang="en-US"/>
          </a:p>
        </p:txBody>
      </p:sp>
      <p:sp>
        <p:nvSpPr>
          <p:cNvPr id="9830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5765A4DE-3D63-4F07-BE4F-2C97D26BD4AB}" type="slidenum">
              <a:rPr lang="en-US" altLang="en-US" sz="1000" smtClean="0"/>
              <a:pPr>
                <a:spcBef>
                  <a:spcPct val="0"/>
                </a:spcBef>
                <a:buClrTx/>
                <a:buFontTx/>
                <a:buNone/>
              </a:pPr>
              <a:t>79</a:t>
            </a:fld>
            <a:endParaRPr lang="en-US" altLang="en-US" sz="1000"/>
          </a:p>
        </p:txBody>
      </p:sp>
      <p:pic>
        <p:nvPicPr>
          <p:cNvPr id="98309" name="Picture 3"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9263" y="274638"/>
            <a:ext cx="7094537" cy="449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noChangeArrowheads="1"/>
          </p:cNvSpPr>
          <p:nvPr>
            <p:ph type="title"/>
          </p:nvPr>
        </p:nvSpPr>
        <p:spPr/>
        <p:txBody>
          <a:bodyPr/>
          <a:lstStyle/>
          <a:p>
            <a:r>
              <a:rPr lang="en-US" altLang="en-US" sz="3200">
                <a:solidFill>
                  <a:srgbClr val="FF0000"/>
                </a:solidFill>
                <a:latin typeface="Arial Narrow" panose="020B0606020202030204" pitchFamily="34" charset="0"/>
              </a:rPr>
              <a:t>Course Outline</a:t>
            </a:r>
          </a:p>
        </p:txBody>
      </p:sp>
      <p:sp>
        <p:nvSpPr>
          <p:cNvPr id="12291" name="Content Placeholder 2"/>
          <p:cNvSpPr>
            <a:spLocks noGrp="1" noChangeArrowheads="1"/>
          </p:cNvSpPr>
          <p:nvPr>
            <p:ph idx="1"/>
          </p:nvPr>
        </p:nvSpPr>
        <p:spPr/>
        <p:txBody>
          <a:bodyPr/>
          <a:lstStyle/>
          <a:p>
            <a:r>
              <a:rPr lang="en-US" altLang="en-US" sz="2800">
                <a:latin typeface="Arial Narrow" panose="020B0606020202030204" pitchFamily="34" charset="0"/>
              </a:rPr>
              <a:t>Logic and Proofs</a:t>
            </a:r>
          </a:p>
          <a:p>
            <a:r>
              <a:rPr lang="en-US" altLang="en-US" sz="2800">
                <a:latin typeface="Arial Narrow" panose="020B0606020202030204" pitchFamily="34" charset="0"/>
              </a:rPr>
              <a:t>Sets and Functions</a:t>
            </a:r>
          </a:p>
          <a:p>
            <a:r>
              <a:rPr lang="en-US" altLang="en-US" sz="2800">
                <a:latin typeface="Arial Narrow" panose="020B0606020202030204" pitchFamily="34" charset="0"/>
              </a:rPr>
              <a:t>Relations</a:t>
            </a:r>
          </a:p>
          <a:p>
            <a:r>
              <a:rPr lang="en-US" altLang="en-US" sz="2800">
                <a:latin typeface="Arial Narrow" panose="020B0606020202030204" pitchFamily="34" charset="0"/>
              </a:rPr>
              <a:t>Counting and Recurrence Relations</a:t>
            </a:r>
          </a:p>
          <a:p>
            <a:r>
              <a:rPr lang="en-US" altLang="en-US" sz="2800">
                <a:latin typeface="Arial Narrow" panose="020B0606020202030204" pitchFamily="34" charset="0"/>
              </a:rPr>
              <a:t>Graphs</a:t>
            </a:r>
          </a:p>
          <a:p>
            <a:r>
              <a:rPr lang="en-US" altLang="en-US" sz="2800">
                <a:latin typeface="Arial Narrow" panose="020B0606020202030204" pitchFamily="34" charset="0"/>
              </a:rPr>
              <a:t>Trees</a:t>
            </a:r>
          </a:p>
          <a:p>
            <a:r>
              <a:rPr lang="en-US" altLang="en-US" sz="2800">
                <a:latin typeface="Arial Narrow" panose="020B0606020202030204" pitchFamily="34" charset="0"/>
              </a:rPr>
              <a:t>Number Theory </a:t>
            </a:r>
          </a:p>
          <a:p>
            <a:r>
              <a:rPr lang="en-US" altLang="en-US" sz="2800">
                <a:latin typeface="Arial Narrow" panose="020B0606020202030204" pitchFamily="34" charset="0"/>
              </a:rPr>
              <a:t>Discrete Probability and Finite State Automata</a:t>
            </a:r>
          </a:p>
          <a:p>
            <a:endParaRPr lang="en-US" altLang="en-US" sz="2800">
              <a:latin typeface="Arial Narrow" panose="020B0606020202030204" pitchFamily="34" charset="0"/>
            </a:endParaRPr>
          </a:p>
        </p:txBody>
      </p:sp>
      <p:sp>
        <p:nvSpPr>
          <p:cNvPr id="12292" name="Slide Number Placeholder 3"/>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CD532C5B-FAF9-4DF9-A446-0A9522213CD4}" type="slidenum">
              <a:rPr lang="en-US" altLang="en-US" sz="1000" smtClean="0"/>
              <a:pPr>
                <a:spcBef>
                  <a:spcPct val="0"/>
                </a:spcBef>
                <a:buClrTx/>
                <a:buFontTx/>
                <a:buNone/>
              </a:pPr>
              <a:t>8</a:t>
            </a:fld>
            <a:endParaRPr lang="en-US" altLang="en-US" sz="100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noChangeArrowheads="1"/>
          </p:cNvSpPr>
          <p:nvPr>
            <p:ph type="title"/>
          </p:nvPr>
        </p:nvSpPr>
        <p:spPr/>
        <p:txBody>
          <a:bodyPr/>
          <a:lstStyle/>
          <a:p>
            <a:endParaRPr lang="en-US" altLang="en-US"/>
          </a:p>
        </p:txBody>
      </p:sp>
      <p:sp>
        <p:nvSpPr>
          <p:cNvPr id="99331" name="Text Placeholder 2"/>
          <p:cNvSpPr>
            <a:spLocks noGrp="1" noChangeArrowheads="1"/>
          </p:cNvSpPr>
          <p:nvPr>
            <p:ph type="body" sz="half" idx="1"/>
          </p:nvPr>
        </p:nvSpPr>
        <p:spPr>
          <a:xfrm>
            <a:off x="457200" y="1600200"/>
            <a:ext cx="8229600" cy="4114800"/>
          </a:xfrm>
        </p:spPr>
        <p:txBody>
          <a:bodyPr/>
          <a:lstStyle/>
          <a:p>
            <a:endParaRPr lang="en-US" altLang="en-US"/>
          </a:p>
        </p:txBody>
      </p:sp>
      <p:sp>
        <p:nvSpPr>
          <p:cNvPr id="9933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BFD01272-2426-4AAF-A5B5-185BD3D5533F}" type="slidenum">
              <a:rPr lang="en-US" altLang="en-US" sz="1000" smtClean="0"/>
              <a:pPr>
                <a:spcBef>
                  <a:spcPct val="0"/>
                </a:spcBef>
                <a:buClrTx/>
                <a:buFontTx/>
                <a:buNone/>
              </a:pPr>
              <a:t>80</a:t>
            </a:fld>
            <a:endParaRPr lang="en-US" altLang="en-US" sz="1000"/>
          </a:p>
        </p:txBody>
      </p:sp>
      <p:pic>
        <p:nvPicPr>
          <p:cNvPr id="99333" name="Picture 3"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06388"/>
            <a:ext cx="7096125" cy="426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noChangeArrowheads="1"/>
          </p:cNvSpPr>
          <p:nvPr>
            <p:ph type="title"/>
          </p:nvPr>
        </p:nvSpPr>
        <p:spPr/>
        <p:txBody>
          <a:bodyPr/>
          <a:lstStyle/>
          <a:p>
            <a:endParaRPr lang="en-US" altLang="en-US"/>
          </a:p>
        </p:txBody>
      </p:sp>
      <p:sp>
        <p:nvSpPr>
          <p:cNvPr id="100355" name="Text Placeholder 2"/>
          <p:cNvSpPr>
            <a:spLocks noGrp="1" noChangeArrowheads="1"/>
          </p:cNvSpPr>
          <p:nvPr>
            <p:ph type="body" sz="half" idx="1"/>
          </p:nvPr>
        </p:nvSpPr>
        <p:spPr>
          <a:xfrm>
            <a:off x="457200" y="1600200"/>
            <a:ext cx="8229600" cy="4114800"/>
          </a:xfrm>
        </p:spPr>
        <p:txBody>
          <a:bodyPr/>
          <a:lstStyle/>
          <a:p>
            <a:endParaRPr lang="en-US" altLang="en-US"/>
          </a:p>
        </p:txBody>
      </p:sp>
      <p:sp>
        <p:nvSpPr>
          <p:cNvPr id="100356"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9AD2246A-A08D-45D6-BFDF-6A7677F1CE4E}" type="slidenum">
              <a:rPr lang="en-US" altLang="en-US" sz="1000" smtClean="0"/>
              <a:pPr>
                <a:spcBef>
                  <a:spcPct val="0"/>
                </a:spcBef>
                <a:buClrTx/>
                <a:buFontTx/>
                <a:buNone/>
              </a:pPr>
              <a:t>81</a:t>
            </a:fld>
            <a:endParaRPr lang="en-US" altLang="en-US" sz="1000"/>
          </a:p>
        </p:txBody>
      </p:sp>
      <p:pic>
        <p:nvPicPr>
          <p:cNvPr id="100357" name="Picture 3"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11150"/>
            <a:ext cx="7031038" cy="456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noChangeArrowheads="1"/>
          </p:cNvSpPr>
          <p:nvPr>
            <p:ph type="title"/>
          </p:nvPr>
        </p:nvSpPr>
        <p:spPr/>
        <p:txBody>
          <a:bodyPr/>
          <a:lstStyle/>
          <a:p>
            <a:endParaRPr lang="en-US" altLang="en-US"/>
          </a:p>
        </p:txBody>
      </p:sp>
      <p:sp>
        <p:nvSpPr>
          <p:cNvPr id="101379" name="Text Placeholder 2"/>
          <p:cNvSpPr>
            <a:spLocks noGrp="1" noChangeArrowheads="1"/>
          </p:cNvSpPr>
          <p:nvPr>
            <p:ph type="body" sz="half" idx="1"/>
          </p:nvPr>
        </p:nvSpPr>
        <p:spPr>
          <a:xfrm>
            <a:off x="457200" y="1600200"/>
            <a:ext cx="8229600" cy="4114800"/>
          </a:xfrm>
        </p:spPr>
        <p:txBody>
          <a:bodyPr/>
          <a:lstStyle/>
          <a:p>
            <a:endParaRPr lang="en-US" altLang="en-US"/>
          </a:p>
        </p:txBody>
      </p:sp>
      <p:sp>
        <p:nvSpPr>
          <p:cNvPr id="10138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70C9DD0B-E61F-41D3-87E1-3F1671D9FCBE}" type="slidenum">
              <a:rPr lang="en-US" altLang="en-US" sz="1000" smtClean="0"/>
              <a:pPr>
                <a:spcBef>
                  <a:spcPct val="0"/>
                </a:spcBef>
                <a:buClrTx/>
                <a:buFontTx/>
                <a:buNone/>
              </a:pPr>
              <a:t>82</a:t>
            </a:fld>
            <a:endParaRPr lang="en-US" altLang="en-US" sz="1000"/>
          </a:p>
        </p:txBody>
      </p:sp>
      <p:pic>
        <p:nvPicPr>
          <p:cNvPr id="101381" name="Picture 3" descr="Screen Clipping"/>
          <p:cNvPicPr>
            <a:picLocks noChangeAspect="1"/>
          </p:cNvPicPr>
          <p:nvPr/>
        </p:nvPicPr>
        <p:blipFill>
          <a:blip r:embed="rId2">
            <a:extLst>
              <a:ext uri="{28A0092B-C50C-407E-A947-70E740481C1C}">
                <a14:useLocalDpi xmlns:a14="http://schemas.microsoft.com/office/drawing/2010/main" val="0"/>
              </a:ext>
            </a:extLst>
          </a:blip>
          <a:srcRect r="17381"/>
          <a:stretch>
            <a:fillRect/>
          </a:stretch>
        </p:blipFill>
        <p:spPr bwMode="auto">
          <a:xfrm>
            <a:off x="457200" y="274638"/>
            <a:ext cx="5762625" cy="429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noChangeArrowheads="1"/>
          </p:cNvSpPr>
          <p:nvPr>
            <p:ph type="title"/>
          </p:nvPr>
        </p:nvSpPr>
        <p:spPr/>
        <p:txBody>
          <a:bodyPr/>
          <a:lstStyle/>
          <a:p>
            <a:endParaRPr lang="en-US" altLang="en-US"/>
          </a:p>
        </p:txBody>
      </p:sp>
      <p:sp>
        <p:nvSpPr>
          <p:cNvPr id="102403" name="Text Placeholder 2"/>
          <p:cNvSpPr>
            <a:spLocks noGrp="1" noChangeArrowheads="1"/>
          </p:cNvSpPr>
          <p:nvPr>
            <p:ph type="body" sz="half" idx="1"/>
          </p:nvPr>
        </p:nvSpPr>
        <p:spPr>
          <a:xfrm>
            <a:off x="457200" y="1600200"/>
            <a:ext cx="8229600" cy="4114800"/>
          </a:xfrm>
        </p:spPr>
        <p:txBody>
          <a:bodyPr/>
          <a:lstStyle/>
          <a:p>
            <a:endParaRPr lang="en-US" altLang="en-US"/>
          </a:p>
        </p:txBody>
      </p:sp>
      <p:sp>
        <p:nvSpPr>
          <p:cNvPr id="102404"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98DDC479-F193-46F2-949E-D27BEF15F02D}" type="slidenum">
              <a:rPr lang="en-US" altLang="en-US" sz="1000" smtClean="0"/>
              <a:pPr>
                <a:spcBef>
                  <a:spcPct val="0"/>
                </a:spcBef>
                <a:buClrTx/>
                <a:buFontTx/>
                <a:buNone/>
              </a:pPr>
              <a:t>83</a:t>
            </a:fld>
            <a:endParaRPr lang="en-US" altLang="en-US" sz="1000"/>
          </a:p>
        </p:txBody>
      </p:sp>
      <p:pic>
        <p:nvPicPr>
          <p:cNvPr id="102405" name="Picture 3"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813" y="19050"/>
            <a:ext cx="6130925" cy="394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6" name="Picture 5" descr="Screen Clipping"/>
          <p:cNvPicPr>
            <a:picLocks noChangeAspect="1"/>
          </p:cNvPicPr>
          <p:nvPr/>
        </p:nvPicPr>
        <p:blipFill>
          <a:blip r:embed="rId3">
            <a:extLst>
              <a:ext uri="{28A0092B-C50C-407E-A947-70E740481C1C}">
                <a14:useLocalDpi xmlns:a14="http://schemas.microsoft.com/office/drawing/2010/main" val="0"/>
              </a:ext>
            </a:extLst>
          </a:blip>
          <a:srcRect b="34177"/>
          <a:stretch>
            <a:fillRect/>
          </a:stretch>
        </p:blipFill>
        <p:spPr bwMode="auto">
          <a:xfrm>
            <a:off x="457200" y="4038600"/>
            <a:ext cx="5181600" cy="179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7" name="Picture 6" descr="Screen Clipping"/>
          <p:cNvPicPr>
            <a:picLocks noChangeAspect="1"/>
          </p:cNvPicPr>
          <p:nvPr/>
        </p:nvPicPr>
        <p:blipFill>
          <a:blip r:embed="rId3">
            <a:extLst>
              <a:ext uri="{28A0092B-C50C-407E-A947-70E740481C1C}">
                <a14:useLocalDpi xmlns:a14="http://schemas.microsoft.com/office/drawing/2010/main" val="0"/>
              </a:ext>
            </a:extLst>
          </a:blip>
          <a:srcRect l="4288" t="67462"/>
          <a:stretch>
            <a:fillRect/>
          </a:stretch>
        </p:blipFill>
        <p:spPr bwMode="auto">
          <a:xfrm>
            <a:off x="384175" y="5872163"/>
            <a:ext cx="51022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p:cNvSpPr>
            <a:spLocks noGrp="1" noChangeArrowheads="1"/>
          </p:cNvSpPr>
          <p:nvPr>
            <p:ph type="title"/>
          </p:nvPr>
        </p:nvSpPr>
        <p:spPr>
          <a:xfrm>
            <a:off x="457200" y="76200"/>
            <a:ext cx="8229600" cy="1143000"/>
          </a:xfrm>
        </p:spPr>
        <p:txBody>
          <a:bodyPr/>
          <a:lstStyle/>
          <a:p>
            <a:r>
              <a:rPr lang="en-US" altLang="en-US"/>
              <a:t>Exercise</a:t>
            </a:r>
          </a:p>
        </p:txBody>
      </p:sp>
      <p:sp>
        <p:nvSpPr>
          <p:cNvPr id="103427" name="Text Placeholder 2"/>
          <p:cNvSpPr>
            <a:spLocks noGrp="1" noChangeArrowheads="1"/>
          </p:cNvSpPr>
          <p:nvPr>
            <p:ph type="body" sz="half" idx="1"/>
          </p:nvPr>
        </p:nvSpPr>
        <p:spPr>
          <a:xfrm>
            <a:off x="457200" y="1600200"/>
            <a:ext cx="8229600" cy="4114800"/>
          </a:xfrm>
        </p:spPr>
        <p:txBody>
          <a:bodyPr/>
          <a:lstStyle/>
          <a:p>
            <a:endParaRPr lang="en-US" altLang="en-US"/>
          </a:p>
        </p:txBody>
      </p:sp>
      <p:pic>
        <p:nvPicPr>
          <p:cNvPr id="103428" name="Content Placeholder 5" descr="Screen Clippin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304800" y="1501775"/>
            <a:ext cx="7772400" cy="4746625"/>
          </a:xfrm>
        </p:spPr>
      </p:pic>
      <p:sp>
        <p:nvSpPr>
          <p:cNvPr id="10342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1608062A-E72B-480A-8E53-F0B24E06CC0E}" type="slidenum">
              <a:rPr lang="en-US" altLang="en-US" sz="1000" smtClean="0"/>
              <a:pPr>
                <a:spcBef>
                  <a:spcPct val="0"/>
                </a:spcBef>
                <a:buClrTx/>
                <a:buFontTx/>
                <a:buNone/>
              </a:pPr>
              <a:t>84</a:t>
            </a:fld>
            <a:endParaRPr lang="en-US" altLang="en-US" sz="100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ctrTitle"/>
          </p:nvPr>
        </p:nvSpPr>
        <p:spPr/>
        <p:txBody>
          <a:bodyPr/>
          <a:lstStyle/>
          <a:p>
            <a:r>
              <a:rPr lang="en-US" altLang="en-US"/>
              <a:t>The Foundations: Logic and Proofs</a:t>
            </a:r>
          </a:p>
        </p:txBody>
      </p:sp>
      <p:sp>
        <p:nvSpPr>
          <p:cNvPr id="104451" name="Subtitle 2"/>
          <p:cNvSpPr>
            <a:spLocks noGrp="1"/>
          </p:cNvSpPr>
          <p:nvPr>
            <p:ph type="subTitle" idx="1"/>
          </p:nvPr>
        </p:nvSpPr>
        <p:spPr/>
        <p:txBody>
          <a:bodyPr/>
          <a:lstStyle/>
          <a:p>
            <a:r>
              <a:rPr lang="en-US" altLang="en-US"/>
              <a:t>Chapter 1, Part II: Predicate Logic</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p:cNvSpPr>
            <a:spLocks noGrp="1"/>
          </p:cNvSpPr>
          <p:nvPr>
            <p:ph type="title"/>
          </p:nvPr>
        </p:nvSpPr>
        <p:spPr/>
        <p:txBody>
          <a:bodyPr/>
          <a:lstStyle/>
          <a:p>
            <a:r>
              <a:rPr lang="en-US" altLang="en-US"/>
              <a:t>Summary</a:t>
            </a:r>
          </a:p>
        </p:txBody>
      </p:sp>
      <p:sp>
        <p:nvSpPr>
          <p:cNvPr id="105475" name="Content Placeholder 2"/>
          <p:cNvSpPr>
            <a:spLocks noGrp="1"/>
          </p:cNvSpPr>
          <p:nvPr>
            <p:ph idx="1"/>
          </p:nvPr>
        </p:nvSpPr>
        <p:spPr/>
        <p:txBody>
          <a:bodyPr/>
          <a:lstStyle/>
          <a:p>
            <a:r>
              <a:rPr lang="en-US" altLang="en-US"/>
              <a:t>Predicate Logic (First-Order Logic (FOL), Predicate Calculus)</a:t>
            </a:r>
          </a:p>
          <a:p>
            <a:pPr lvl="1"/>
            <a:r>
              <a:rPr lang="en-US" altLang="en-US"/>
              <a:t>The Language of Quantifiers</a:t>
            </a:r>
          </a:p>
          <a:p>
            <a:pPr lvl="1"/>
            <a:r>
              <a:rPr lang="en-US" altLang="en-US"/>
              <a:t>Logical Equivalences</a:t>
            </a:r>
          </a:p>
          <a:p>
            <a:pPr lvl="1"/>
            <a:r>
              <a:rPr lang="en-US" altLang="en-US"/>
              <a:t>Nested Quantifiers</a:t>
            </a:r>
          </a:p>
          <a:p>
            <a:pPr lvl="1"/>
            <a:r>
              <a:rPr lang="en-US" altLang="en-US"/>
              <a:t>Translation from Predicate Logic to English</a:t>
            </a:r>
          </a:p>
          <a:p>
            <a:pPr lvl="1"/>
            <a:r>
              <a:rPr lang="en-US" altLang="en-US"/>
              <a:t>Translation from English to Predicate Logic</a:t>
            </a:r>
          </a:p>
          <a:p>
            <a:endParaRPr lang="en-US" altLang="en-US"/>
          </a:p>
          <a:p>
            <a:pPr lvl="1">
              <a:buFont typeface="Wingdings" panose="05000000000000000000" pitchFamily="2" charset="2"/>
              <a:buNone/>
            </a:pPr>
            <a:endParaRPr lang="en-US" altLang="en-US"/>
          </a:p>
          <a:p>
            <a:endParaRPr lang="en-US"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p:cNvSpPr>
            <a:spLocks noGrp="1"/>
          </p:cNvSpPr>
          <p:nvPr>
            <p:ph type="ctrTitle"/>
          </p:nvPr>
        </p:nvSpPr>
        <p:spPr/>
        <p:txBody>
          <a:bodyPr/>
          <a:lstStyle/>
          <a:p>
            <a:r>
              <a:rPr lang="en-US" altLang="en-US"/>
              <a:t>Predicates and Quantifiers</a:t>
            </a:r>
          </a:p>
        </p:txBody>
      </p:sp>
      <p:sp>
        <p:nvSpPr>
          <p:cNvPr id="106499" name="Subtitle 2"/>
          <p:cNvSpPr>
            <a:spLocks noGrp="1"/>
          </p:cNvSpPr>
          <p:nvPr>
            <p:ph type="subTitle" idx="1"/>
          </p:nvPr>
        </p:nvSpPr>
        <p:spPr/>
        <p:txBody>
          <a:bodyPr/>
          <a:lstStyle/>
          <a:p>
            <a:r>
              <a:rPr lang="en-US" altLang="en-US"/>
              <a:t>Section 1.4</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a:spLocks noGrp="1"/>
          </p:cNvSpPr>
          <p:nvPr>
            <p:ph type="title"/>
          </p:nvPr>
        </p:nvSpPr>
        <p:spPr/>
        <p:txBody>
          <a:bodyPr/>
          <a:lstStyle/>
          <a:p>
            <a:r>
              <a:rPr lang="en-US" altLang="en-US"/>
              <a:t>Section Summary</a:t>
            </a:r>
          </a:p>
        </p:txBody>
      </p:sp>
      <p:sp>
        <p:nvSpPr>
          <p:cNvPr id="3" name="Content Placeholder 2"/>
          <p:cNvSpPr>
            <a:spLocks noGrp="1"/>
          </p:cNvSpPr>
          <p:nvPr>
            <p:ph idx="1"/>
          </p:nvPr>
        </p:nvSpPr>
        <p:spPr/>
        <p:txBody>
          <a:bodyPr>
            <a:normAutofit fontScale="92500" lnSpcReduction="10000"/>
          </a:bodyPr>
          <a:lstStyle/>
          <a:p>
            <a:pPr>
              <a:defRPr/>
            </a:pPr>
            <a:r>
              <a:rPr lang="en-US" dirty="0"/>
              <a:t>Predicates </a:t>
            </a:r>
          </a:p>
          <a:p>
            <a:pPr>
              <a:defRPr/>
            </a:pPr>
            <a:r>
              <a:rPr lang="en-US" dirty="0"/>
              <a:t>Variables</a:t>
            </a:r>
          </a:p>
          <a:p>
            <a:pPr>
              <a:defRPr/>
            </a:pPr>
            <a:r>
              <a:rPr lang="en-US" dirty="0"/>
              <a:t>Quantifiers</a:t>
            </a:r>
          </a:p>
          <a:p>
            <a:pPr lvl="1">
              <a:defRPr/>
            </a:pPr>
            <a:r>
              <a:rPr lang="en-US" dirty="0"/>
              <a:t>Universal Quantifier</a:t>
            </a:r>
          </a:p>
          <a:p>
            <a:pPr lvl="1">
              <a:defRPr/>
            </a:pPr>
            <a:r>
              <a:rPr lang="en-US" dirty="0"/>
              <a:t>Existential Quantifier</a:t>
            </a:r>
          </a:p>
          <a:p>
            <a:pPr>
              <a:defRPr/>
            </a:pPr>
            <a:r>
              <a:rPr lang="en-US" dirty="0"/>
              <a:t>Negating Quantifiers</a:t>
            </a:r>
          </a:p>
          <a:p>
            <a:pPr lvl="1">
              <a:defRPr/>
            </a:pPr>
            <a:r>
              <a:rPr lang="en-US" dirty="0"/>
              <a:t>De Morgan’s Laws for Quantifiers</a:t>
            </a:r>
          </a:p>
          <a:p>
            <a:pPr>
              <a:defRPr/>
            </a:pPr>
            <a:r>
              <a:rPr lang="en-US" dirty="0"/>
              <a:t>Translating English to Logic</a:t>
            </a:r>
          </a:p>
          <a:p>
            <a:pPr>
              <a:defRPr/>
            </a:pPr>
            <a:r>
              <a:rPr lang="en-US" dirty="0"/>
              <a:t>Logic Programming (</a:t>
            </a:r>
            <a:r>
              <a:rPr lang="en-US" i="1" dirty="0"/>
              <a:t>optional</a:t>
            </a:r>
            <a:r>
              <a:rPr lang="en-US" dirty="0"/>
              <a:t>)</a:t>
            </a:r>
          </a:p>
          <a:p>
            <a:pPr>
              <a:defRPr/>
            </a:pPr>
            <a:endParaRPr lang="en-US" dirty="0"/>
          </a:p>
          <a:p>
            <a:pPr lvl="1">
              <a:buFont typeface="Wingdings" panose="05000000000000000000" pitchFamily="2" charset="2"/>
              <a:buNone/>
              <a:defRPr/>
            </a:pPr>
            <a:endParaRPr lang="en-US" dirty="0"/>
          </a:p>
          <a:p>
            <a:pPr>
              <a:defRPr/>
            </a:pPr>
            <a:endParaRPr 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p:cNvSpPr>
            <a:spLocks noGrp="1"/>
          </p:cNvSpPr>
          <p:nvPr>
            <p:ph type="title"/>
          </p:nvPr>
        </p:nvSpPr>
        <p:spPr/>
        <p:txBody>
          <a:bodyPr/>
          <a:lstStyle/>
          <a:p>
            <a:r>
              <a:rPr lang="en-US" altLang="en-US"/>
              <a:t>Propositional Logic Not Enough</a:t>
            </a:r>
          </a:p>
        </p:txBody>
      </p:sp>
      <p:sp>
        <p:nvSpPr>
          <p:cNvPr id="3" name="Content Placeholder 2"/>
          <p:cNvSpPr>
            <a:spLocks noGrp="1"/>
          </p:cNvSpPr>
          <p:nvPr>
            <p:ph idx="1"/>
          </p:nvPr>
        </p:nvSpPr>
        <p:spPr/>
        <p:txBody>
          <a:bodyPr>
            <a:normAutofit/>
          </a:bodyPr>
          <a:lstStyle/>
          <a:p>
            <a:pPr>
              <a:defRPr/>
            </a:pPr>
            <a:r>
              <a:rPr lang="en-US" dirty="0"/>
              <a:t>If we have: </a:t>
            </a:r>
          </a:p>
          <a:p>
            <a:pPr lvl="1">
              <a:buFont typeface="Wingdings" panose="05000000000000000000" pitchFamily="2" charset="2"/>
              <a:buNone/>
              <a:defRPr/>
            </a:pPr>
            <a:r>
              <a:rPr lang="en-US" dirty="0"/>
              <a:t>“All men are mortal.”</a:t>
            </a:r>
          </a:p>
          <a:p>
            <a:pPr lvl="1">
              <a:buFont typeface="Wingdings" panose="05000000000000000000" pitchFamily="2" charset="2"/>
              <a:buNone/>
              <a:defRPr/>
            </a:pPr>
            <a:r>
              <a:rPr lang="en-US" dirty="0"/>
              <a:t>“Socrates is a man.”</a:t>
            </a:r>
          </a:p>
          <a:p>
            <a:pPr>
              <a:defRPr/>
            </a:pPr>
            <a:r>
              <a:rPr lang="en-US" dirty="0"/>
              <a:t>Does it follow that “Socrates is mortal?”</a:t>
            </a:r>
          </a:p>
          <a:p>
            <a:pPr>
              <a:defRPr/>
            </a:pPr>
            <a:r>
              <a:rPr lang="en-US" dirty="0"/>
              <a:t>Can’t  be represented in propositional logic. Need a language that talks about objects, their properties, and their relations. </a:t>
            </a:r>
          </a:p>
          <a:p>
            <a:pPr>
              <a:defRPr/>
            </a:pPr>
            <a:r>
              <a:rPr lang="en-US" dirty="0"/>
              <a:t>Later we’ll see how to draw inferences.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8229600" cy="4759325"/>
          </a:xfrm>
        </p:spPr>
        <p:txBody>
          <a:bodyPr/>
          <a:lstStyle/>
          <a:p>
            <a:pPr marL="0" indent="0">
              <a:buFont typeface="Wingdings" panose="05000000000000000000" pitchFamily="2" charset="2"/>
              <a:buNone/>
              <a:defRPr/>
            </a:pPr>
            <a:r>
              <a:rPr lang="en-US" b="1" dirty="0">
                <a:solidFill>
                  <a:srgbClr val="FF0000"/>
                </a:solidFill>
                <a:latin typeface="Arial Narrow" panose="020B0606020202030204" pitchFamily="34" charset="0"/>
              </a:rPr>
              <a:t>TEXT Book:</a:t>
            </a:r>
            <a:endParaRPr lang="en-US" dirty="0">
              <a:solidFill>
                <a:srgbClr val="FF0000"/>
              </a:solidFill>
              <a:latin typeface="Arial Narrow" panose="020B0606020202030204" pitchFamily="34" charset="0"/>
            </a:endParaRPr>
          </a:p>
          <a:p>
            <a:pPr>
              <a:defRPr/>
            </a:pPr>
            <a:r>
              <a:rPr lang="en-US" dirty="0"/>
              <a:t>Discrete Mathematics &amp; its	 Applications, 7</a:t>
            </a:r>
            <a:r>
              <a:rPr lang="en-US" baseline="30000" dirty="0"/>
              <a:t>th</a:t>
            </a:r>
            <a:r>
              <a:rPr lang="en-US" dirty="0"/>
              <a:t> edition. By Kenneth H. Rosen. </a:t>
            </a:r>
          </a:p>
          <a:p>
            <a:pPr>
              <a:defRPr/>
            </a:pPr>
            <a:endParaRPr lang="en-US" dirty="0"/>
          </a:p>
          <a:p>
            <a:pPr marL="0" indent="0">
              <a:buFont typeface="Wingdings" panose="05000000000000000000" pitchFamily="2" charset="2"/>
              <a:buNone/>
              <a:defRPr/>
            </a:pPr>
            <a:r>
              <a:rPr lang="en-US" b="1" dirty="0"/>
              <a:t>References Book:</a:t>
            </a:r>
            <a:endParaRPr lang="en-US" dirty="0"/>
          </a:p>
          <a:p>
            <a:pPr>
              <a:defRPr/>
            </a:pPr>
            <a:r>
              <a:rPr lang="en-US" dirty="0"/>
              <a:t>Invitation to Discrete </a:t>
            </a:r>
            <a:r>
              <a:rPr lang="en-US" dirty="0" err="1"/>
              <a:t>Maths</a:t>
            </a:r>
            <a:r>
              <a:rPr lang="en-US" dirty="0"/>
              <a:t>, 2nd edition. By </a:t>
            </a:r>
            <a:r>
              <a:rPr lang="en-US" dirty="0" err="1"/>
              <a:t>Matousek</a:t>
            </a:r>
            <a:r>
              <a:rPr lang="en-US" dirty="0"/>
              <a:t> and </a:t>
            </a:r>
            <a:r>
              <a:rPr lang="en-US" dirty="0" err="1"/>
              <a:t>Nesetril</a:t>
            </a:r>
            <a:r>
              <a:rPr lang="en-US" dirty="0"/>
              <a:t>. </a:t>
            </a:r>
          </a:p>
          <a:p>
            <a:pPr>
              <a:defRPr/>
            </a:pPr>
            <a:r>
              <a:rPr lang="en-US" dirty="0"/>
              <a:t>Discrete Mathematics. By </a:t>
            </a:r>
            <a:r>
              <a:rPr lang="en-US" dirty="0" err="1"/>
              <a:t>Lovasz</a:t>
            </a:r>
            <a:r>
              <a:rPr lang="en-US" dirty="0"/>
              <a:t>, </a:t>
            </a:r>
            <a:r>
              <a:rPr lang="en-US" dirty="0" err="1"/>
              <a:t>Pelikan</a:t>
            </a:r>
            <a:r>
              <a:rPr lang="en-US" dirty="0"/>
              <a:t> and </a:t>
            </a:r>
            <a:r>
              <a:rPr lang="en-US" dirty="0" err="1"/>
              <a:t>Vesztergombi</a:t>
            </a:r>
            <a:r>
              <a:rPr lang="en-US" dirty="0"/>
              <a:t>.</a:t>
            </a:r>
          </a:p>
          <a:p>
            <a:pPr>
              <a:defRPr/>
            </a:pPr>
            <a:endParaRPr lang="en-US" dirty="0"/>
          </a:p>
        </p:txBody>
      </p:sp>
      <p:sp>
        <p:nvSpPr>
          <p:cNvPr id="1331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F0E2255B-F142-453C-92CF-2FB262A9E525}" type="slidenum">
              <a:rPr lang="en-US" altLang="en-US" sz="1000" smtClean="0"/>
              <a:pPr>
                <a:spcBef>
                  <a:spcPct val="0"/>
                </a:spcBef>
                <a:buClrTx/>
                <a:buFontTx/>
                <a:buNone/>
              </a:pPr>
              <a:t>9</a:t>
            </a:fld>
            <a:endParaRPr lang="en-US" altLang="en-US" sz="100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p:cNvSpPr>
            <a:spLocks noGrp="1"/>
          </p:cNvSpPr>
          <p:nvPr>
            <p:ph type="title"/>
          </p:nvPr>
        </p:nvSpPr>
        <p:spPr/>
        <p:txBody>
          <a:bodyPr/>
          <a:lstStyle/>
          <a:p>
            <a:r>
              <a:rPr lang="en-US" altLang="en-US"/>
              <a:t>Introducing Predicate Logic</a:t>
            </a:r>
          </a:p>
        </p:txBody>
      </p:sp>
      <p:sp>
        <p:nvSpPr>
          <p:cNvPr id="3" name="Content Placeholder 2"/>
          <p:cNvSpPr>
            <a:spLocks noGrp="1"/>
          </p:cNvSpPr>
          <p:nvPr>
            <p:ph idx="1"/>
          </p:nvPr>
        </p:nvSpPr>
        <p:spPr/>
        <p:txBody>
          <a:bodyPr>
            <a:normAutofit fontScale="92500" lnSpcReduction="10000"/>
          </a:bodyPr>
          <a:lstStyle/>
          <a:p>
            <a:pPr>
              <a:defRPr/>
            </a:pPr>
            <a:r>
              <a:rPr lang="en-US" dirty="0"/>
              <a:t>Predicate logic uses the following new features:</a:t>
            </a:r>
          </a:p>
          <a:p>
            <a:pPr lvl="1">
              <a:defRPr/>
            </a:pPr>
            <a:r>
              <a:rPr lang="en-US" dirty="0"/>
              <a:t>Variables:   </a:t>
            </a:r>
            <a:r>
              <a:rPr lang="en-US" i="1" dirty="0"/>
              <a:t>x</a:t>
            </a:r>
            <a:r>
              <a:rPr lang="en-US" dirty="0"/>
              <a:t>, </a:t>
            </a:r>
            <a:r>
              <a:rPr lang="en-US" i="1" dirty="0"/>
              <a:t>y</a:t>
            </a:r>
            <a:r>
              <a:rPr lang="en-US" dirty="0"/>
              <a:t>, </a:t>
            </a:r>
            <a:r>
              <a:rPr lang="en-US" i="1" dirty="0"/>
              <a:t>z</a:t>
            </a:r>
          </a:p>
          <a:p>
            <a:pPr lvl="1">
              <a:defRPr/>
            </a:pPr>
            <a:r>
              <a:rPr lang="en-US" dirty="0"/>
              <a:t>Predicates:</a:t>
            </a:r>
            <a:r>
              <a:rPr lang="en-US" i="1" dirty="0"/>
              <a:t>  </a:t>
            </a:r>
            <a:r>
              <a:rPr lang="en-US" dirty="0"/>
              <a:t> </a:t>
            </a:r>
            <a:r>
              <a:rPr lang="en-US" i="1" dirty="0"/>
              <a:t>P</a:t>
            </a:r>
            <a:r>
              <a:rPr lang="en-US" dirty="0"/>
              <a:t>(</a:t>
            </a:r>
            <a:r>
              <a:rPr lang="en-US" i="1" dirty="0"/>
              <a:t>x</a:t>
            </a:r>
            <a:r>
              <a:rPr lang="en-US" dirty="0"/>
              <a:t>), </a:t>
            </a:r>
            <a:r>
              <a:rPr lang="en-US" i="1" dirty="0"/>
              <a:t>M</a:t>
            </a:r>
            <a:r>
              <a:rPr lang="en-US" dirty="0"/>
              <a:t>(</a:t>
            </a:r>
            <a:r>
              <a:rPr lang="en-US" i="1" dirty="0"/>
              <a:t>x</a:t>
            </a:r>
            <a:r>
              <a:rPr lang="en-US" dirty="0"/>
              <a:t>)</a:t>
            </a:r>
          </a:p>
          <a:p>
            <a:pPr lvl="1">
              <a:defRPr/>
            </a:pPr>
            <a:r>
              <a:rPr lang="en-US" dirty="0"/>
              <a:t>Quantifiers (</a:t>
            </a:r>
            <a:r>
              <a:rPr lang="en-US" i="1" dirty="0"/>
              <a:t>to be covered in a few slides</a:t>
            </a:r>
            <a:r>
              <a:rPr lang="en-US" dirty="0"/>
              <a:t>):</a:t>
            </a:r>
          </a:p>
          <a:p>
            <a:pPr>
              <a:defRPr/>
            </a:pPr>
            <a:r>
              <a:rPr lang="en-US" i="1" dirty="0"/>
              <a:t>Propositional functions</a:t>
            </a:r>
            <a:r>
              <a:rPr lang="en-US" dirty="0"/>
              <a:t> are a generalization of propositions. </a:t>
            </a:r>
          </a:p>
          <a:p>
            <a:pPr lvl="1">
              <a:defRPr/>
            </a:pPr>
            <a:r>
              <a:rPr lang="en-US" dirty="0"/>
              <a:t>They contain variables and a predicate, e.g., </a:t>
            </a:r>
            <a:r>
              <a:rPr lang="en-US" i="1" dirty="0"/>
              <a:t>P</a:t>
            </a:r>
            <a:r>
              <a:rPr lang="en-US" dirty="0"/>
              <a:t>(</a:t>
            </a:r>
            <a:r>
              <a:rPr lang="en-US" i="1" dirty="0"/>
              <a:t>x</a:t>
            </a:r>
            <a:r>
              <a:rPr lang="en-US" dirty="0"/>
              <a:t>)</a:t>
            </a:r>
          </a:p>
          <a:p>
            <a:pPr lvl="1">
              <a:defRPr/>
            </a:pPr>
            <a:r>
              <a:rPr lang="en-US" dirty="0"/>
              <a:t>Variables can be replaced by elements from their </a:t>
            </a:r>
            <a:r>
              <a:rPr lang="en-US" i="1" dirty="0"/>
              <a:t>domain</a:t>
            </a:r>
            <a:r>
              <a:rPr lang="en-US" dirty="0"/>
              <a:t>.</a:t>
            </a:r>
          </a:p>
          <a:p>
            <a:pPr lvl="1">
              <a:defRPr/>
            </a:pPr>
            <a:endParaRPr 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a:lstStyle/>
          <a:p>
            <a:r>
              <a:rPr lang="en-US" altLang="en-US"/>
              <a:t>Propositional Functions</a:t>
            </a:r>
          </a:p>
        </p:txBody>
      </p:sp>
      <p:sp>
        <p:nvSpPr>
          <p:cNvPr id="3" name="Content Placeholder 2"/>
          <p:cNvSpPr>
            <a:spLocks noGrp="1"/>
          </p:cNvSpPr>
          <p:nvPr>
            <p:ph idx="1"/>
          </p:nvPr>
        </p:nvSpPr>
        <p:spPr/>
        <p:txBody>
          <a:bodyPr>
            <a:normAutofit fontScale="77500" lnSpcReduction="20000"/>
          </a:bodyPr>
          <a:lstStyle/>
          <a:p>
            <a:pPr>
              <a:defRPr/>
            </a:pPr>
            <a:r>
              <a:rPr lang="en-US" dirty="0"/>
              <a:t>Propositional functions become propositions (and have truth values) when their variables are each replaced by a value from the </a:t>
            </a:r>
            <a:r>
              <a:rPr lang="en-US" i="1" dirty="0"/>
              <a:t>domain </a:t>
            </a:r>
            <a:r>
              <a:rPr lang="en-US" dirty="0"/>
              <a:t>(or  </a:t>
            </a:r>
            <a:r>
              <a:rPr lang="en-US" i="1" dirty="0"/>
              <a:t>bound</a:t>
            </a:r>
            <a:r>
              <a:rPr lang="en-US" dirty="0"/>
              <a:t> by a quantifier, as we will see later).</a:t>
            </a:r>
          </a:p>
          <a:p>
            <a:pPr>
              <a:defRPr/>
            </a:pPr>
            <a:r>
              <a:rPr lang="en-US" dirty="0"/>
              <a:t>The statement </a:t>
            </a:r>
            <a:r>
              <a:rPr lang="en-US" i="1" dirty="0"/>
              <a:t>P(x) </a:t>
            </a:r>
            <a:r>
              <a:rPr lang="en-US" dirty="0"/>
              <a:t>is said to be the value of the propositional function </a:t>
            </a:r>
            <a:r>
              <a:rPr lang="en-US" i="1" dirty="0"/>
              <a:t>P</a:t>
            </a:r>
            <a:r>
              <a:rPr lang="en-US" dirty="0"/>
              <a:t> at </a:t>
            </a:r>
            <a:r>
              <a:rPr lang="en-US" i="1" dirty="0"/>
              <a:t>x</a:t>
            </a:r>
            <a:r>
              <a:rPr lang="en-US" dirty="0"/>
              <a:t>. </a:t>
            </a:r>
          </a:p>
          <a:p>
            <a:pPr>
              <a:defRPr/>
            </a:pPr>
            <a:r>
              <a:rPr lang="en-US" dirty="0"/>
              <a:t>For example, let</a:t>
            </a:r>
            <a:r>
              <a:rPr lang="en-US" i="1" dirty="0"/>
              <a:t> P(x)</a:t>
            </a:r>
            <a:r>
              <a:rPr lang="en-US" dirty="0"/>
              <a:t> denote  “</a:t>
            </a:r>
            <a:r>
              <a:rPr lang="en-US" i="1" dirty="0"/>
              <a:t>x</a:t>
            </a:r>
            <a:r>
              <a:rPr lang="en-US" dirty="0"/>
              <a:t> &gt; </a:t>
            </a:r>
            <a:r>
              <a:rPr lang="en-US" dirty="0">
                <a:latin typeface="Cambria Math" pitchFamily="18" charset="0"/>
                <a:ea typeface="Cambria Math" pitchFamily="18" charset="0"/>
              </a:rPr>
              <a:t>0”</a:t>
            </a:r>
            <a:r>
              <a:rPr lang="en-US" dirty="0"/>
              <a:t> and the domain be the integers. Then:</a:t>
            </a:r>
          </a:p>
          <a:p>
            <a:pPr marL="850392" lvl="1" indent="-457200">
              <a:buFont typeface="Wingdings" panose="05000000000000000000" pitchFamily="2" charset="2"/>
              <a:buNone/>
              <a:defRPr/>
            </a:pPr>
            <a:r>
              <a:rPr lang="en-US" dirty="0"/>
              <a:t>P(-</a:t>
            </a:r>
            <a:r>
              <a:rPr lang="en-US" dirty="0">
                <a:latin typeface="Cambria Math" pitchFamily="18" charset="0"/>
                <a:ea typeface="Cambria Math" pitchFamily="18" charset="0"/>
              </a:rPr>
              <a:t>3</a:t>
            </a:r>
            <a:r>
              <a:rPr lang="en-US" dirty="0"/>
              <a:t>)   is false.</a:t>
            </a:r>
          </a:p>
          <a:p>
            <a:pPr marL="850392" lvl="1" indent="-457200">
              <a:buFont typeface="Wingdings" panose="05000000000000000000" pitchFamily="2" charset="2"/>
              <a:buNone/>
              <a:defRPr/>
            </a:pPr>
            <a:r>
              <a:rPr lang="en-US" dirty="0"/>
              <a:t>P(</a:t>
            </a:r>
            <a:r>
              <a:rPr lang="en-US" dirty="0">
                <a:latin typeface="Cambria Math" pitchFamily="18" charset="0"/>
                <a:ea typeface="Cambria Math" pitchFamily="18" charset="0"/>
              </a:rPr>
              <a:t>0</a:t>
            </a:r>
            <a:r>
              <a:rPr lang="en-US" dirty="0"/>
              <a:t>)   is false.</a:t>
            </a:r>
          </a:p>
          <a:p>
            <a:pPr marL="850392" lvl="1" indent="-457200">
              <a:buFont typeface="Wingdings" panose="05000000000000000000" pitchFamily="2" charset="2"/>
              <a:buNone/>
              <a:defRPr/>
            </a:pPr>
            <a:r>
              <a:rPr lang="en-US" dirty="0"/>
              <a:t>P(</a:t>
            </a:r>
            <a:r>
              <a:rPr lang="en-US" dirty="0">
                <a:latin typeface="Cambria Math" pitchFamily="18" charset="0"/>
                <a:ea typeface="Cambria Math" pitchFamily="18" charset="0"/>
              </a:rPr>
              <a:t>3</a:t>
            </a:r>
            <a:r>
              <a:rPr lang="en-US" dirty="0"/>
              <a:t>)  is true. </a:t>
            </a:r>
          </a:p>
          <a:p>
            <a:pPr>
              <a:defRPr/>
            </a:pPr>
            <a:r>
              <a:rPr lang="en-US" dirty="0"/>
              <a:t>Often the domain is denoted by </a:t>
            </a:r>
            <a:r>
              <a:rPr lang="en-US" i="1" dirty="0"/>
              <a:t>U</a:t>
            </a:r>
            <a:r>
              <a:rPr lang="en-US" dirty="0"/>
              <a:t>. So in this example </a:t>
            </a:r>
            <a:r>
              <a:rPr lang="en-US" i="1" dirty="0"/>
              <a:t>U</a:t>
            </a:r>
            <a:r>
              <a:rPr lang="en-US" dirty="0"/>
              <a:t> is the integers.</a:t>
            </a:r>
          </a:p>
          <a:p>
            <a:pPr>
              <a:defRPr/>
            </a:pPr>
            <a:endParaRPr 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p:txBody>
          <a:bodyPr/>
          <a:lstStyle/>
          <a:p>
            <a:r>
              <a:rPr lang="en-US" altLang="en-US"/>
              <a:t>Examples of Propositional Functions</a:t>
            </a:r>
          </a:p>
        </p:txBody>
      </p:sp>
      <p:sp>
        <p:nvSpPr>
          <p:cNvPr id="3" name="Content Placeholder 2"/>
          <p:cNvSpPr>
            <a:spLocks noGrp="1"/>
          </p:cNvSpPr>
          <p:nvPr>
            <p:ph idx="1"/>
          </p:nvPr>
        </p:nvSpPr>
        <p:spPr/>
        <p:txBody>
          <a:bodyPr>
            <a:normAutofit fontScale="70000" lnSpcReduction="20000"/>
          </a:bodyPr>
          <a:lstStyle/>
          <a:p>
            <a:pPr>
              <a:defRPr/>
            </a:pPr>
            <a:r>
              <a:rPr lang="en-US" dirty="0"/>
              <a:t>Let “</a:t>
            </a:r>
            <a:r>
              <a:rPr lang="en-US" i="1" dirty="0"/>
              <a:t>x</a:t>
            </a:r>
            <a:r>
              <a:rPr lang="en-US" dirty="0"/>
              <a:t> + </a:t>
            </a:r>
            <a:r>
              <a:rPr lang="en-US" i="1" dirty="0"/>
              <a:t>y</a:t>
            </a:r>
            <a:r>
              <a:rPr lang="en-US" dirty="0"/>
              <a:t> = </a:t>
            </a:r>
            <a:r>
              <a:rPr lang="en-US" i="1" dirty="0"/>
              <a:t>z” </a:t>
            </a:r>
            <a:r>
              <a:rPr lang="en-US" dirty="0"/>
              <a:t>be denoted by  </a:t>
            </a:r>
            <a:r>
              <a:rPr lang="en-US" i="1" dirty="0"/>
              <a:t>R</a:t>
            </a:r>
            <a:r>
              <a:rPr lang="en-US" dirty="0"/>
              <a:t>(</a:t>
            </a:r>
            <a:r>
              <a:rPr lang="en-US" i="1" dirty="0"/>
              <a:t>x, y, z</a:t>
            </a:r>
            <a:r>
              <a:rPr lang="en-US" dirty="0"/>
              <a:t>)</a:t>
            </a:r>
            <a:r>
              <a:rPr lang="en-US" i="1" dirty="0"/>
              <a:t> </a:t>
            </a:r>
            <a:r>
              <a:rPr lang="en-US" dirty="0"/>
              <a:t>and </a:t>
            </a:r>
            <a:r>
              <a:rPr lang="en-US" i="1" dirty="0"/>
              <a:t>U</a:t>
            </a:r>
            <a:r>
              <a:rPr lang="en-US" dirty="0"/>
              <a:t> (for all three variables) be the integers. Find these truth values:</a:t>
            </a:r>
            <a:r>
              <a:rPr lang="en-US" i="1" dirty="0"/>
              <a:t> </a:t>
            </a:r>
            <a:endParaRPr lang="en-US" dirty="0"/>
          </a:p>
          <a:p>
            <a:pPr lvl="1">
              <a:buFont typeface="Wingdings" panose="05000000000000000000" pitchFamily="2" charset="2"/>
              <a:buNone/>
              <a:defRPr/>
            </a:pPr>
            <a:r>
              <a:rPr lang="en-US" dirty="0"/>
              <a:t>R(</a:t>
            </a:r>
            <a:r>
              <a:rPr lang="en-US" dirty="0">
                <a:latin typeface="Cambria Math" pitchFamily="18" charset="0"/>
                <a:ea typeface="Cambria Math" pitchFamily="18" charset="0"/>
              </a:rPr>
              <a:t>2,-1</a:t>
            </a:r>
            <a:r>
              <a:rPr lang="en-US" dirty="0"/>
              <a:t>,</a:t>
            </a:r>
            <a:r>
              <a:rPr lang="en-US" dirty="0">
                <a:latin typeface="Cambria Math" pitchFamily="18" charset="0"/>
                <a:ea typeface="Cambria Math" pitchFamily="18" charset="0"/>
              </a:rPr>
              <a:t>5</a:t>
            </a:r>
            <a:r>
              <a:rPr lang="en-US" dirty="0"/>
              <a:t>)</a:t>
            </a:r>
          </a:p>
          <a:p>
            <a:pPr lvl="2">
              <a:buFont typeface="Wingdings" panose="05000000000000000000" pitchFamily="2" charset="2"/>
              <a:buNone/>
              <a:defRPr/>
            </a:pPr>
            <a:r>
              <a:rPr lang="en-US" b="1" dirty="0"/>
              <a:t>Solution:  F</a:t>
            </a:r>
          </a:p>
          <a:p>
            <a:pPr lvl="1">
              <a:buFont typeface="Wingdings" panose="05000000000000000000" pitchFamily="2" charset="2"/>
              <a:buNone/>
              <a:defRPr/>
            </a:pPr>
            <a:r>
              <a:rPr lang="en-US" dirty="0"/>
              <a:t>R(</a:t>
            </a:r>
            <a:r>
              <a:rPr lang="en-US" dirty="0">
                <a:latin typeface="Cambria Math" pitchFamily="18" charset="0"/>
                <a:ea typeface="Cambria Math" pitchFamily="18" charset="0"/>
              </a:rPr>
              <a:t>3,4,7</a:t>
            </a:r>
            <a:r>
              <a:rPr lang="en-US" dirty="0"/>
              <a:t>)</a:t>
            </a:r>
          </a:p>
          <a:p>
            <a:pPr lvl="2">
              <a:buFont typeface="Wingdings" panose="05000000000000000000" pitchFamily="2" charset="2"/>
              <a:buNone/>
              <a:defRPr/>
            </a:pPr>
            <a:r>
              <a:rPr lang="en-US" b="1" dirty="0"/>
              <a:t>Solution: T</a:t>
            </a:r>
            <a:endParaRPr lang="en-US" dirty="0"/>
          </a:p>
          <a:p>
            <a:pPr lvl="1">
              <a:buFont typeface="Wingdings" panose="05000000000000000000" pitchFamily="2" charset="2"/>
              <a:buNone/>
              <a:defRPr/>
            </a:pPr>
            <a:r>
              <a:rPr lang="en-US" dirty="0"/>
              <a:t>R(</a:t>
            </a:r>
            <a:r>
              <a:rPr lang="en-US" i="1" dirty="0"/>
              <a:t>x</a:t>
            </a:r>
            <a:r>
              <a:rPr lang="en-US" dirty="0"/>
              <a:t>, </a:t>
            </a:r>
            <a:r>
              <a:rPr lang="en-US" dirty="0">
                <a:latin typeface="Cambria Math" pitchFamily="18" charset="0"/>
                <a:ea typeface="Cambria Math" pitchFamily="18" charset="0"/>
              </a:rPr>
              <a:t>3</a:t>
            </a:r>
            <a:r>
              <a:rPr lang="en-US" dirty="0"/>
              <a:t>, </a:t>
            </a:r>
            <a:r>
              <a:rPr lang="en-US" i="1" dirty="0"/>
              <a:t>z</a:t>
            </a:r>
            <a:r>
              <a:rPr lang="en-US" dirty="0"/>
              <a:t>)</a:t>
            </a:r>
          </a:p>
          <a:p>
            <a:pPr lvl="2">
              <a:buFont typeface="Wingdings" panose="05000000000000000000" pitchFamily="2" charset="2"/>
              <a:buNone/>
              <a:defRPr/>
            </a:pPr>
            <a:r>
              <a:rPr lang="en-US" b="1" dirty="0"/>
              <a:t>Solution: Not a Proposition</a:t>
            </a:r>
          </a:p>
          <a:p>
            <a:pPr>
              <a:defRPr/>
            </a:pPr>
            <a:r>
              <a:rPr lang="en-US" dirty="0"/>
              <a:t>Now let  “</a:t>
            </a:r>
            <a:r>
              <a:rPr lang="en-US" i="1" dirty="0"/>
              <a:t>x</a:t>
            </a:r>
            <a:r>
              <a:rPr lang="en-US" dirty="0"/>
              <a:t> - </a:t>
            </a:r>
            <a:r>
              <a:rPr lang="en-US" i="1" dirty="0"/>
              <a:t>y</a:t>
            </a:r>
            <a:r>
              <a:rPr lang="en-US" dirty="0"/>
              <a:t> = </a:t>
            </a:r>
            <a:r>
              <a:rPr lang="en-US" i="1" dirty="0"/>
              <a:t>z” </a:t>
            </a:r>
            <a:r>
              <a:rPr lang="en-US" dirty="0"/>
              <a:t>be denoted by </a:t>
            </a:r>
            <a:r>
              <a:rPr lang="en-US" i="1" dirty="0"/>
              <a:t>Q</a:t>
            </a:r>
            <a:r>
              <a:rPr lang="en-US" dirty="0"/>
              <a:t>(</a:t>
            </a:r>
            <a:r>
              <a:rPr lang="en-US" i="1" dirty="0"/>
              <a:t>x</a:t>
            </a:r>
            <a:r>
              <a:rPr lang="en-US" dirty="0"/>
              <a:t>, </a:t>
            </a:r>
            <a:r>
              <a:rPr lang="en-US" i="1" dirty="0"/>
              <a:t>y</a:t>
            </a:r>
            <a:r>
              <a:rPr lang="en-US" dirty="0"/>
              <a:t>, </a:t>
            </a:r>
            <a:r>
              <a:rPr lang="en-US" i="1" dirty="0"/>
              <a:t>z</a:t>
            </a:r>
            <a:r>
              <a:rPr lang="en-US" dirty="0"/>
              <a:t>), with U as the integers.</a:t>
            </a:r>
            <a:r>
              <a:rPr lang="en-US" i="1" dirty="0"/>
              <a:t> </a:t>
            </a:r>
            <a:r>
              <a:rPr lang="en-US" dirty="0"/>
              <a:t>Find</a:t>
            </a:r>
            <a:r>
              <a:rPr lang="en-US" b="1" dirty="0"/>
              <a:t> </a:t>
            </a:r>
            <a:r>
              <a:rPr lang="en-US" dirty="0"/>
              <a:t>these truth values:</a:t>
            </a:r>
          </a:p>
          <a:p>
            <a:pPr lvl="1">
              <a:buFont typeface="Wingdings" panose="05000000000000000000" pitchFamily="2" charset="2"/>
              <a:buNone/>
              <a:defRPr/>
            </a:pPr>
            <a:r>
              <a:rPr lang="en-US" dirty="0"/>
              <a:t>Q(</a:t>
            </a:r>
            <a:r>
              <a:rPr lang="en-US" dirty="0">
                <a:latin typeface="Cambria Math" pitchFamily="18" charset="0"/>
                <a:ea typeface="Cambria Math" pitchFamily="18" charset="0"/>
              </a:rPr>
              <a:t>2,-1,3</a:t>
            </a:r>
            <a:r>
              <a:rPr lang="en-US" dirty="0"/>
              <a:t>)</a:t>
            </a:r>
          </a:p>
          <a:p>
            <a:pPr lvl="2">
              <a:buFont typeface="Wingdings" panose="05000000000000000000" pitchFamily="2" charset="2"/>
              <a:buNone/>
              <a:defRPr/>
            </a:pPr>
            <a:r>
              <a:rPr lang="en-US" b="1" dirty="0"/>
              <a:t> Solution:  T</a:t>
            </a:r>
          </a:p>
          <a:p>
            <a:pPr lvl="1">
              <a:buFont typeface="Wingdings" panose="05000000000000000000" pitchFamily="2" charset="2"/>
              <a:buNone/>
              <a:defRPr/>
            </a:pPr>
            <a:r>
              <a:rPr lang="en-US" dirty="0"/>
              <a:t>Q(</a:t>
            </a:r>
            <a:r>
              <a:rPr lang="en-US" dirty="0">
                <a:latin typeface="Cambria Math" pitchFamily="18" charset="0"/>
                <a:ea typeface="Cambria Math" pitchFamily="18" charset="0"/>
              </a:rPr>
              <a:t>3,4,7</a:t>
            </a:r>
            <a:r>
              <a:rPr lang="en-US" dirty="0"/>
              <a:t>)</a:t>
            </a:r>
          </a:p>
          <a:p>
            <a:pPr lvl="2">
              <a:buFont typeface="Wingdings" panose="05000000000000000000" pitchFamily="2" charset="2"/>
              <a:buNone/>
              <a:defRPr/>
            </a:pPr>
            <a:r>
              <a:rPr lang="en-US" b="1" dirty="0"/>
              <a:t> Solution: F</a:t>
            </a:r>
            <a:endParaRPr lang="en-US" dirty="0"/>
          </a:p>
          <a:p>
            <a:pPr lvl="1">
              <a:buFont typeface="Wingdings" panose="05000000000000000000" pitchFamily="2" charset="2"/>
              <a:buNone/>
              <a:defRPr/>
            </a:pPr>
            <a:r>
              <a:rPr lang="en-US" dirty="0"/>
              <a:t> Q(</a:t>
            </a:r>
            <a:r>
              <a:rPr lang="en-US" i="1" dirty="0"/>
              <a:t>x</a:t>
            </a:r>
            <a:r>
              <a:rPr lang="en-US" dirty="0"/>
              <a:t>, </a:t>
            </a:r>
            <a:r>
              <a:rPr lang="en-US" dirty="0">
                <a:latin typeface="Cambria Math" pitchFamily="18" charset="0"/>
                <a:ea typeface="Cambria Math" pitchFamily="18" charset="0"/>
              </a:rPr>
              <a:t>3</a:t>
            </a:r>
            <a:r>
              <a:rPr lang="en-US" dirty="0"/>
              <a:t>, </a:t>
            </a:r>
            <a:r>
              <a:rPr lang="en-US" i="1" dirty="0"/>
              <a:t>z</a:t>
            </a:r>
            <a:r>
              <a:rPr lang="en-US" dirty="0"/>
              <a:t>)</a:t>
            </a:r>
          </a:p>
          <a:p>
            <a:pPr lvl="2">
              <a:buFont typeface="Wingdings" panose="05000000000000000000" pitchFamily="2" charset="2"/>
              <a:buNone/>
              <a:defRPr/>
            </a:pPr>
            <a:r>
              <a:rPr lang="en-US" b="1" dirty="0"/>
              <a:t> Solution:  Not a Proposition</a:t>
            </a:r>
          </a:p>
          <a:p>
            <a:pPr>
              <a:defRPr/>
            </a:pPr>
            <a:endParaRPr lang="en-US" dirty="0"/>
          </a:p>
          <a:p>
            <a:pPr>
              <a:defRPr/>
            </a:pPr>
            <a:endParaRPr lang="en-US" dirty="0"/>
          </a:p>
        </p:txBody>
      </p:sp>
    </p:spTree>
    <p:custDataLst>
      <p:tags r:id="rId1"/>
    </p:custData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p:cNvSpPr>
            <a:spLocks noGrp="1"/>
          </p:cNvSpPr>
          <p:nvPr>
            <p:ph type="title"/>
          </p:nvPr>
        </p:nvSpPr>
        <p:spPr/>
        <p:txBody>
          <a:bodyPr/>
          <a:lstStyle/>
          <a:p>
            <a:r>
              <a:rPr lang="en-US" altLang="en-US"/>
              <a:t>Compound Expressions</a:t>
            </a:r>
          </a:p>
        </p:txBody>
      </p:sp>
      <p:sp>
        <p:nvSpPr>
          <p:cNvPr id="112643" name="Content Placeholder 2"/>
          <p:cNvSpPr>
            <a:spLocks noGrp="1"/>
          </p:cNvSpPr>
          <p:nvPr>
            <p:ph idx="1"/>
          </p:nvPr>
        </p:nvSpPr>
        <p:spPr/>
        <p:txBody>
          <a:bodyPr/>
          <a:lstStyle/>
          <a:p>
            <a:pPr>
              <a:lnSpc>
                <a:spcPct val="80000"/>
              </a:lnSpc>
            </a:pPr>
            <a:r>
              <a:rPr lang="en-US" altLang="en-US" sz="2200"/>
              <a:t>Connectives from propositional logic carry over to predicate logic. </a:t>
            </a:r>
          </a:p>
          <a:p>
            <a:pPr>
              <a:lnSpc>
                <a:spcPct val="80000"/>
              </a:lnSpc>
            </a:pPr>
            <a:r>
              <a:rPr lang="en-US" altLang="en-US" sz="2200"/>
              <a:t>If </a:t>
            </a:r>
            <a:r>
              <a:rPr lang="en-US" altLang="en-US" sz="2200" i="1"/>
              <a:t>P(x)</a:t>
            </a:r>
            <a:r>
              <a:rPr lang="en-US" altLang="en-US" sz="2200"/>
              <a:t> denotes  “</a:t>
            </a:r>
            <a:r>
              <a:rPr lang="en-US" altLang="en-US" sz="2200" i="1"/>
              <a:t>x</a:t>
            </a:r>
            <a:r>
              <a:rPr lang="en-US" altLang="en-US" sz="2200"/>
              <a:t> &gt; </a:t>
            </a:r>
            <a:r>
              <a:rPr lang="en-US" altLang="en-US" sz="2200">
                <a:latin typeface="Cambria Math" panose="02040503050406030204" pitchFamily="18" charset="0"/>
                <a:ea typeface="Cambria Math" panose="02040503050406030204" pitchFamily="18" charset="0"/>
                <a:cs typeface="Cambria Math" panose="02040503050406030204" pitchFamily="18" charset="0"/>
              </a:rPr>
              <a:t>0,”</a:t>
            </a:r>
            <a:r>
              <a:rPr lang="en-US" altLang="en-US" sz="2200"/>
              <a:t> find these truth values:</a:t>
            </a:r>
          </a:p>
          <a:p>
            <a:pPr lvl="1">
              <a:lnSpc>
                <a:spcPct val="80000"/>
              </a:lnSpc>
              <a:buFont typeface="Wingdings" panose="05000000000000000000" pitchFamily="2" charset="2"/>
              <a:buNone/>
            </a:pPr>
            <a:r>
              <a:rPr lang="en-US" altLang="en-US" sz="1900"/>
              <a:t>P(</a:t>
            </a:r>
            <a:r>
              <a:rPr lang="en-US" altLang="en-US" sz="1900">
                <a:latin typeface="Cambria Math" panose="02040503050406030204" pitchFamily="18" charset="0"/>
                <a:ea typeface="Cambria Math" panose="02040503050406030204" pitchFamily="18" charset="0"/>
                <a:cs typeface="Cambria Math" panose="02040503050406030204" pitchFamily="18" charset="0"/>
              </a:rPr>
              <a:t>3</a:t>
            </a:r>
            <a:r>
              <a:rPr lang="en-US" altLang="en-US" sz="1900"/>
              <a:t>) </a:t>
            </a:r>
            <a:r>
              <a:rPr lang="en-US" altLang="en-US" sz="1900">
                <a:latin typeface="Cambria Math" panose="02040503050406030204" pitchFamily="18" charset="0"/>
                <a:ea typeface="Cambria Math" panose="02040503050406030204" pitchFamily="18" charset="0"/>
                <a:cs typeface="Cambria Math" panose="02040503050406030204" pitchFamily="18" charset="0"/>
              </a:rPr>
              <a:t>∨ P(-1)      </a:t>
            </a:r>
            <a:r>
              <a:rPr lang="en-US" altLang="en-US" sz="1900" b="1">
                <a:latin typeface="Cambria Math" panose="02040503050406030204" pitchFamily="18" charset="0"/>
                <a:ea typeface="Cambria Math" panose="02040503050406030204" pitchFamily="18" charset="0"/>
                <a:cs typeface="Cambria Math" panose="02040503050406030204" pitchFamily="18" charset="0"/>
              </a:rPr>
              <a:t>Solution</a:t>
            </a:r>
            <a:r>
              <a:rPr lang="en-US" altLang="en-US" sz="1900">
                <a:latin typeface="Cambria Math" panose="02040503050406030204" pitchFamily="18" charset="0"/>
                <a:ea typeface="Cambria Math" panose="02040503050406030204" pitchFamily="18" charset="0"/>
                <a:cs typeface="Cambria Math" panose="02040503050406030204" pitchFamily="18" charset="0"/>
              </a:rPr>
              <a:t>: T</a:t>
            </a:r>
          </a:p>
          <a:p>
            <a:pPr lvl="1">
              <a:lnSpc>
                <a:spcPct val="80000"/>
              </a:lnSpc>
              <a:buFont typeface="Wingdings" panose="05000000000000000000" pitchFamily="2" charset="2"/>
              <a:buNone/>
            </a:pPr>
            <a:r>
              <a:rPr lang="en-US" altLang="en-US" sz="1900"/>
              <a:t>P(</a:t>
            </a:r>
            <a:r>
              <a:rPr lang="en-US" altLang="en-US" sz="1900">
                <a:latin typeface="Cambria Math" panose="02040503050406030204" pitchFamily="18" charset="0"/>
                <a:ea typeface="Cambria Math" panose="02040503050406030204" pitchFamily="18" charset="0"/>
                <a:cs typeface="Cambria Math" panose="02040503050406030204" pitchFamily="18" charset="0"/>
              </a:rPr>
              <a:t>3</a:t>
            </a:r>
            <a:r>
              <a:rPr lang="en-US" altLang="en-US" sz="1900"/>
              <a:t>) </a:t>
            </a:r>
            <a:r>
              <a:rPr lang="en-US" altLang="en-US" sz="1900">
                <a:latin typeface="Cambria Math" panose="02040503050406030204" pitchFamily="18" charset="0"/>
                <a:ea typeface="Cambria Math" panose="02040503050406030204" pitchFamily="18" charset="0"/>
                <a:cs typeface="Cambria Math" panose="02040503050406030204" pitchFamily="18" charset="0"/>
              </a:rPr>
              <a:t>∧ P(-1)      </a:t>
            </a:r>
            <a:r>
              <a:rPr lang="en-US" altLang="en-US" sz="1900" b="1">
                <a:latin typeface="Cambria Math" panose="02040503050406030204" pitchFamily="18" charset="0"/>
                <a:ea typeface="Cambria Math" panose="02040503050406030204" pitchFamily="18" charset="0"/>
                <a:cs typeface="Cambria Math" panose="02040503050406030204" pitchFamily="18" charset="0"/>
              </a:rPr>
              <a:t>Solution</a:t>
            </a:r>
            <a:r>
              <a:rPr lang="en-US" altLang="en-US" sz="1900">
                <a:latin typeface="Cambria Math" panose="02040503050406030204" pitchFamily="18" charset="0"/>
                <a:ea typeface="Cambria Math" panose="02040503050406030204" pitchFamily="18" charset="0"/>
                <a:cs typeface="Cambria Math" panose="02040503050406030204" pitchFamily="18" charset="0"/>
              </a:rPr>
              <a:t>: F</a:t>
            </a:r>
          </a:p>
          <a:p>
            <a:pPr lvl="1">
              <a:lnSpc>
                <a:spcPct val="80000"/>
              </a:lnSpc>
              <a:buFont typeface="Wingdings" panose="05000000000000000000" pitchFamily="2" charset="2"/>
              <a:buNone/>
            </a:pPr>
            <a:r>
              <a:rPr lang="en-US" altLang="en-US" sz="1900"/>
              <a:t>P(</a:t>
            </a:r>
            <a:r>
              <a:rPr lang="en-US" altLang="en-US" sz="1900">
                <a:latin typeface="Cambria Math" panose="02040503050406030204" pitchFamily="18" charset="0"/>
                <a:ea typeface="Cambria Math" panose="02040503050406030204" pitchFamily="18" charset="0"/>
                <a:cs typeface="Cambria Math" panose="02040503050406030204" pitchFamily="18" charset="0"/>
              </a:rPr>
              <a:t>3</a:t>
            </a:r>
            <a:r>
              <a:rPr lang="en-US" altLang="en-US" sz="1900"/>
              <a:t>) </a:t>
            </a:r>
            <a:r>
              <a:rPr lang="en-US" altLang="en-US" sz="1900">
                <a:latin typeface="Cambria Math" panose="02040503050406030204" pitchFamily="18" charset="0"/>
                <a:ea typeface="Cambria Math" panose="02040503050406030204" pitchFamily="18" charset="0"/>
                <a:cs typeface="Cambria Math" panose="02040503050406030204" pitchFamily="18" charset="0"/>
              </a:rPr>
              <a:t>→ P(-1)     </a:t>
            </a:r>
            <a:r>
              <a:rPr lang="en-US" altLang="en-US" sz="1900" b="1">
                <a:latin typeface="Cambria Math" panose="02040503050406030204" pitchFamily="18" charset="0"/>
                <a:ea typeface="Cambria Math" panose="02040503050406030204" pitchFamily="18" charset="0"/>
                <a:cs typeface="Cambria Math" panose="02040503050406030204" pitchFamily="18" charset="0"/>
              </a:rPr>
              <a:t>Solution</a:t>
            </a:r>
            <a:r>
              <a:rPr lang="en-US" altLang="en-US" sz="1900">
                <a:latin typeface="Cambria Math" panose="02040503050406030204" pitchFamily="18" charset="0"/>
                <a:ea typeface="Cambria Math" panose="02040503050406030204" pitchFamily="18" charset="0"/>
                <a:cs typeface="Cambria Math" panose="02040503050406030204" pitchFamily="18" charset="0"/>
              </a:rPr>
              <a:t>: F</a:t>
            </a:r>
          </a:p>
          <a:p>
            <a:pPr lvl="1">
              <a:lnSpc>
                <a:spcPct val="80000"/>
              </a:lnSpc>
              <a:buFont typeface="Wingdings" panose="05000000000000000000" pitchFamily="2" charset="2"/>
              <a:buNone/>
            </a:pPr>
            <a:r>
              <a:rPr lang="en-US" altLang="en-US" sz="1900"/>
              <a:t>P(</a:t>
            </a:r>
            <a:r>
              <a:rPr lang="en-US" altLang="en-US" sz="1900">
                <a:latin typeface="Cambria Math" panose="02040503050406030204" pitchFamily="18" charset="0"/>
                <a:ea typeface="Cambria Math" panose="02040503050406030204" pitchFamily="18" charset="0"/>
                <a:cs typeface="Cambria Math" panose="02040503050406030204" pitchFamily="18" charset="0"/>
              </a:rPr>
              <a:t>3</a:t>
            </a:r>
            <a:r>
              <a:rPr lang="en-US" altLang="en-US" sz="1900"/>
              <a:t>) </a:t>
            </a:r>
            <a:r>
              <a:rPr lang="en-US" altLang="en-US" sz="1900">
                <a:latin typeface="Cambria Math" panose="02040503050406030204" pitchFamily="18" charset="0"/>
                <a:ea typeface="Cambria Math" panose="02040503050406030204" pitchFamily="18" charset="0"/>
                <a:cs typeface="Cambria Math" panose="02040503050406030204" pitchFamily="18" charset="0"/>
              </a:rPr>
              <a:t>→ P(-1)     </a:t>
            </a:r>
            <a:r>
              <a:rPr lang="en-US" altLang="en-US" sz="1900" b="1">
                <a:latin typeface="Cambria Math" panose="02040503050406030204" pitchFamily="18" charset="0"/>
                <a:ea typeface="Cambria Math" panose="02040503050406030204" pitchFamily="18" charset="0"/>
                <a:cs typeface="Cambria Math" panose="02040503050406030204" pitchFamily="18" charset="0"/>
              </a:rPr>
              <a:t>Solution</a:t>
            </a:r>
            <a:r>
              <a:rPr lang="en-US" altLang="en-US" sz="1900">
                <a:latin typeface="Cambria Math" panose="02040503050406030204" pitchFamily="18" charset="0"/>
                <a:ea typeface="Cambria Math" panose="02040503050406030204" pitchFamily="18" charset="0"/>
                <a:cs typeface="Cambria Math" panose="02040503050406030204" pitchFamily="18" charset="0"/>
              </a:rPr>
              <a:t>: T</a:t>
            </a:r>
            <a:endParaRPr lang="en-US" altLang="en-US" sz="1900"/>
          </a:p>
          <a:p>
            <a:pPr>
              <a:lnSpc>
                <a:spcPct val="80000"/>
              </a:lnSpc>
            </a:pPr>
            <a:r>
              <a:rPr lang="en-US" altLang="en-US" sz="2200"/>
              <a:t>Expressions with variables are not propositions and therefore do not have truth values.  For example,</a:t>
            </a:r>
          </a:p>
          <a:p>
            <a:pPr lvl="1">
              <a:lnSpc>
                <a:spcPct val="80000"/>
              </a:lnSpc>
              <a:buFont typeface="Wingdings" panose="05000000000000000000" pitchFamily="2" charset="2"/>
              <a:buNone/>
            </a:pPr>
            <a:r>
              <a:rPr lang="en-US" altLang="en-US" sz="1900"/>
              <a:t>P(</a:t>
            </a:r>
            <a:r>
              <a:rPr lang="en-US" altLang="en-US" sz="1900">
                <a:latin typeface="Cambria Math" panose="02040503050406030204" pitchFamily="18" charset="0"/>
                <a:ea typeface="Cambria Math" panose="02040503050406030204" pitchFamily="18" charset="0"/>
                <a:cs typeface="Cambria Math" panose="02040503050406030204" pitchFamily="18" charset="0"/>
              </a:rPr>
              <a:t>3</a:t>
            </a:r>
            <a:r>
              <a:rPr lang="en-US" altLang="en-US" sz="1900"/>
              <a:t>) </a:t>
            </a:r>
            <a:r>
              <a:rPr lang="en-US" altLang="en-US" sz="1900">
                <a:latin typeface="Cambria Math" panose="02040503050406030204" pitchFamily="18" charset="0"/>
                <a:ea typeface="Cambria Math" panose="02040503050406030204" pitchFamily="18" charset="0"/>
                <a:cs typeface="Cambria Math" panose="02040503050406030204" pitchFamily="18" charset="0"/>
              </a:rPr>
              <a:t>∧ P(</a:t>
            </a:r>
            <a:r>
              <a:rPr lang="en-US" altLang="en-US" sz="1900" i="1">
                <a:latin typeface="Cambria Math" panose="02040503050406030204" pitchFamily="18" charset="0"/>
                <a:ea typeface="Cambria Math" panose="02040503050406030204" pitchFamily="18" charset="0"/>
                <a:cs typeface="Cambria Math" panose="02040503050406030204" pitchFamily="18" charset="0"/>
              </a:rPr>
              <a:t>y</a:t>
            </a:r>
            <a:r>
              <a:rPr lang="en-US" altLang="en-US" sz="1900">
                <a:latin typeface="Cambria Math" panose="02040503050406030204" pitchFamily="18" charset="0"/>
                <a:ea typeface="Cambria Math" panose="02040503050406030204" pitchFamily="18" charset="0"/>
                <a:cs typeface="Cambria Math" panose="02040503050406030204" pitchFamily="18" charset="0"/>
              </a:rPr>
              <a:t>)      </a:t>
            </a:r>
          </a:p>
          <a:p>
            <a:pPr lvl="1">
              <a:lnSpc>
                <a:spcPct val="80000"/>
              </a:lnSpc>
              <a:buFont typeface="Wingdings" panose="05000000000000000000" pitchFamily="2" charset="2"/>
              <a:buNone/>
            </a:pPr>
            <a:r>
              <a:rPr lang="en-US" altLang="en-US" sz="1900"/>
              <a:t>P(</a:t>
            </a:r>
            <a:r>
              <a:rPr lang="en-US" altLang="en-US" sz="1900" i="1">
                <a:latin typeface="Cambria Math" panose="02040503050406030204" pitchFamily="18" charset="0"/>
                <a:ea typeface="Cambria Math" panose="02040503050406030204" pitchFamily="18" charset="0"/>
                <a:cs typeface="Cambria Math" panose="02040503050406030204" pitchFamily="18" charset="0"/>
              </a:rPr>
              <a:t>x</a:t>
            </a:r>
            <a:r>
              <a:rPr lang="en-US" altLang="en-US" sz="1900"/>
              <a:t>) </a:t>
            </a:r>
            <a:r>
              <a:rPr lang="en-US" altLang="en-US" sz="1900">
                <a:latin typeface="Cambria Math" panose="02040503050406030204" pitchFamily="18" charset="0"/>
                <a:ea typeface="Cambria Math" panose="02040503050406030204" pitchFamily="18" charset="0"/>
                <a:cs typeface="Cambria Math" panose="02040503050406030204" pitchFamily="18" charset="0"/>
              </a:rPr>
              <a:t>→ P(</a:t>
            </a:r>
            <a:r>
              <a:rPr lang="en-US" altLang="en-US" sz="1900" i="1">
                <a:latin typeface="Cambria Math" panose="02040503050406030204" pitchFamily="18" charset="0"/>
                <a:ea typeface="Cambria Math" panose="02040503050406030204" pitchFamily="18" charset="0"/>
                <a:cs typeface="Cambria Math" panose="02040503050406030204" pitchFamily="18" charset="0"/>
              </a:rPr>
              <a:t>y</a:t>
            </a:r>
            <a:r>
              <a:rPr lang="en-US" altLang="en-US" sz="1900">
                <a:latin typeface="Cambria Math" panose="02040503050406030204" pitchFamily="18" charset="0"/>
                <a:ea typeface="Cambria Math" panose="02040503050406030204" pitchFamily="18" charset="0"/>
                <a:cs typeface="Cambria Math" panose="02040503050406030204" pitchFamily="18" charset="0"/>
              </a:rPr>
              <a:t>)     </a:t>
            </a:r>
          </a:p>
          <a:p>
            <a:pPr>
              <a:lnSpc>
                <a:spcPct val="80000"/>
              </a:lnSpc>
            </a:pPr>
            <a:r>
              <a:rPr lang="en-US" altLang="en-US" sz="2200"/>
              <a:t>When used with quantifiers (to be introduced next), these expressions (propositional functions) become propositions.</a:t>
            </a:r>
          </a:p>
          <a:p>
            <a:pPr lvl="1">
              <a:lnSpc>
                <a:spcPct val="80000"/>
              </a:lnSpc>
            </a:pPr>
            <a:endParaRPr lang="en-US" altLang="en-US" sz="1900"/>
          </a:p>
          <a:p>
            <a:pPr lvl="1">
              <a:lnSpc>
                <a:spcPct val="80000"/>
              </a:lnSpc>
            </a:pPr>
            <a:endParaRPr lang="en-US" altLang="en-US" sz="190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r>
              <a:rPr lang="en-US" altLang="en-US"/>
              <a:t>Quantifiers</a:t>
            </a:r>
          </a:p>
        </p:txBody>
      </p:sp>
      <p:sp>
        <p:nvSpPr>
          <p:cNvPr id="3" name="Content Placeholder 2"/>
          <p:cNvSpPr>
            <a:spLocks noGrp="1"/>
          </p:cNvSpPr>
          <p:nvPr>
            <p:ph idx="1"/>
          </p:nvPr>
        </p:nvSpPr>
        <p:spPr/>
        <p:txBody>
          <a:bodyPr>
            <a:normAutofit fontScale="77500" lnSpcReduction="20000"/>
          </a:bodyPr>
          <a:lstStyle/>
          <a:p>
            <a:pPr>
              <a:defRPr/>
            </a:pPr>
            <a:r>
              <a:rPr lang="en-US" dirty="0"/>
              <a:t>We need </a:t>
            </a:r>
            <a:r>
              <a:rPr lang="en-US" i="1" dirty="0"/>
              <a:t>quantifiers</a:t>
            </a:r>
            <a:r>
              <a:rPr lang="en-US" dirty="0"/>
              <a:t> to express the meaning of English words including </a:t>
            </a:r>
            <a:r>
              <a:rPr lang="en-US" i="1" dirty="0"/>
              <a:t>all</a:t>
            </a:r>
            <a:r>
              <a:rPr lang="en-US" dirty="0"/>
              <a:t> and </a:t>
            </a:r>
            <a:r>
              <a:rPr lang="en-US" i="1" dirty="0"/>
              <a:t>some</a:t>
            </a:r>
            <a:r>
              <a:rPr lang="en-US" dirty="0"/>
              <a:t>:</a:t>
            </a:r>
          </a:p>
          <a:p>
            <a:pPr lvl="1">
              <a:defRPr/>
            </a:pPr>
            <a:r>
              <a:rPr lang="en-US" dirty="0"/>
              <a:t>“All men are Mortal.”</a:t>
            </a:r>
          </a:p>
          <a:p>
            <a:pPr lvl="1">
              <a:defRPr/>
            </a:pPr>
            <a:r>
              <a:rPr lang="en-US" dirty="0"/>
              <a:t>“Some cats do not have fur.”</a:t>
            </a:r>
          </a:p>
          <a:p>
            <a:pPr>
              <a:defRPr/>
            </a:pPr>
            <a:r>
              <a:rPr lang="en-US" dirty="0"/>
              <a:t>The two most important quantifiers are:</a:t>
            </a:r>
          </a:p>
          <a:p>
            <a:pPr lvl="1">
              <a:defRPr/>
            </a:pPr>
            <a:r>
              <a:rPr lang="en-US" i="1" dirty="0"/>
              <a:t>Universal Quantifier, </a:t>
            </a:r>
            <a:r>
              <a:rPr lang="en-US" b="1" dirty="0">
                <a:sym typeface="Symbol"/>
              </a:rPr>
              <a:t>“</a:t>
            </a:r>
            <a:r>
              <a:rPr lang="en-US" dirty="0"/>
              <a:t>For all,”   symbol: </a:t>
            </a:r>
            <a:r>
              <a:rPr lang="en-US" sz="2800" b="1" dirty="0">
                <a:sym typeface="Symbol"/>
              </a:rPr>
              <a:t></a:t>
            </a:r>
            <a:endParaRPr lang="en-US" dirty="0"/>
          </a:p>
          <a:p>
            <a:pPr lvl="1">
              <a:defRPr/>
            </a:pPr>
            <a:r>
              <a:rPr lang="en-US" i="1" dirty="0"/>
              <a:t>Existential Quantifier</a:t>
            </a:r>
            <a:r>
              <a:rPr lang="en-US" dirty="0"/>
              <a:t>, “There exists,”  symbol: </a:t>
            </a:r>
            <a:r>
              <a:rPr lang="en-US" sz="2800" b="1" dirty="0">
                <a:sym typeface="Symbol"/>
              </a:rPr>
              <a:t></a:t>
            </a:r>
            <a:endParaRPr lang="en-US" dirty="0"/>
          </a:p>
          <a:p>
            <a:pPr>
              <a:defRPr/>
            </a:pPr>
            <a:r>
              <a:rPr lang="en-US" dirty="0"/>
              <a:t>We write  as in </a:t>
            </a:r>
            <a:r>
              <a:rPr lang="en-US" dirty="0">
                <a:sym typeface="Symbol"/>
              </a:rPr>
              <a:t></a:t>
            </a:r>
            <a:r>
              <a:rPr lang="en-US" i="1" dirty="0">
                <a:sym typeface="Symbol"/>
              </a:rPr>
              <a:t>x P</a:t>
            </a:r>
            <a:r>
              <a:rPr lang="en-US" dirty="0">
                <a:sym typeface="Symbol"/>
              </a:rPr>
              <a:t>(</a:t>
            </a:r>
            <a:r>
              <a:rPr lang="en-US" i="1" dirty="0">
                <a:sym typeface="Symbol"/>
              </a:rPr>
              <a:t>x</a:t>
            </a:r>
            <a:r>
              <a:rPr lang="en-US" dirty="0">
                <a:sym typeface="Symbol"/>
              </a:rPr>
              <a:t>) and </a:t>
            </a:r>
            <a:r>
              <a:rPr lang="en-US" i="1" dirty="0">
                <a:sym typeface="Symbol"/>
              </a:rPr>
              <a:t>x P</a:t>
            </a:r>
            <a:r>
              <a:rPr lang="en-US" dirty="0">
                <a:sym typeface="Symbol"/>
              </a:rPr>
              <a:t>(</a:t>
            </a:r>
            <a:r>
              <a:rPr lang="en-US" i="1" dirty="0">
                <a:sym typeface="Symbol"/>
              </a:rPr>
              <a:t>x</a:t>
            </a:r>
            <a:r>
              <a:rPr lang="en-US" dirty="0">
                <a:sym typeface="Symbol"/>
              </a:rPr>
              <a:t>).</a:t>
            </a:r>
          </a:p>
          <a:p>
            <a:pPr>
              <a:defRPr/>
            </a:pPr>
            <a:r>
              <a:rPr lang="en-US" dirty="0">
                <a:sym typeface="Symbol"/>
              </a:rPr>
              <a:t></a:t>
            </a:r>
            <a:r>
              <a:rPr lang="en-US" i="1" dirty="0">
                <a:sym typeface="Symbol"/>
              </a:rPr>
              <a:t>x P</a:t>
            </a:r>
            <a:r>
              <a:rPr lang="en-US" dirty="0">
                <a:sym typeface="Symbol"/>
              </a:rPr>
              <a:t>(</a:t>
            </a:r>
            <a:r>
              <a:rPr lang="en-US" i="1" dirty="0">
                <a:sym typeface="Symbol"/>
              </a:rPr>
              <a:t>x</a:t>
            </a:r>
            <a:r>
              <a:rPr lang="en-US" dirty="0">
                <a:sym typeface="Symbol"/>
              </a:rPr>
              <a:t>) asserts </a:t>
            </a:r>
            <a:r>
              <a:rPr lang="en-US" i="1" dirty="0">
                <a:sym typeface="Symbol"/>
              </a:rPr>
              <a:t>P</a:t>
            </a:r>
            <a:r>
              <a:rPr lang="en-US" dirty="0">
                <a:sym typeface="Symbol"/>
              </a:rPr>
              <a:t>(</a:t>
            </a:r>
            <a:r>
              <a:rPr lang="en-US" i="1" dirty="0">
                <a:sym typeface="Symbol"/>
              </a:rPr>
              <a:t>x</a:t>
            </a:r>
            <a:r>
              <a:rPr lang="en-US" dirty="0">
                <a:sym typeface="Symbol"/>
              </a:rPr>
              <a:t>) is true for </a:t>
            </a:r>
            <a:r>
              <a:rPr lang="en-US" u="sng" dirty="0">
                <a:sym typeface="Symbol"/>
              </a:rPr>
              <a:t>every</a:t>
            </a:r>
            <a:r>
              <a:rPr lang="en-US" dirty="0">
                <a:sym typeface="Symbol"/>
              </a:rPr>
              <a:t> </a:t>
            </a:r>
            <a:r>
              <a:rPr lang="en-US" i="1" dirty="0">
                <a:sym typeface="Symbol"/>
              </a:rPr>
              <a:t>x</a:t>
            </a:r>
            <a:r>
              <a:rPr lang="en-US" dirty="0">
                <a:sym typeface="Symbol"/>
              </a:rPr>
              <a:t> in the </a:t>
            </a:r>
            <a:r>
              <a:rPr lang="en-US" i="1" dirty="0">
                <a:sym typeface="Symbol"/>
              </a:rPr>
              <a:t>domain</a:t>
            </a:r>
            <a:r>
              <a:rPr lang="en-US" dirty="0">
                <a:sym typeface="Symbol"/>
              </a:rPr>
              <a:t>.</a:t>
            </a:r>
          </a:p>
          <a:p>
            <a:pPr>
              <a:defRPr/>
            </a:pPr>
            <a:r>
              <a:rPr lang="en-US" dirty="0">
                <a:sym typeface="Symbol"/>
              </a:rPr>
              <a:t></a:t>
            </a:r>
            <a:r>
              <a:rPr lang="en-US" i="1" dirty="0">
                <a:sym typeface="Symbol"/>
              </a:rPr>
              <a:t>x P</a:t>
            </a:r>
            <a:r>
              <a:rPr lang="en-US" dirty="0">
                <a:sym typeface="Symbol"/>
              </a:rPr>
              <a:t>(</a:t>
            </a:r>
            <a:r>
              <a:rPr lang="en-US" i="1" dirty="0">
                <a:sym typeface="Symbol"/>
              </a:rPr>
              <a:t>x</a:t>
            </a:r>
            <a:r>
              <a:rPr lang="en-US" dirty="0">
                <a:sym typeface="Symbol"/>
              </a:rPr>
              <a:t>) asserts </a:t>
            </a:r>
            <a:r>
              <a:rPr lang="en-US" i="1" dirty="0">
                <a:sym typeface="Symbol"/>
              </a:rPr>
              <a:t>P</a:t>
            </a:r>
            <a:r>
              <a:rPr lang="en-US" dirty="0">
                <a:sym typeface="Symbol"/>
              </a:rPr>
              <a:t>(</a:t>
            </a:r>
            <a:r>
              <a:rPr lang="en-US" i="1" dirty="0">
                <a:sym typeface="Symbol"/>
              </a:rPr>
              <a:t>x</a:t>
            </a:r>
            <a:r>
              <a:rPr lang="en-US" dirty="0">
                <a:sym typeface="Symbol"/>
              </a:rPr>
              <a:t>) is true for </a:t>
            </a:r>
            <a:r>
              <a:rPr lang="en-US" u="sng" dirty="0">
                <a:sym typeface="Symbol"/>
              </a:rPr>
              <a:t>some</a:t>
            </a:r>
            <a:r>
              <a:rPr lang="en-US" dirty="0">
                <a:sym typeface="Symbol"/>
              </a:rPr>
              <a:t> </a:t>
            </a:r>
            <a:r>
              <a:rPr lang="en-US" i="1" dirty="0">
                <a:sym typeface="Symbol"/>
              </a:rPr>
              <a:t>x</a:t>
            </a:r>
            <a:r>
              <a:rPr lang="en-US" dirty="0">
                <a:sym typeface="Symbol"/>
              </a:rPr>
              <a:t> in the </a:t>
            </a:r>
            <a:r>
              <a:rPr lang="en-US" i="1" dirty="0">
                <a:sym typeface="Symbol"/>
              </a:rPr>
              <a:t>domain</a:t>
            </a:r>
            <a:r>
              <a:rPr lang="en-US" dirty="0">
                <a:sym typeface="Symbol"/>
              </a:rPr>
              <a:t>.</a:t>
            </a:r>
          </a:p>
          <a:p>
            <a:pPr>
              <a:defRPr/>
            </a:pPr>
            <a:r>
              <a:rPr lang="en-US" dirty="0">
                <a:sym typeface="Symbol"/>
              </a:rPr>
              <a:t>The quantifiers are said to bind the variable </a:t>
            </a:r>
            <a:r>
              <a:rPr lang="en-US" i="1" dirty="0">
                <a:sym typeface="Symbol"/>
              </a:rPr>
              <a:t>x </a:t>
            </a:r>
            <a:r>
              <a:rPr lang="en-US" dirty="0">
                <a:sym typeface="Symbol"/>
              </a:rPr>
              <a:t>in these expressions. </a:t>
            </a:r>
          </a:p>
          <a:p>
            <a:pPr lvl="1">
              <a:defRPr/>
            </a:pPr>
            <a:endParaRPr lang="en-US" dirty="0"/>
          </a:p>
          <a:p>
            <a:pPr lvl="1">
              <a:defRPr/>
            </a:pPr>
            <a:endParaRPr lang="en-US" dirty="0"/>
          </a:p>
        </p:txBody>
      </p:sp>
      <p:pic>
        <p:nvPicPr>
          <p:cNvPr id="113668" name="Picture 3" descr="010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304800"/>
            <a:ext cx="890588" cy="103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9" name="TextBox 4"/>
          <p:cNvSpPr txBox="1">
            <a:spLocks noChangeArrowheads="1"/>
          </p:cNvSpPr>
          <p:nvPr/>
        </p:nvSpPr>
        <p:spPr bwMode="auto">
          <a:xfrm>
            <a:off x="5334000" y="1371600"/>
            <a:ext cx="2895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latin typeface="Arial" panose="020B0604020202020204" pitchFamily="34" charset="0"/>
              </a:rPr>
              <a:t>Charles Peirce (1839-1914)</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lstStyle/>
          <a:p>
            <a:r>
              <a:rPr lang="en-US" altLang="en-US"/>
              <a:t>Universal Quantifier</a:t>
            </a:r>
          </a:p>
        </p:txBody>
      </p:sp>
      <p:sp>
        <p:nvSpPr>
          <p:cNvPr id="3" name="Content Placeholder 2"/>
          <p:cNvSpPr>
            <a:spLocks noGrp="1"/>
          </p:cNvSpPr>
          <p:nvPr>
            <p:ph idx="1"/>
          </p:nvPr>
        </p:nvSpPr>
        <p:spPr/>
        <p:txBody>
          <a:bodyPr>
            <a:normAutofit/>
          </a:bodyPr>
          <a:lstStyle/>
          <a:p>
            <a:pPr marL="274320" lvl="1" indent="-274320">
              <a:buClr>
                <a:schemeClr val="accent3"/>
              </a:buClr>
              <a:buSzPct val="95000"/>
              <a:defRPr/>
            </a:pPr>
            <a:r>
              <a:rPr lang="en-US" dirty="0">
                <a:sym typeface="Symbol"/>
              </a:rPr>
              <a:t></a:t>
            </a:r>
            <a:r>
              <a:rPr lang="en-US" i="1" dirty="0">
                <a:sym typeface="Symbol"/>
              </a:rPr>
              <a:t>x P</a:t>
            </a:r>
            <a:r>
              <a:rPr lang="en-US" dirty="0">
                <a:sym typeface="Symbol"/>
              </a:rPr>
              <a:t>(</a:t>
            </a:r>
            <a:r>
              <a:rPr lang="en-US" i="1" dirty="0">
                <a:sym typeface="Symbol"/>
              </a:rPr>
              <a:t>x</a:t>
            </a:r>
            <a:r>
              <a:rPr lang="en-US" dirty="0">
                <a:sym typeface="Symbol"/>
              </a:rPr>
              <a:t>)</a:t>
            </a:r>
            <a:r>
              <a:rPr lang="en-US" i="1" dirty="0"/>
              <a:t>  </a:t>
            </a:r>
            <a:r>
              <a:rPr lang="en-US" dirty="0"/>
              <a:t>is read as </a:t>
            </a:r>
            <a:r>
              <a:rPr lang="en-US" i="1" dirty="0"/>
              <a:t>“</a:t>
            </a:r>
            <a:r>
              <a:rPr lang="en-US" dirty="0"/>
              <a:t>For all </a:t>
            </a:r>
            <a:r>
              <a:rPr lang="en-US" i="1" dirty="0"/>
              <a:t>x</a:t>
            </a:r>
            <a:r>
              <a:rPr lang="en-US" dirty="0"/>
              <a:t>, P(</a:t>
            </a:r>
            <a:r>
              <a:rPr lang="en-US" i="1" dirty="0"/>
              <a:t>x</a:t>
            </a:r>
            <a:r>
              <a:rPr lang="en-US" dirty="0"/>
              <a:t>)” or “For every </a:t>
            </a:r>
            <a:r>
              <a:rPr lang="en-US" i="1" dirty="0"/>
              <a:t>x</a:t>
            </a:r>
            <a:r>
              <a:rPr lang="en-US" dirty="0"/>
              <a:t>, P(</a:t>
            </a:r>
            <a:r>
              <a:rPr lang="en-US" i="1" dirty="0"/>
              <a:t>x</a:t>
            </a:r>
            <a:r>
              <a:rPr lang="en-US" dirty="0"/>
              <a:t>)”</a:t>
            </a:r>
          </a:p>
          <a:p>
            <a:pPr lvl="1">
              <a:buFont typeface="Wingdings" panose="05000000000000000000" pitchFamily="2" charset="2"/>
              <a:buNone/>
              <a:defRPr/>
            </a:pPr>
            <a:r>
              <a:rPr lang="en-US" b="1" dirty="0"/>
              <a:t>Examples</a:t>
            </a:r>
            <a:r>
              <a:rPr lang="en-US" dirty="0"/>
              <a:t>:</a:t>
            </a:r>
          </a:p>
          <a:p>
            <a:pPr marL="1124712" lvl="2" indent="-457200">
              <a:buFont typeface="+mj-lt"/>
              <a:buAutoNum type="arabicParenR"/>
              <a:defRPr/>
            </a:pPr>
            <a:r>
              <a:rPr lang="en-US" i="1" dirty="0"/>
              <a:t> </a:t>
            </a:r>
            <a:r>
              <a:rPr lang="en-US" dirty="0"/>
              <a:t>If</a:t>
            </a:r>
            <a:r>
              <a:rPr lang="en-US" i="1" dirty="0"/>
              <a:t> P(x)</a:t>
            </a:r>
            <a:r>
              <a:rPr lang="en-US" dirty="0"/>
              <a:t> denotes  “</a:t>
            </a:r>
            <a:r>
              <a:rPr lang="en-US" i="1" dirty="0"/>
              <a:t>x</a:t>
            </a:r>
            <a:r>
              <a:rPr lang="en-US" dirty="0"/>
              <a:t> &gt; </a:t>
            </a:r>
            <a:r>
              <a:rPr lang="en-US" dirty="0">
                <a:latin typeface="Cambria Math" pitchFamily="18" charset="0"/>
                <a:ea typeface="Cambria Math" pitchFamily="18" charset="0"/>
              </a:rPr>
              <a:t>0” and </a:t>
            </a:r>
            <a:r>
              <a:rPr lang="en-US" i="1" dirty="0">
                <a:latin typeface="Cambria Math" pitchFamily="18" charset="0"/>
                <a:ea typeface="Cambria Math" pitchFamily="18" charset="0"/>
              </a:rPr>
              <a:t>U</a:t>
            </a:r>
            <a:r>
              <a:rPr lang="en-US" dirty="0">
                <a:latin typeface="Cambria Math" pitchFamily="18" charset="0"/>
                <a:ea typeface="Cambria Math" pitchFamily="18" charset="0"/>
              </a:rPr>
              <a:t> is the integers, then </a:t>
            </a:r>
            <a:r>
              <a:rPr lang="en-US" dirty="0">
                <a:sym typeface="Symbol"/>
              </a:rPr>
              <a:t></a:t>
            </a:r>
            <a:r>
              <a:rPr lang="en-US" i="1" dirty="0">
                <a:sym typeface="Symbol"/>
              </a:rPr>
              <a:t>x P</a:t>
            </a:r>
            <a:r>
              <a:rPr lang="en-US" dirty="0">
                <a:sym typeface="Symbol"/>
              </a:rPr>
              <a:t>(</a:t>
            </a:r>
            <a:r>
              <a:rPr lang="en-US" i="1" dirty="0">
                <a:sym typeface="Symbol"/>
              </a:rPr>
              <a:t>x</a:t>
            </a:r>
            <a:r>
              <a:rPr lang="en-US" dirty="0">
                <a:sym typeface="Symbol"/>
              </a:rPr>
              <a:t>) is false.</a:t>
            </a:r>
          </a:p>
          <a:p>
            <a:pPr marL="1124712" lvl="2" indent="-457200">
              <a:buFont typeface="+mj-lt"/>
              <a:buAutoNum type="arabicParenR"/>
              <a:defRPr/>
            </a:pPr>
            <a:r>
              <a:rPr lang="en-US" dirty="0"/>
              <a:t>If</a:t>
            </a:r>
            <a:r>
              <a:rPr lang="en-US" i="1" dirty="0"/>
              <a:t> P(x)</a:t>
            </a:r>
            <a:r>
              <a:rPr lang="en-US" dirty="0"/>
              <a:t> denotes  “</a:t>
            </a:r>
            <a:r>
              <a:rPr lang="en-US" i="1" dirty="0"/>
              <a:t>x</a:t>
            </a:r>
            <a:r>
              <a:rPr lang="en-US" dirty="0"/>
              <a:t> &gt; </a:t>
            </a:r>
            <a:r>
              <a:rPr lang="en-US" dirty="0">
                <a:latin typeface="Cambria Math" pitchFamily="18" charset="0"/>
                <a:ea typeface="Cambria Math" pitchFamily="18" charset="0"/>
              </a:rPr>
              <a:t>0” and </a:t>
            </a:r>
            <a:r>
              <a:rPr lang="en-US" i="1" dirty="0">
                <a:latin typeface="Cambria Math" pitchFamily="18" charset="0"/>
                <a:ea typeface="Cambria Math" pitchFamily="18" charset="0"/>
              </a:rPr>
              <a:t>U</a:t>
            </a:r>
            <a:r>
              <a:rPr lang="en-US" dirty="0">
                <a:latin typeface="Cambria Math" pitchFamily="18" charset="0"/>
                <a:ea typeface="Cambria Math" pitchFamily="18" charset="0"/>
              </a:rPr>
              <a:t>  is the positive integers, then     </a:t>
            </a:r>
            <a:r>
              <a:rPr lang="en-US" dirty="0">
                <a:sym typeface="Symbol"/>
              </a:rPr>
              <a:t></a:t>
            </a:r>
            <a:r>
              <a:rPr lang="en-US" i="1" dirty="0">
                <a:sym typeface="Symbol"/>
              </a:rPr>
              <a:t>x P</a:t>
            </a:r>
            <a:r>
              <a:rPr lang="en-US" dirty="0">
                <a:sym typeface="Symbol"/>
              </a:rPr>
              <a:t>(</a:t>
            </a:r>
            <a:r>
              <a:rPr lang="en-US" i="1" dirty="0">
                <a:sym typeface="Symbol"/>
              </a:rPr>
              <a:t>x</a:t>
            </a:r>
            <a:r>
              <a:rPr lang="en-US" dirty="0">
                <a:sym typeface="Symbol"/>
              </a:rPr>
              <a:t>) is true.</a:t>
            </a:r>
          </a:p>
          <a:p>
            <a:pPr marL="1124712" lvl="2" indent="-457200">
              <a:buFont typeface="+mj-lt"/>
              <a:buAutoNum type="arabicParenR"/>
              <a:defRPr/>
            </a:pPr>
            <a:r>
              <a:rPr lang="en-US" dirty="0"/>
              <a:t>If</a:t>
            </a:r>
            <a:r>
              <a:rPr lang="en-US" i="1" dirty="0"/>
              <a:t> P(x)</a:t>
            </a:r>
            <a:r>
              <a:rPr lang="en-US" dirty="0"/>
              <a:t> denotes  “</a:t>
            </a:r>
            <a:r>
              <a:rPr lang="en-US" i="1" dirty="0"/>
              <a:t>x</a:t>
            </a:r>
            <a:r>
              <a:rPr lang="en-US" dirty="0"/>
              <a:t> is even</a:t>
            </a:r>
            <a:r>
              <a:rPr lang="en-US" dirty="0">
                <a:latin typeface="Cambria Math" pitchFamily="18" charset="0"/>
                <a:ea typeface="Cambria Math" pitchFamily="18" charset="0"/>
              </a:rPr>
              <a:t>” and </a:t>
            </a:r>
            <a:r>
              <a:rPr lang="en-US" i="1" dirty="0">
                <a:latin typeface="Cambria Math" pitchFamily="18" charset="0"/>
                <a:ea typeface="Cambria Math" pitchFamily="18" charset="0"/>
              </a:rPr>
              <a:t>U</a:t>
            </a:r>
            <a:r>
              <a:rPr lang="en-US" dirty="0">
                <a:latin typeface="Cambria Math" pitchFamily="18" charset="0"/>
                <a:ea typeface="Cambria Math" pitchFamily="18" charset="0"/>
              </a:rPr>
              <a:t>  is the integers,  then </a:t>
            </a:r>
            <a:r>
              <a:rPr lang="en-US" dirty="0">
                <a:sym typeface="Symbol"/>
              </a:rPr>
              <a:t> </a:t>
            </a:r>
            <a:r>
              <a:rPr lang="en-US" i="1" dirty="0">
                <a:sym typeface="Symbol"/>
              </a:rPr>
              <a:t>x P</a:t>
            </a:r>
            <a:r>
              <a:rPr lang="en-US" dirty="0">
                <a:sym typeface="Symbol"/>
              </a:rPr>
              <a:t>(</a:t>
            </a:r>
            <a:r>
              <a:rPr lang="en-US" i="1" dirty="0">
                <a:sym typeface="Symbol"/>
              </a:rPr>
              <a:t>x</a:t>
            </a:r>
            <a:r>
              <a:rPr lang="en-US" dirty="0">
                <a:sym typeface="Symbol"/>
              </a:rPr>
              <a:t>) is false.</a:t>
            </a:r>
          </a:p>
          <a:p>
            <a:pPr lvl="2">
              <a:defRPr/>
            </a:pPr>
            <a:endParaRPr lang="en-US" dirty="0"/>
          </a:p>
          <a:p>
            <a:pPr lvl="2">
              <a:defRPr/>
            </a:pPr>
            <a:endParaRPr lang="en-US" dirty="0"/>
          </a:p>
          <a:p>
            <a:pPr lvl="2">
              <a:defRPr/>
            </a:pPr>
            <a:endParaRPr 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p:txBody>
          <a:bodyPr/>
          <a:lstStyle/>
          <a:p>
            <a:r>
              <a:rPr lang="en-US" altLang="en-US"/>
              <a:t>Existential Quantifier</a:t>
            </a:r>
          </a:p>
        </p:txBody>
      </p:sp>
      <p:sp>
        <p:nvSpPr>
          <p:cNvPr id="3" name="Content Placeholder 2"/>
          <p:cNvSpPr>
            <a:spLocks noGrp="1"/>
          </p:cNvSpPr>
          <p:nvPr>
            <p:ph idx="1"/>
          </p:nvPr>
        </p:nvSpPr>
        <p:spPr/>
        <p:txBody>
          <a:bodyPr>
            <a:normAutofit/>
          </a:bodyPr>
          <a:lstStyle/>
          <a:p>
            <a:pPr>
              <a:defRPr/>
            </a:pPr>
            <a:r>
              <a:rPr lang="en-US" dirty="0">
                <a:sym typeface="Symbol"/>
              </a:rPr>
              <a:t></a:t>
            </a:r>
            <a:r>
              <a:rPr lang="en-US" i="1" dirty="0">
                <a:sym typeface="Symbol"/>
              </a:rPr>
              <a:t>x P</a:t>
            </a:r>
            <a:r>
              <a:rPr lang="en-US" dirty="0">
                <a:sym typeface="Symbol"/>
              </a:rPr>
              <a:t>(</a:t>
            </a:r>
            <a:r>
              <a:rPr lang="en-US" i="1" dirty="0">
                <a:sym typeface="Symbol"/>
              </a:rPr>
              <a:t>x</a:t>
            </a:r>
            <a:r>
              <a:rPr lang="en-US" dirty="0">
                <a:sym typeface="Symbol"/>
              </a:rPr>
              <a:t>) is read as </a:t>
            </a:r>
            <a:r>
              <a:rPr lang="en-US" i="1" dirty="0"/>
              <a:t>“</a:t>
            </a:r>
            <a:r>
              <a:rPr lang="en-US" dirty="0"/>
              <a:t>For some </a:t>
            </a:r>
            <a:r>
              <a:rPr lang="en-US" i="1" dirty="0"/>
              <a:t>x</a:t>
            </a:r>
            <a:r>
              <a:rPr lang="en-US" dirty="0"/>
              <a:t>, P(</a:t>
            </a:r>
            <a:r>
              <a:rPr lang="en-US" i="1" dirty="0"/>
              <a:t>x</a:t>
            </a:r>
            <a:r>
              <a:rPr lang="en-US" dirty="0"/>
              <a:t>)”,  or as “There is an </a:t>
            </a:r>
            <a:r>
              <a:rPr lang="en-US" i="1" dirty="0"/>
              <a:t>x</a:t>
            </a:r>
            <a:r>
              <a:rPr lang="en-US" dirty="0"/>
              <a:t> such that P(</a:t>
            </a:r>
            <a:r>
              <a:rPr lang="en-US" i="1" dirty="0"/>
              <a:t>x</a:t>
            </a:r>
            <a:r>
              <a:rPr lang="en-US" dirty="0"/>
              <a:t>),”  or “For at least one </a:t>
            </a:r>
            <a:r>
              <a:rPr lang="en-US" i="1" dirty="0"/>
              <a:t>x</a:t>
            </a:r>
            <a:r>
              <a:rPr lang="en-US" dirty="0"/>
              <a:t>, P(</a:t>
            </a:r>
            <a:r>
              <a:rPr lang="en-US" i="1" dirty="0"/>
              <a:t>x</a:t>
            </a:r>
            <a:r>
              <a:rPr lang="en-US" dirty="0"/>
              <a:t>).” </a:t>
            </a:r>
          </a:p>
          <a:p>
            <a:pPr lvl="1">
              <a:buFont typeface="Wingdings" panose="05000000000000000000" pitchFamily="2" charset="2"/>
              <a:buNone/>
              <a:defRPr/>
            </a:pPr>
            <a:r>
              <a:rPr lang="en-US" b="1" dirty="0"/>
              <a:t>Examples</a:t>
            </a:r>
            <a:r>
              <a:rPr lang="en-US" dirty="0"/>
              <a:t>:</a:t>
            </a:r>
          </a:p>
          <a:p>
            <a:pPr marL="1124712" lvl="2" indent="-457200">
              <a:buFont typeface="+mj-lt"/>
              <a:buAutoNum type="arabicPeriod"/>
              <a:defRPr/>
            </a:pPr>
            <a:r>
              <a:rPr lang="en-US" i="1" dirty="0"/>
              <a:t> </a:t>
            </a:r>
            <a:r>
              <a:rPr lang="en-US" dirty="0"/>
              <a:t>If</a:t>
            </a:r>
            <a:r>
              <a:rPr lang="en-US" i="1" dirty="0"/>
              <a:t> P(x)</a:t>
            </a:r>
            <a:r>
              <a:rPr lang="en-US" dirty="0"/>
              <a:t> denotes  “</a:t>
            </a:r>
            <a:r>
              <a:rPr lang="en-US" i="1" dirty="0"/>
              <a:t>x</a:t>
            </a:r>
            <a:r>
              <a:rPr lang="en-US" dirty="0"/>
              <a:t> &gt; </a:t>
            </a:r>
            <a:r>
              <a:rPr lang="en-US" dirty="0">
                <a:latin typeface="Cambria Math" pitchFamily="18" charset="0"/>
                <a:ea typeface="Cambria Math" pitchFamily="18" charset="0"/>
              </a:rPr>
              <a:t>0” and </a:t>
            </a:r>
            <a:r>
              <a:rPr lang="en-US" i="1" dirty="0">
                <a:latin typeface="Cambria Math" pitchFamily="18" charset="0"/>
                <a:ea typeface="Cambria Math" pitchFamily="18" charset="0"/>
              </a:rPr>
              <a:t>U</a:t>
            </a:r>
            <a:r>
              <a:rPr lang="en-US" dirty="0">
                <a:latin typeface="Cambria Math" pitchFamily="18" charset="0"/>
                <a:ea typeface="Cambria Math" pitchFamily="18" charset="0"/>
              </a:rPr>
              <a:t>  is the integers, then </a:t>
            </a:r>
            <a:r>
              <a:rPr lang="en-US" dirty="0">
                <a:latin typeface="Cambria Math" pitchFamily="18" charset="0"/>
                <a:ea typeface="Cambria Math" pitchFamily="18" charset="0"/>
                <a:sym typeface="Symbol"/>
              </a:rPr>
              <a:t></a:t>
            </a:r>
            <a:r>
              <a:rPr lang="en-US" i="1" dirty="0">
                <a:sym typeface="Symbol"/>
              </a:rPr>
              <a:t>x P</a:t>
            </a:r>
            <a:r>
              <a:rPr lang="en-US" dirty="0">
                <a:sym typeface="Symbol"/>
              </a:rPr>
              <a:t>(</a:t>
            </a:r>
            <a:r>
              <a:rPr lang="en-US" i="1" dirty="0">
                <a:sym typeface="Symbol"/>
              </a:rPr>
              <a:t>x</a:t>
            </a:r>
            <a:r>
              <a:rPr lang="en-US" dirty="0">
                <a:sym typeface="Symbol"/>
              </a:rPr>
              <a:t>) is true. It is also true if U is the positive integers.</a:t>
            </a:r>
          </a:p>
          <a:p>
            <a:pPr marL="1124712" lvl="2" indent="-457200">
              <a:buFont typeface="+mj-lt"/>
              <a:buAutoNum type="arabicPeriod"/>
              <a:defRPr/>
            </a:pPr>
            <a:r>
              <a:rPr lang="en-US" dirty="0"/>
              <a:t>If</a:t>
            </a:r>
            <a:r>
              <a:rPr lang="en-US" i="1" dirty="0"/>
              <a:t> P(x)</a:t>
            </a:r>
            <a:r>
              <a:rPr lang="en-US" dirty="0"/>
              <a:t> denotes  “</a:t>
            </a:r>
            <a:r>
              <a:rPr lang="en-US" i="1" dirty="0"/>
              <a:t>x</a:t>
            </a:r>
            <a:r>
              <a:rPr lang="en-US" dirty="0"/>
              <a:t> &lt; </a:t>
            </a:r>
            <a:r>
              <a:rPr lang="en-US" dirty="0">
                <a:latin typeface="Cambria Math" pitchFamily="18" charset="0"/>
                <a:ea typeface="Cambria Math" pitchFamily="18" charset="0"/>
              </a:rPr>
              <a:t>0” and </a:t>
            </a:r>
            <a:r>
              <a:rPr lang="en-US" i="1" dirty="0">
                <a:latin typeface="Cambria Math" pitchFamily="18" charset="0"/>
                <a:ea typeface="Cambria Math" pitchFamily="18" charset="0"/>
              </a:rPr>
              <a:t>U</a:t>
            </a:r>
            <a:r>
              <a:rPr lang="en-US" dirty="0">
                <a:latin typeface="Cambria Math" pitchFamily="18" charset="0"/>
                <a:ea typeface="Cambria Math" pitchFamily="18" charset="0"/>
              </a:rPr>
              <a:t>  is the positive integers,  then     </a:t>
            </a:r>
            <a:r>
              <a:rPr lang="en-US" dirty="0">
                <a:latin typeface="Cambria Math" pitchFamily="18" charset="0"/>
                <a:ea typeface="Cambria Math" pitchFamily="18" charset="0"/>
                <a:sym typeface="Symbol"/>
              </a:rPr>
              <a:t></a:t>
            </a:r>
            <a:r>
              <a:rPr lang="en-US" i="1" dirty="0">
                <a:sym typeface="Symbol"/>
              </a:rPr>
              <a:t>x P</a:t>
            </a:r>
            <a:r>
              <a:rPr lang="en-US" dirty="0">
                <a:sym typeface="Symbol"/>
              </a:rPr>
              <a:t>(</a:t>
            </a:r>
            <a:r>
              <a:rPr lang="en-US" i="1" dirty="0">
                <a:sym typeface="Symbol"/>
              </a:rPr>
              <a:t>x</a:t>
            </a:r>
            <a:r>
              <a:rPr lang="en-US" dirty="0">
                <a:sym typeface="Symbol"/>
              </a:rPr>
              <a:t>) is false.</a:t>
            </a:r>
          </a:p>
          <a:p>
            <a:pPr marL="1124712" lvl="2" indent="-457200">
              <a:buFont typeface="+mj-lt"/>
              <a:buAutoNum type="arabicPeriod"/>
              <a:defRPr/>
            </a:pPr>
            <a:r>
              <a:rPr lang="en-US" dirty="0"/>
              <a:t>If</a:t>
            </a:r>
            <a:r>
              <a:rPr lang="en-US" i="1" dirty="0"/>
              <a:t> P(x)</a:t>
            </a:r>
            <a:r>
              <a:rPr lang="en-US" dirty="0"/>
              <a:t> denotes  “</a:t>
            </a:r>
            <a:r>
              <a:rPr lang="en-US" i="1" dirty="0"/>
              <a:t>x</a:t>
            </a:r>
            <a:r>
              <a:rPr lang="en-US" dirty="0"/>
              <a:t> is even</a:t>
            </a:r>
            <a:r>
              <a:rPr lang="en-US" dirty="0">
                <a:latin typeface="Cambria Math" pitchFamily="18" charset="0"/>
                <a:ea typeface="Cambria Math" pitchFamily="18" charset="0"/>
              </a:rPr>
              <a:t>” and </a:t>
            </a:r>
            <a:r>
              <a:rPr lang="en-US" i="1" dirty="0">
                <a:latin typeface="Cambria Math" pitchFamily="18" charset="0"/>
                <a:ea typeface="Cambria Math" pitchFamily="18" charset="0"/>
              </a:rPr>
              <a:t>U</a:t>
            </a:r>
            <a:r>
              <a:rPr lang="en-US" dirty="0">
                <a:latin typeface="Cambria Math" pitchFamily="18" charset="0"/>
                <a:ea typeface="Cambria Math" pitchFamily="18" charset="0"/>
              </a:rPr>
              <a:t>  is the integers,  then     </a:t>
            </a:r>
            <a:r>
              <a:rPr lang="en-US" dirty="0">
                <a:latin typeface="Cambria Math" pitchFamily="18" charset="0"/>
                <a:ea typeface="Cambria Math" pitchFamily="18" charset="0"/>
                <a:sym typeface="Symbol"/>
              </a:rPr>
              <a:t></a:t>
            </a:r>
            <a:r>
              <a:rPr lang="en-US" i="1" dirty="0">
                <a:sym typeface="Symbol"/>
              </a:rPr>
              <a:t>x P</a:t>
            </a:r>
            <a:r>
              <a:rPr lang="en-US" dirty="0">
                <a:sym typeface="Symbol"/>
              </a:rPr>
              <a:t>(</a:t>
            </a:r>
            <a:r>
              <a:rPr lang="en-US" i="1" dirty="0">
                <a:sym typeface="Symbol"/>
              </a:rPr>
              <a:t>x</a:t>
            </a:r>
            <a:r>
              <a:rPr lang="en-US" dirty="0">
                <a:sym typeface="Symbol"/>
              </a:rPr>
              <a:t>) is true.</a:t>
            </a:r>
          </a:p>
          <a:p>
            <a:pPr lvl="2">
              <a:defRPr/>
            </a:pPr>
            <a:endParaRPr 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r>
              <a:rPr lang="en-US" altLang="en-US"/>
              <a:t>Uniqueness Quantifier (</a:t>
            </a:r>
            <a:r>
              <a:rPr lang="en-US" altLang="en-US" i="1"/>
              <a:t>optional</a:t>
            </a:r>
            <a:r>
              <a:rPr lang="en-US" altLang="en-US"/>
              <a:t>)</a:t>
            </a:r>
          </a:p>
        </p:txBody>
      </p:sp>
      <p:sp>
        <p:nvSpPr>
          <p:cNvPr id="116739" name="Content Placeholder 2"/>
          <p:cNvSpPr>
            <a:spLocks noGrp="1"/>
          </p:cNvSpPr>
          <p:nvPr>
            <p:ph idx="1"/>
          </p:nvPr>
        </p:nvSpPr>
        <p:spPr/>
        <p:txBody>
          <a:bodyPr/>
          <a:lstStyle/>
          <a:p>
            <a:pPr>
              <a:lnSpc>
                <a:spcPct val="80000"/>
              </a:lnSpc>
            </a:pPr>
            <a:r>
              <a:rPr lang="en-US" altLang="en-US" sz="2200">
                <a:sym typeface="Symbol" panose="05050102010706020507" pitchFamily="18" charset="2"/>
              </a:rPr>
              <a:t>!</a:t>
            </a:r>
            <a:r>
              <a:rPr lang="en-US" altLang="en-US" sz="2200" i="1">
                <a:sym typeface="Symbol" panose="05050102010706020507" pitchFamily="18" charset="2"/>
              </a:rPr>
              <a:t>x P</a:t>
            </a:r>
            <a:r>
              <a:rPr lang="en-US" altLang="en-US" sz="2200">
                <a:sym typeface="Symbol" panose="05050102010706020507" pitchFamily="18" charset="2"/>
              </a:rPr>
              <a:t>(</a:t>
            </a:r>
            <a:r>
              <a:rPr lang="en-US" altLang="en-US" sz="2200" i="1">
                <a:sym typeface="Symbol" panose="05050102010706020507" pitchFamily="18" charset="2"/>
              </a:rPr>
              <a:t>x</a:t>
            </a:r>
            <a:r>
              <a:rPr lang="en-US" altLang="en-US" sz="2200">
                <a:sym typeface="Symbol" panose="05050102010706020507" pitchFamily="18" charset="2"/>
              </a:rPr>
              <a:t>) means that </a:t>
            </a:r>
            <a:r>
              <a:rPr lang="en-US" altLang="en-US" sz="2200" i="1"/>
              <a:t>P</a:t>
            </a:r>
            <a:r>
              <a:rPr lang="en-US" altLang="en-US" sz="2200"/>
              <a:t>(</a:t>
            </a:r>
            <a:r>
              <a:rPr lang="en-US" altLang="en-US" sz="2200" i="1">
                <a:latin typeface="Bookman"/>
              </a:rPr>
              <a:t>x</a:t>
            </a:r>
            <a:r>
              <a:rPr lang="en-US" altLang="en-US" sz="2200"/>
              <a:t>) is true for </a:t>
            </a:r>
            <a:r>
              <a:rPr lang="en-US" altLang="en-US" sz="2200" u="sng"/>
              <a:t>one and only one</a:t>
            </a:r>
            <a:r>
              <a:rPr lang="en-US" altLang="en-US" sz="2200"/>
              <a:t> </a:t>
            </a:r>
            <a:r>
              <a:rPr lang="en-US" altLang="en-US" sz="2200" i="1">
                <a:latin typeface="Bookman"/>
              </a:rPr>
              <a:t>x </a:t>
            </a:r>
            <a:r>
              <a:rPr lang="en-US" altLang="en-US" sz="2200"/>
              <a:t>in the universe of discourse.</a:t>
            </a:r>
            <a:endParaRPr lang="en-US" altLang="en-US" sz="2200" i="1"/>
          </a:p>
          <a:p>
            <a:pPr>
              <a:lnSpc>
                <a:spcPct val="80000"/>
              </a:lnSpc>
            </a:pPr>
            <a:r>
              <a:rPr lang="en-US" altLang="en-US" sz="2200"/>
              <a:t>This is commonly expressed in English in the following equivalent ways:</a:t>
            </a:r>
          </a:p>
          <a:p>
            <a:pPr lvl="1">
              <a:lnSpc>
                <a:spcPct val="80000"/>
              </a:lnSpc>
            </a:pPr>
            <a:r>
              <a:rPr lang="en-US" altLang="en-US" sz="1900"/>
              <a:t>“There is a unique </a:t>
            </a:r>
            <a:r>
              <a:rPr lang="en-US" altLang="en-US" sz="1900" i="1">
                <a:latin typeface="Bookman"/>
              </a:rPr>
              <a:t>x</a:t>
            </a:r>
            <a:r>
              <a:rPr lang="en-US" altLang="en-US" sz="1900" i="1"/>
              <a:t> </a:t>
            </a:r>
            <a:r>
              <a:rPr lang="en-US" altLang="en-US" sz="1900"/>
              <a:t>such that </a:t>
            </a:r>
            <a:r>
              <a:rPr lang="en-US" altLang="en-US" sz="1900" i="1"/>
              <a:t>P</a:t>
            </a:r>
            <a:r>
              <a:rPr lang="en-US" altLang="en-US" sz="1900"/>
              <a:t>(</a:t>
            </a:r>
            <a:r>
              <a:rPr lang="en-US" altLang="en-US" sz="1900" i="1">
                <a:latin typeface="Bookman"/>
              </a:rPr>
              <a:t>x</a:t>
            </a:r>
            <a:r>
              <a:rPr lang="en-US" altLang="en-US" sz="1900"/>
              <a:t>).” </a:t>
            </a:r>
          </a:p>
          <a:p>
            <a:pPr lvl="1">
              <a:lnSpc>
                <a:spcPct val="80000"/>
              </a:lnSpc>
            </a:pPr>
            <a:r>
              <a:rPr lang="en-US" altLang="en-US" sz="1900"/>
              <a:t>“There is one and only one </a:t>
            </a:r>
            <a:r>
              <a:rPr lang="en-US" altLang="en-US" sz="1900" i="1">
                <a:latin typeface="Bookman"/>
              </a:rPr>
              <a:t>x</a:t>
            </a:r>
            <a:r>
              <a:rPr lang="en-US" altLang="en-US" sz="1900"/>
              <a:t> such that </a:t>
            </a:r>
            <a:r>
              <a:rPr lang="en-US" altLang="en-US" sz="1900" i="1"/>
              <a:t>P</a:t>
            </a:r>
            <a:r>
              <a:rPr lang="en-US" altLang="en-US" sz="1900"/>
              <a:t>(</a:t>
            </a:r>
            <a:r>
              <a:rPr lang="en-US" altLang="en-US" sz="1900" i="1">
                <a:latin typeface="Bookman"/>
              </a:rPr>
              <a:t>x</a:t>
            </a:r>
            <a:r>
              <a:rPr lang="en-US" altLang="en-US" sz="1900"/>
              <a:t>)”</a:t>
            </a:r>
          </a:p>
          <a:p>
            <a:pPr>
              <a:lnSpc>
                <a:spcPct val="80000"/>
              </a:lnSpc>
            </a:pPr>
            <a:r>
              <a:rPr lang="en-US" altLang="en-US" sz="2200"/>
              <a:t>Examples:</a:t>
            </a:r>
          </a:p>
          <a:p>
            <a:pPr lvl="1">
              <a:lnSpc>
                <a:spcPct val="80000"/>
              </a:lnSpc>
              <a:buFont typeface="Arial" panose="020B0604020202020204" pitchFamily="34" charset="0"/>
              <a:buAutoNum type="arabicPeriod"/>
            </a:pPr>
            <a:r>
              <a:rPr lang="en-US" altLang="en-US" sz="1900"/>
              <a:t>If </a:t>
            </a:r>
            <a:r>
              <a:rPr lang="en-US" altLang="en-US" sz="1900" i="1"/>
              <a:t>P(x)</a:t>
            </a:r>
            <a:r>
              <a:rPr lang="en-US" altLang="en-US" sz="1900"/>
              <a:t> denotes  “</a:t>
            </a:r>
            <a:r>
              <a:rPr lang="en-US" altLang="en-US" sz="1900" i="1"/>
              <a:t>x</a:t>
            </a:r>
            <a:r>
              <a:rPr lang="en-US" altLang="en-US" sz="1900"/>
              <a:t> + </a:t>
            </a:r>
            <a:r>
              <a:rPr lang="en-US" altLang="en-US" sz="1900">
                <a:latin typeface="Cambria Math" panose="02040503050406030204" pitchFamily="18" charset="0"/>
                <a:ea typeface="Cambria Math" panose="02040503050406030204" pitchFamily="18" charset="0"/>
                <a:cs typeface="Cambria Math" panose="02040503050406030204" pitchFamily="18" charset="0"/>
              </a:rPr>
              <a:t>1</a:t>
            </a:r>
            <a:r>
              <a:rPr lang="en-US" altLang="en-US" sz="1900"/>
              <a:t> = </a:t>
            </a:r>
            <a:r>
              <a:rPr lang="en-US" altLang="en-US" sz="1900">
                <a:latin typeface="Cambria Math" panose="02040503050406030204" pitchFamily="18" charset="0"/>
                <a:ea typeface="Cambria Math" panose="02040503050406030204" pitchFamily="18" charset="0"/>
                <a:cs typeface="Cambria Math" panose="02040503050406030204" pitchFamily="18" charset="0"/>
              </a:rPr>
              <a:t>0”  and U is the integers, then </a:t>
            </a:r>
            <a:r>
              <a:rPr lang="en-US" altLang="en-US" sz="1900">
                <a:sym typeface="Symbol" panose="05050102010706020507" pitchFamily="18" charset="2"/>
              </a:rPr>
              <a:t>!</a:t>
            </a:r>
            <a:r>
              <a:rPr lang="en-US" altLang="en-US" sz="1900" i="1">
                <a:sym typeface="Symbol" panose="05050102010706020507" pitchFamily="18" charset="2"/>
              </a:rPr>
              <a:t>x P</a:t>
            </a:r>
            <a:r>
              <a:rPr lang="en-US" altLang="en-US" sz="1900">
                <a:sym typeface="Symbol" panose="05050102010706020507" pitchFamily="18" charset="2"/>
              </a:rPr>
              <a:t>(</a:t>
            </a:r>
            <a:r>
              <a:rPr lang="en-US" altLang="en-US" sz="1900" i="1">
                <a:sym typeface="Symbol" panose="05050102010706020507" pitchFamily="18" charset="2"/>
              </a:rPr>
              <a:t>x</a:t>
            </a:r>
            <a:r>
              <a:rPr lang="en-US" altLang="en-US" sz="1900">
                <a:sym typeface="Symbol" panose="05050102010706020507" pitchFamily="18" charset="2"/>
              </a:rPr>
              <a:t>) is true. </a:t>
            </a:r>
          </a:p>
          <a:p>
            <a:pPr lvl="1">
              <a:lnSpc>
                <a:spcPct val="80000"/>
              </a:lnSpc>
              <a:buFont typeface="Arial" panose="020B0604020202020204" pitchFamily="34" charset="0"/>
              <a:buAutoNum type="arabicPeriod"/>
            </a:pPr>
            <a:r>
              <a:rPr lang="en-US" altLang="en-US" sz="1900">
                <a:sym typeface="Symbol" panose="05050102010706020507" pitchFamily="18" charset="2"/>
              </a:rPr>
              <a:t>But if </a:t>
            </a:r>
            <a:r>
              <a:rPr lang="en-US" altLang="en-US" sz="1900" i="1"/>
              <a:t>P(x)</a:t>
            </a:r>
            <a:r>
              <a:rPr lang="en-US" altLang="en-US" sz="1900"/>
              <a:t> denotes  “</a:t>
            </a:r>
            <a:r>
              <a:rPr lang="en-US" altLang="en-US" sz="1900" i="1"/>
              <a:t>x</a:t>
            </a:r>
            <a:r>
              <a:rPr lang="en-US" altLang="en-US" sz="1900"/>
              <a:t> &gt; </a:t>
            </a:r>
            <a:r>
              <a:rPr lang="en-US" altLang="en-US" sz="1900">
                <a:latin typeface="Cambria Math" panose="02040503050406030204" pitchFamily="18" charset="0"/>
                <a:ea typeface="Cambria Math" panose="02040503050406030204" pitchFamily="18" charset="0"/>
                <a:cs typeface="Cambria Math" panose="02040503050406030204" pitchFamily="18" charset="0"/>
              </a:rPr>
              <a:t>0,”  then </a:t>
            </a:r>
            <a:r>
              <a:rPr lang="en-US" altLang="en-US" sz="1900">
                <a:sym typeface="Symbol" panose="05050102010706020507" pitchFamily="18" charset="2"/>
              </a:rPr>
              <a:t>!</a:t>
            </a:r>
            <a:r>
              <a:rPr lang="en-US" altLang="en-US" sz="1900" i="1">
                <a:sym typeface="Symbol" panose="05050102010706020507" pitchFamily="18" charset="2"/>
              </a:rPr>
              <a:t>x P</a:t>
            </a:r>
            <a:r>
              <a:rPr lang="en-US" altLang="en-US" sz="1900">
                <a:sym typeface="Symbol" panose="05050102010706020507" pitchFamily="18" charset="2"/>
              </a:rPr>
              <a:t>(</a:t>
            </a:r>
            <a:r>
              <a:rPr lang="en-US" altLang="en-US" sz="1900" i="1">
                <a:sym typeface="Symbol" panose="05050102010706020507" pitchFamily="18" charset="2"/>
              </a:rPr>
              <a:t>x</a:t>
            </a:r>
            <a:r>
              <a:rPr lang="en-US" altLang="en-US" sz="1900">
                <a:sym typeface="Symbol" panose="05050102010706020507" pitchFamily="18" charset="2"/>
              </a:rPr>
              <a:t>) is false.</a:t>
            </a:r>
            <a:endParaRPr lang="en-US" altLang="en-US" sz="1900"/>
          </a:p>
          <a:p>
            <a:pPr>
              <a:lnSpc>
                <a:spcPct val="80000"/>
              </a:lnSpc>
            </a:pPr>
            <a:r>
              <a:rPr lang="en-US" altLang="en-US" sz="2200"/>
              <a:t>The uniqueness quantifier is not really needed as the restriction that there is a unique </a:t>
            </a:r>
            <a:r>
              <a:rPr lang="en-US" altLang="en-US" sz="2200" i="1"/>
              <a:t>x</a:t>
            </a:r>
            <a:r>
              <a:rPr lang="en-US" altLang="en-US" sz="2200"/>
              <a:t> such that </a:t>
            </a:r>
            <a:r>
              <a:rPr lang="en-US" altLang="en-US" sz="2200" i="1"/>
              <a:t>P</a:t>
            </a:r>
            <a:r>
              <a:rPr lang="en-US" altLang="en-US" sz="2200"/>
              <a:t>(</a:t>
            </a:r>
            <a:r>
              <a:rPr lang="en-US" altLang="en-US" sz="2200" i="1"/>
              <a:t>x</a:t>
            </a:r>
            <a:r>
              <a:rPr lang="en-US" altLang="en-US" sz="2200"/>
              <a:t>) can be expressed as:  </a:t>
            </a:r>
          </a:p>
          <a:p>
            <a:pPr>
              <a:lnSpc>
                <a:spcPct val="80000"/>
              </a:lnSpc>
              <a:buFont typeface="Wingdings" panose="05000000000000000000" pitchFamily="2" charset="2"/>
              <a:buNone/>
            </a:pPr>
            <a:r>
              <a:rPr lang="en-US" altLang="en-US" sz="2200">
                <a:sym typeface="Symbol" panose="05050102010706020507" pitchFamily="18" charset="2"/>
              </a:rPr>
              <a:t>                               </a:t>
            </a:r>
            <a:r>
              <a:rPr lang="en-US" altLang="en-US" sz="2200" i="1">
                <a:sym typeface="Symbol" panose="05050102010706020507" pitchFamily="18" charset="2"/>
              </a:rPr>
              <a:t>x</a:t>
            </a:r>
            <a:r>
              <a:rPr lang="en-US" altLang="en-US" sz="2200">
                <a:sym typeface="Symbol" panose="05050102010706020507" pitchFamily="18" charset="2"/>
              </a:rPr>
              <a:t> (</a:t>
            </a:r>
            <a:r>
              <a:rPr lang="en-US" altLang="en-US" sz="2200" i="1">
                <a:sym typeface="Symbol" panose="05050102010706020507" pitchFamily="18" charset="2"/>
              </a:rPr>
              <a:t>P</a:t>
            </a:r>
            <a:r>
              <a:rPr lang="en-US" altLang="en-US" sz="2200">
                <a:sym typeface="Symbol" panose="05050102010706020507" pitchFamily="18" charset="2"/>
              </a:rPr>
              <a:t>(</a:t>
            </a:r>
            <a:r>
              <a:rPr lang="en-US" altLang="en-US" sz="2200" i="1">
                <a:sym typeface="Symbol" panose="05050102010706020507" pitchFamily="18" charset="2"/>
              </a:rPr>
              <a:t>x</a:t>
            </a:r>
            <a:r>
              <a:rPr lang="en-US" altLang="en-US" sz="2200">
                <a:sym typeface="Symbol" panose="05050102010706020507" pitchFamily="18" charset="2"/>
              </a:rPr>
              <a:t>) </a:t>
            </a:r>
            <a:r>
              <a:rPr lang="en-US" altLang="en-US" sz="22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2200">
                <a:sym typeface="Symbol" panose="05050102010706020507" pitchFamily="18" charset="2"/>
              </a:rPr>
              <a:t></a:t>
            </a:r>
            <a:r>
              <a:rPr lang="en-US" altLang="en-US" sz="2200" i="1">
                <a:sym typeface="Symbol" panose="05050102010706020507" pitchFamily="18" charset="2"/>
              </a:rPr>
              <a:t>y</a:t>
            </a:r>
            <a:r>
              <a:rPr lang="en-US" altLang="en-US" sz="2200">
                <a:sym typeface="Symbol" panose="05050102010706020507" pitchFamily="18" charset="2"/>
              </a:rPr>
              <a:t> (</a:t>
            </a:r>
            <a:r>
              <a:rPr lang="en-US" altLang="en-US" sz="2200" i="1">
                <a:sym typeface="Symbol" panose="05050102010706020507" pitchFamily="18" charset="2"/>
              </a:rPr>
              <a:t>P</a:t>
            </a:r>
            <a:r>
              <a:rPr lang="en-US" altLang="en-US" sz="2200">
                <a:sym typeface="Symbol" panose="05050102010706020507" pitchFamily="18" charset="2"/>
              </a:rPr>
              <a:t>(</a:t>
            </a:r>
            <a:r>
              <a:rPr lang="en-US" altLang="en-US" sz="2200" i="1">
                <a:sym typeface="Symbol" panose="05050102010706020507" pitchFamily="18" charset="2"/>
              </a:rPr>
              <a:t>y</a:t>
            </a:r>
            <a:r>
              <a:rPr lang="en-US" altLang="en-US" sz="2200">
                <a:sym typeface="Symbol" panose="05050102010706020507" pitchFamily="18" charset="2"/>
              </a:rPr>
              <a:t>) </a:t>
            </a:r>
            <a:r>
              <a:rPr lang="en-US" altLang="en-US" sz="22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22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y </a:t>
            </a:r>
            <a:r>
              <a:rPr lang="en-US" altLang="en-US" sz="22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22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a:t>
            </a:r>
            <a:r>
              <a:rPr lang="en-US" altLang="en-US" sz="22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endParaRPr lang="en-US" altLang="en-US" sz="220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1"/>
          <p:cNvSpPr>
            <a:spLocks noGrp="1"/>
          </p:cNvSpPr>
          <p:nvPr>
            <p:ph type="title"/>
          </p:nvPr>
        </p:nvSpPr>
        <p:spPr/>
        <p:txBody>
          <a:bodyPr/>
          <a:lstStyle/>
          <a:p>
            <a:r>
              <a:rPr lang="en-US" altLang="en-US"/>
              <a:t>Thinking about Quantifiers</a:t>
            </a:r>
          </a:p>
        </p:txBody>
      </p:sp>
      <p:sp>
        <p:nvSpPr>
          <p:cNvPr id="3" name="Content Placeholder 2"/>
          <p:cNvSpPr>
            <a:spLocks noGrp="1"/>
          </p:cNvSpPr>
          <p:nvPr>
            <p:ph idx="1"/>
          </p:nvPr>
        </p:nvSpPr>
        <p:spPr/>
        <p:txBody>
          <a:bodyPr>
            <a:normAutofit fontScale="70000" lnSpcReduction="20000"/>
          </a:bodyPr>
          <a:lstStyle/>
          <a:p>
            <a:pPr>
              <a:defRPr/>
            </a:pPr>
            <a:r>
              <a:rPr lang="en-US" dirty="0">
                <a:sym typeface="Symbol"/>
              </a:rPr>
              <a:t>When the  domain of discourse is finite, we can think of quantification as looping through the elements of the domain.</a:t>
            </a:r>
          </a:p>
          <a:p>
            <a:pPr>
              <a:defRPr/>
            </a:pPr>
            <a:r>
              <a:rPr lang="en-US" dirty="0">
                <a:sym typeface="Symbol"/>
              </a:rPr>
              <a:t>To evaluate </a:t>
            </a:r>
            <a:r>
              <a:rPr lang="en-US" i="1" dirty="0">
                <a:sym typeface="Symbol"/>
              </a:rPr>
              <a:t>x P</a:t>
            </a:r>
            <a:r>
              <a:rPr lang="en-US" dirty="0">
                <a:sym typeface="Symbol"/>
              </a:rPr>
              <a:t>(</a:t>
            </a:r>
            <a:r>
              <a:rPr lang="en-US" i="1" dirty="0">
                <a:sym typeface="Symbol"/>
              </a:rPr>
              <a:t>x</a:t>
            </a:r>
            <a:r>
              <a:rPr lang="en-US" dirty="0">
                <a:sym typeface="Symbol"/>
              </a:rPr>
              <a:t>) loop through all </a:t>
            </a:r>
            <a:r>
              <a:rPr lang="en-US" i="1" dirty="0">
                <a:sym typeface="Symbol"/>
              </a:rPr>
              <a:t>x</a:t>
            </a:r>
            <a:r>
              <a:rPr lang="en-US" dirty="0">
                <a:sym typeface="Symbol"/>
              </a:rPr>
              <a:t> in the domain. </a:t>
            </a:r>
          </a:p>
          <a:p>
            <a:pPr lvl="1">
              <a:defRPr/>
            </a:pPr>
            <a:r>
              <a:rPr lang="en-US" dirty="0">
                <a:sym typeface="Symbol"/>
              </a:rPr>
              <a:t>If at every step P(</a:t>
            </a:r>
            <a:r>
              <a:rPr lang="en-US" i="1" dirty="0">
                <a:sym typeface="Symbol"/>
              </a:rPr>
              <a:t>x</a:t>
            </a:r>
            <a:r>
              <a:rPr lang="en-US" dirty="0">
                <a:sym typeface="Symbol"/>
              </a:rPr>
              <a:t>) is true, then </a:t>
            </a:r>
            <a:r>
              <a:rPr lang="en-US" i="1" dirty="0">
                <a:sym typeface="Symbol"/>
              </a:rPr>
              <a:t>x P</a:t>
            </a:r>
            <a:r>
              <a:rPr lang="en-US" dirty="0">
                <a:sym typeface="Symbol"/>
              </a:rPr>
              <a:t>(</a:t>
            </a:r>
            <a:r>
              <a:rPr lang="en-US" i="1" dirty="0">
                <a:sym typeface="Symbol"/>
              </a:rPr>
              <a:t>x</a:t>
            </a:r>
            <a:r>
              <a:rPr lang="en-US" dirty="0">
                <a:sym typeface="Symbol"/>
              </a:rPr>
              <a:t>) is true. </a:t>
            </a:r>
          </a:p>
          <a:p>
            <a:pPr lvl="1">
              <a:defRPr/>
            </a:pPr>
            <a:r>
              <a:rPr lang="en-US" dirty="0">
                <a:sym typeface="Symbol"/>
              </a:rPr>
              <a:t>If at a step P(</a:t>
            </a:r>
            <a:r>
              <a:rPr lang="en-US" i="1" dirty="0">
                <a:sym typeface="Symbol"/>
              </a:rPr>
              <a:t>x</a:t>
            </a:r>
            <a:r>
              <a:rPr lang="en-US" dirty="0">
                <a:sym typeface="Symbol"/>
              </a:rPr>
              <a:t>) is false, then </a:t>
            </a:r>
            <a:r>
              <a:rPr lang="en-US" i="1" dirty="0">
                <a:sym typeface="Symbol"/>
              </a:rPr>
              <a:t>x P</a:t>
            </a:r>
            <a:r>
              <a:rPr lang="en-US" dirty="0">
                <a:sym typeface="Symbol"/>
              </a:rPr>
              <a:t>(</a:t>
            </a:r>
            <a:r>
              <a:rPr lang="en-US" i="1" dirty="0">
                <a:sym typeface="Symbol"/>
              </a:rPr>
              <a:t>x</a:t>
            </a:r>
            <a:r>
              <a:rPr lang="en-US" dirty="0">
                <a:sym typeface="Symbol"/>
              </a:rPr>
              <a:t>) is false and the loop terminates. </a:t>
            </a:r>
          </a:p>
          <a:p>
            <a:pPr>
              <a:defRPr/>
            </a:pPr>
            <a:r>
              <a:rPr lang="en-US" dirty="0">
                <a:sym typeface="Symbol"/>
              </a:rPr>
              <a:t>To evaluate </a:t>
            </a:r>
            <a:r>
              <a:rPr lang="en-US" i="1" dirty="0">
                <a:sym typeface="Symbol"/>
              </a:rPr>
              <a:t>x P</a:t>
            </a:r>
            <a:r>
              <a:rPr lang="en-US" dirty="0">
                <a:sym typeface="Symbol"/>
              </a:rPr>
              <a:t>(</a:t>
            </a:r>
            <a:r>
              <a:rPr lang="en-US" i="1" dirty="0">
                <a:sym typeface="Symbol"/>
              </a:rPr>
              <a:t>x</a:t>
            </a:r>
            <a:r>
              <a:rPr lang="en-US" dirty="0">
                <a:sym typeface="Symbol"/>
              </a:rPr>
              <a:t>) loop through all </a:t>
            </a:r>
            <a:r>
              <a:rPr lang="en-US" i="1" dirty="0">
                <a:sym typeface="Symbol"/>
              </a:rPr>
              <a:t>x</a:t>
            </a:r>
            <a:r>
              <a:rPr lang="en-US" dirty="0">
                <a:sym typeface="Symbol"/>
              </a:rPr>
              <a:t> in the domain. </a:t>
            </a:r>
          </a:p>
          <a:p>
            <a:pPr lvl="1">
              <a:defRPr/>
            </a:pPr>
            <a:r>
              <a:rPr lang="en-US" dirty="0">
                <a:sym typeface="Symbol"/>
              </a:rPr>
              <a:t>If  at some step, P(</a:t>
            </a:r>
            <a:r>
              <a:rPr lang="en-US" i="1" dirty="0">
                <a:sym typeface="Symbol"/>
              </a:rPr>
              <a:t>x</a:t>
            </a:r>
            <a:r>
              <a:rPr lang="en-US" dirty="0">
                <a:sym typeface="Symbol"/>
              </a:rPr>
              <a:t>) is true, then </a:t>
            </a:r>
            <a:r>
              <a:rPr lang="en-US" i="1" dirty="0">
                <a:sym typeface="Symbol"/>
              </a:rPr>
              <a:t>x P</a:t>
            </a:r>
            <a:r>
              <a:rPr lang="en-US" dirty="0">
                <a:sym typeface="Symbol"/>
              </a:rPr>
              <a:t>(</a:t>
            </a:r>
            <a:r>
              <a:rPr lang="en-US" i="1" dirty="0">
                <a:sym typeface="Symbol"/>
              </a:rPr>
              <a:t>x</a:t>
            </a:r>
            <a:r>
              <a:rPr lang="en-US" dirty="0">
                <a:sym typeface="Symbol"/>
              </a:rPr>
              <a:t>) is true and the loop terminates. </a:t>
            </a:r>
          </a:p>
          <a:p>
            <a:pPr lvl="1">
              <a:defRPr/>
            </a:pPr>
            <a:r>
              <a:rPr lang="en-US" dirty="0">
                <a:sym typeface="Symbol"/>
              </a:rPr>
              <a:t>If the loop ends without finding an </a:t>
            </a:r>
            <a:r>
              <a:rPr lang="en-US" i="1" dirty="0">
                <a:sym typeface="Symbol"/>
              </a:rPr>
              <a:t>x</a:t>
            </a:r>
            <a:r>
              <a:rPr lang="en-US" dirty="0">
                <a:sym typeface="Symbol"/>
              </a:rPr>
              <a:t> for which P(</a:t>
            </a:r>
            <a:r>
              <a:rPr lang="en-US" i="1" dirty="0">
                <a:sym typeface="Symbol"/>
              </a:rPr>
              <a:t>x</a:t>
            </a:r>
            <a:r>
              <a:rPr lang="en-US" dirty="0">
                <a:sym typeface="Symbol"/>
              </a:rPr>
              <a:t>) is true, then </a:t>
            </a:r>
            <a:r>
              <a:rPr lang="en-US" i="1" dirty="0">
                <a:sym typeface="Symbol"/>
              </a:rPr>
              <a:t>x P</a:t>
            </a:r>
            <a:r>
              <a:rPr lang="en-US" dirty="0">
                <a:sym typeface="Symbol"/>
              </a:rPr>
              <a:t>(</a:t>
            </a:r>
            <a:r>
              <a:rPr lang="en-US" i="1" dirty="0">
                <a:sym typeface="Symbol"/>
              </a:rPr>
              <a:t>x</a:t>
            </a:r>
            <a:r>
              <a:rPr lang="en-US" dirty="0">
                <a:sym typeface="Symbol"/>
              </a:rPr>
              <a:t>) is false.</a:t>
            </a:r>
          </a:p>
          <a:p>
            <a:pPr>
              <a:defRPr/>
            </a:pPr>
            <a:r>
              <a:rPr lang="en-US" dirty="0">
                <a:sym typeface="Symbol"/>
              </a:rPr>
              <a:t>Even if the domains are infinite, we can still think of the quantifiers this fashion, but the loops will not terminate in some cases.</a:t>
            </a:r>
          </a:p>
          <a:p>
            <a:pPr>
              <a:defRPr/>
            </a:pPr>
            <a:endParaRPr lang="en-US" dirty="0"/>
          </a:p>
          <a:p>
            <a:pPr>
              <a:defRPr/>
            </a:pPr>
            <a:endParaRPr lang="en-US" dirty="0"/>
          </a:p>
          <a:p>
            <a:pPr lvl="2">
              <a:defRPr/>
            </a:pPr>
            <a:endParaRPr lang="en-US"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1"/>
          <p:cNvSpPr>
            <a:spLocks noGrp="1"/>
          </p:cNvSpPr>
          <p:nvPr>
            <p:ph type="title"/>
          </p:nvPr>
        </p:nvSpPr>
        <p:spPr/>
        <p:txBody>
          <a:bodyPr/>
          <a:lstStyle/>
          <a:p>
            <a:r>
              <a:rPr lang="en-US" altLang="en-US"/>
              <a:t>Properties of Quantifiers</a:t>
            </a:r>
          </a:p>
        </p:txBody>
      </p:sp>
      <p:sp>
        <p:nvSpPr>
          <p:cNvPr id="3" name="Content Placeholder 2"/>
          <p:cNvSpPr>
            <a:spLocks noGrp="1"/>
          </p:cNvSpPr>
          <p:nvPr>
            <p:ph idx="1"/>
          </p:nvPr>
        </p:nvSpPr>
        <p:spPr/>
        <p:txBody>
          <a:bodyPr>
            <a:normAutofit fontScale="92500" lnSpcReduction="20000"/>
          </a:bodyPr>
          <a:lstStyle/>
          <a:p>
            <a:pPr>
              <a:defRPr/>
            </a:pPr>
            <a:r>
              <a:rPr lang="en-US" dirty="0"/>
              <a:t>The truth value of </a:t>
            </a:r>
            <a:r>
              <a:rPr lang="en-US" i="1" dirty="0">
                <a:latin typeface="Cambria Math" pitchFamily="18" charset="0"/>
                <a:ea typeface="Cambria Math" pitchFamily="18" charset="0"/>
                <a:sym typeface="Symbol"/>
              </a:rPr>
              <a:t>x P(x)</a:t>
            </a:r>
            <a:r>
              <a:rPr lang="en-US" dirty="0"/>
              <a:t>  and </a:t>
            </a:r>
            <a:r>
              <a:rPr lang="en-US" i="1" dirty="0">
                <a:latin typeface="Cambria Math" pitchFamily="18" charset="0"/>
                <a:ea typeface="Cambria Math" pitchFamily="18" charset="0"/>
                <a:sym typeface="Symbol"/>
              </a:rPr>
              <a:t> x P(x)  </a:t>
            </a:r>
            <a:r>
              <a:rPr lang="en-US" dirty="0">
                <a:latin typeface="Cambria Math" pitchFamily="18" charset="0"/>
                <a:ea typeface="Cambria Math" pitchFamily="18" charset="0"/>
                <a:sym typeface="Symbol"/>
              </a:rPr>
              <a:t>depend on both the propositional function </a:t>
            </a:r>
            <a:r>
              <a:rPr lang="en-US" i="1" dirty="0">
                <a:latin typeface="Cambria Math" pitchFamily="18" charset="0"/>
                <a:ea typeface="Cambria Math" pitchFamily="18" charset="0"/>
                <a:sym typeface="Symbol"/>
              </a:rPr>
              <a:t>P(x) </a:t>
            </a:r>
            <a:r>
              <a:rPr lang="en-US" dirty="0">
                <a:latin typeface="Cambria Math" pitchFamily="18" charset="0"/>
                <a:ea typeface="Cambria Math" pitchFamily="18" charset="0"/>
                <a:sym typeface="Symbol"/>
              </a:rPr>
              <a:t>and on  the domain </a:t>
            </a:r>
            <a:r>
              <a:rPr lang="en-US" i="1" dirty="0">
                <a:latin typeface="Cambria Math" pitchFamily="18" charset="0"/>
                <a:ea typeface="Cambria Math" pitchFamily="18" charset="0"/>
                <a:sym typeface="Symbol"/>
              </a:rPr>
              <a:t>U</a:t>
            </a:r>
            <a:r>
              <a:rPr lang="en-US" dirty="0">
                <a:latin typeface="Cambria Math" pitchFamily="18" charset="0"/>
                <a:ea typeface="Cambria Math" pitchFamily="18" charset="0"/>
                <a:sym typeface="Symbol"/>
              </a:rPr>
              <a:t>. </a:t>
            </a:r>
          </a:p>
          <a:p>
            <a:pPr>
              <a:defRPr/>
            </a:pPr>
            <a:r>
              <a:rPr lang="en-US" b="1" dirty="0">
                <a:latin typeface="Cambria Math" pitchFamily="18" charset="0"/>
                <a:ea typeface="Cambria Math" pitchFamily="18" charset="0"/>
                <a:sym typeface="Symbol"/>
              </a:rPr>
              <a:t>Examples</a:t>
            </a:r>
            <a:r>
              <a:rPr lang="en-US" dirty="0">
                <a:latin typeface="Cambria Math" pitchFamily="18" charset="0"/>
                <a:ea typeface="Cambria Math" pitchFamily="18" charset="0"/>
                <a:sym typeface="Symbol"/>
              </a:rPr>
              <a:t>:</a:t>
            </a:r>
          </a:p>
          <a:p>
            <a:pPr marL="850392" lvl="1" indent="-457200">
              <a:buFont typeface="+mj-lt"/>
              <a:buAutoNum type="arabicPeriod"/>
              <a:defRPr/>
            </a:pPr>
            <a:r>
              <a:rPr lang="en-US" dirty="0"/>
              <a:t>If </a:t>
            </a:r>
            <a:r>
              <a:rPr lang="en-US" i="1" dirty="0"/>
              <a:t>U</a:t>
            </a:r>
            <a:r>
              <a:rPr lang="en-US" dirty="0"/>
              <a:t> is the  positive integers and </a:t>
            </a:r>
            <a:r>
              <a:rPr lang="en-US" i="1" dirty="0"/>
              <a:t>P(x) </a:t>
            </a:r>
            <a:r>
              <a:rPr lang="en-US" dirty="0"/>
              <a:t>is the statement           “</a:t>
            </a:r>
            <a:r>
              <a:rPr lang="en-US" i="1" dirty="0"/>
              <a:t>x</a:t>
            </a:r>
            <a:r>
              <a:rPr lang="en-US" dirty="0"/>
              <a:t> &lt; </a:t>
            </a:r>
            <a:r>
              <a:rPr lang="en-US" dirty="0">
                <a:latin typeface="Cambria Math" pitchFamily="18" charset="0"/>
                <a:ea typeface="Cambria Math" pitchFamily="18" charset="0"/>
              </a:rPr>
              <a:t>2</a:t>
            </a:r>
            <a:r>
              <a:rPr lang="en-US" dirty="0"/>
              <a:t>”, then </a:t>
            </a:r>
            <a:r>
              <a:rPr lang="en-US" i="1" dirty="0">
                <a:latin typeface="Cambria Math" pitchFamily="18" charset="0"/>
                <a:ea typeface="Cambria Math" pitchFamily="18" charset="0"/>
                <a:sym typeface="Symbol"/>
              </a:rPr>
              <a:t>x P(x)</a:t>
            </a:r>
            <a:r>
              <a:rPr lang="en-US" dirty="0"/>
              <a:t>   is true, but </a:t>
            </a:r>
            <a:r>
              <a:rPr lang="en-US" i="1" dirty="0">
                <a:latin typeface="Cambria Math" pitchFamily="18" charset="0"/>
                <a:ea typeface="Cambria Math" pitchFamily="18" charset="0"/>
                <a:sym typeface="Symbol"/>
              </a:rPr>
              <a:t> x P(x)  </a:t>
            </a:r>
            <a:r>
              <a:rPr lang="en-US" dirty="0">
                <a:latin typeface="Cambria Math" pitchFamily="18" charset="0"/>
                <a:ea typeface="Cambria Math" pitchFamily="18" charset="0"/>
                <a:sym typeface="Symbol"/>
              </a:rPr>
              <a:t>is false. </a:t>
            </a:r>
          </a:p>
          <a:p>
            <a:pPr marL="850392" lvl="1" indent="-457200">
              <a:buFont typeface="+mj-lt"/>
              <a:buAutoNum type="arabicPeriod"/>
              <a:defRPr/>
            </a:pPr>
            <a:r>
              <a:rPr lang="en-US" dirty="0"/>
              <a:t>If </a:t>
            </a:r>
            <a:r>
              <a:rPr lang="en-US" i="1" dirty="0"/>
              <a:t>U</a:t>
            </a:r>
            <a:r>
              <a:rPr lang="en-US" dirty="0"/>
              <a:t> is the negative integers and </a:t>
            </a:r>
            <a:r>
              <a:rPr lang="en-US" i="1" dirty="0"/>
              <a:t>P(x) </a:t>
            </a:r>
            <a:r>
              <a:rPr lang="en-US" dirty="0"/>
              <a:t>is the statement           “</a:t>
            </a:r>
            <a:r>
              <a:rPr lang="en-US" i="1" dirty="0"/>
              <a:t>x</a:t>
            </a:r>
            <a:r>
              <a:rPr lang="en-US" dirty="0"/>
              <a:t> &lt; </a:t>
            </a:r>
            <a:r>
              <a:rPr lang="en-US" dirty="0">
                <a:latin typeface="Cambria Math" pitchFamily="18" charset="0"/>
                <a:ea typeface="Cambria Math" pitchFamily="18" charset="0"/>
              </a:rPr>
              <a:t>2</a:t>
            </a:r>
            <a:r>
              <a:rPr lang="en-US" dirty="0"/>
              <a:t>”, then both </a:t>
            </a:r>
            <a:r>
              <a:rPr lang="en-US" i="1" dirty="0">
                <a:latin typeface="Cambria Math" pitchFamily="18" charset="0"/>
                <a:ea typeface="Cambria Math" pitchFamily="18" charset="0"/>
                <a:sym typeface="Symbol"/>
              </a:rPr>
              <a:t>x P(x)</a:t>
            </a:r>
            <a:r>
              <a:rPr lang="en-US" dirty="0"/>
              <a:t>  and  </a:t>
            </a:r>
            <a:r>
              <a:rPr lang="en-US" i="1" dirty="0">
                <a:latin typeface="Cambria Math" pitchFamily="18" charset="0"/>
                <a:ea typeface="Cambria Math" pitchFamily="18" charset="0"/>
                <a:sym typeface="Symbol"/>
              </a:rPr>
              <a:t> x P(x)  </a:t>
            </a:r>
            <a:r>
              <a:rPr lang="en-US" dirty="0">
                <a:latin typeface="Cambria Math" pitchFamily="18" charset="0"/>
                <a:ea typeface="Cambria Math" pitchFamily="18" charset="0"/>
                <a:sym typeface="Symbol"/>
              </a:rPr>
              <a:t>are true. </a:t>
            </a:r>
          </a:p>
          <a:p>
            <a:pPr marL="850392" lvl="1" indent="-457200">
              <a:buFont typeface="+mj-lt"/>
              <a:buAutoNum type="arabicPeriod"/>
              <a:defRPr/>
            </a:pPr>
            <a:r>
              <a:rPr lang="en-US" dirty="0"/>
              <a:t>If </a:t>
            </a:r>
            <a:r>
              <a:rPr lang="en-US" i="1" dirty="0"/>
              <a:t>U</a:t>
            </a:r>
            <a:r>
              <a:rPr lang="en-US" dirty="0"/>
              <a:t> consists of </a:t>
            </a:r>
            <a:r>
              <a:rPr lang="en-US" dirty="0">
                <a:latin typeface="Cambria Math" pitchFamily="18" charset="0"/>
                <a:ea typeface="Cambria Math" pitchFamily="18" charset="0"/>
              </a:rPr>
              <a:t>3</a:t>
            </a:r>
            <a:r>
              <a:rPr lang="en-US" dirty="0"/>
              <a:t>, </a:t>
            </a:r>
            <a:r>
              <a:rPr lang="en-US" dirty="0">
                <a:latin typeface="Cambria Math" pitchFamily="18" charset="0"/>
                <a:ea typeface="Cambria Math" pitchFamily="18" charset="0"/>
              </a:rPr>
              <a:t>4</a:t>
            </a:r>
            <a:r>
              <a:rPr lang="en-US" dirty="0"/>
              <a:t>, and </a:t>
            </a:r>
            <a:r>
              <a:rPr lang="en-US" dirty="0">
                <a:latin typeface="Cambria Math" pitchFamily="18" charset="0"/>
                <a:ea typeface="Cambria Math" pitchFamily="18" charset="0"/>
              </a:rPr>
              <a:t>5</a:t>
            </a:r>
            <a:r>
              <a:rPr lang="en-US" dirty="0"/>
              <a:t>,  and </a:t>
            </a:r>
            <a:r>
              <a:rPr lang="en-US" i="1" dirty="0"/>
              <a:t>P(x) </a:t>
            </a:r>
            <a:r>
              <a:rPr lang="en-US" dirty="0"/>
              <a:t>is the statement           “</a:t>
            </a:r>
            <a:r>
              <a:rPr lang="en-US" i="1" dirty="0"/>
              <a:t>x</a:t>
            </a:r>
            <a:r>
              <a:rPr lang="en-US" dirty="0"/>
              <a:t> &gt; </a:t>
            </a:r>
            <a:r>
              <a:rPr lang="en-US" dirty="0">
                <a:latin typeface="Cambria Math" pitchFamily="18" charset="0"/>
                <a:ea typeface="Cambria Math" pitchFamily="18" charset="0"/>
              </a:rPr>
              <a:t>2</a:t>
            </a:r>
            <a:r>
              <a:rPr lang="en-US" dirty="0"/>
              <a:t>”, then  both </a:t>
            </a:r>
            <a:r>
              <a:rPr lang="en-US" i="1" dirty="0">
                <a:latin typeface="Cambria Math" pitchFamily="18" charset="0"/>
                <a:ea typeface="Cambria Math" pitchFamily="18" charset="0"/>
                <a:sym typeface="Symbol"/>
              </a:rPr>
              <a:t>x P(x)</a:t>
            </a:r>
            <a:r>
              <a:rPr lang="en-US" dirty="0"/>
              <a:t>   and </a:t>
            </a:r>
            <a:r>
              <a:rPr lang="en-US" i="1" dirty="0">
                <a:latin typeface="Cambria Math" pitchFamily="18" charset="0"/>
                <a:ea typeface="Cambria Math" pitchFamily="18" charset="0"/>
                <a:sym typeface="Symbol"/>
              </a:rPr>
              <a:t> x P(x)  </a:t>
            </a:r>
            <a:r>
              <a:rPr lang="en-US" dirty="0">
                <a:latin typeface="Cambria Math" pitchFamily="18" charset="0"/>
                <a:ea typeface="Cambria Math" pitchFamily="18" charset="0"/>
                <a:sym typeface="Symbol"/>
              </a:rPr>
              <a:t>are true. But if </a:t>
            </a:r>
            <a:r>
              <a:rPr lang="en-US" i="1" dirty="0"/>
              <a:t>P(x) </a:t>
            </a:r>
            <a:r>
              <a:rPr lang="en-US" dirty="0"/>
              <a:t>is the statement “</a:t>
            </a:r>
            <a:r>
              <a:rPr lang="en-US" i="1" dirty="0"/>
              <a:t>x</a:t>
            </a:r>
            <a:r>
              <a:rPr lang="en-US" dirty="0"/>
              <a:t> &lt; </a:t>
            </a:r>
            <a:r>
              <a:rPr lang="en-US" dirty="0">
                <a:latin typeface="Cambria Math" pitchFamily="18" charset="0"/>
                <a:ea typeface="Cambria Math" pitchFamily="18" charset="0"/>
              </a:rPr>
              <a:t>2</a:t>
            </a:r>
            <a:r>
              <a:rPr lang="en-US" dirty="0"/>
              <a:t>”, then  both </a:t>
            </a:r>
            <a:r>
              <a:rPr lang="en-US" i="1" dirty="0">
                <a:latin typeface="Cambria Math" pitchFamily="18" charset="0"/>
                <a:ea typeface="Cambria Math" pitchFamily="18" charset="0"/>
                <a:sym typeface="Symbol"/>
              </a:rPr>
              <a:t>x P(x)</a:t>
            </a:r>
            <a:r>
              <a:rPr lang="en-US" dirty="0"/>
              <a:t>   and             </a:t>
            </a:r>
            <a:r>
              <a:rPr lang="en-US" i="1" dirty="0">
                <a:latin typeface="Cambria Math" pitchFamily="18" charset="0"/>
                <a:ea typeface="Cambria Math" pitchFamily="18" charset="0"/>
                <a:sym typeface="Symbol"/>
              </a:rPr>
              <a:t> x P(x)  </a:t>
            </a:r>
            <a:r>
              <a:rPr lang="en-US" dirty="0">
                <a:latin typeface="Cambria Math" pitchFamily="18" charset="0"/>
                <a:ea typeface="Cambria Math" pitchFamily="18" charset="0"/>
                <a:sym typeface="Symbol"/>
              </a:rPr>
              <a:t>are false. </a:t>
            </a:r>
            <a:endParaRPr lang="en-US" dirty="0"/>
          </a:p>
          <a:p>
            <a:pPr>
              <a:defRPr/>
            </a:pPr>
            <a:endParaRPr lang="en-US" dirty="0"/>
          </a:p>
          <a:p>
            <a:pPr>
              <a:buFont typeface="Wingdings" panose="05000000000000000000" pitchFamily="2" charset="2"/>
              <a:buNone/>
              <a:defRPr/>
            </a:pPr>
            <a:endParaRPr lang="en-US"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p \vee q  \rightarrow \neg r$&#10;&#10;\end{document}"/>
  <p:tag name="IGUANATEXSIZE" val="30"/>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eg \exists x P(x) \equiv \forall  x \neg P(x)$&#10;&#10;&#10;\end{document}"/>
  <p:tag name="IGUANATEXSIZE" val="30"/>
</p:tagLst>
</file>

<file path=ppt/tags/tag10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1}(y) = x\; \mbox{iff}\; f(x) = y$&#10;&#10;&#10;&#10;\end{document}"/>
  <p:tag name="IGUANATEXSIZE" val="30"/>
</p:tagLst>
</file>

<file path=ppt/tags/tag10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1}$&#10;&#10;&#10;&#10;\end{document}"/>
  <p:tag name="IGUANATEXSIZE" val="30"/>
</p:tagLst>
</file>

<file path=ppt/tags/tag10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 f(x) = x^{2}$&#10;&#10;&#10;&#10;\end{document}"/>
  <p:tag name="IGUANATEXSIZE" val="30"/>
</p:tagLst>
</file>

<file path=ppt/tags/tag10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circ g$&#10;&#10;&#10;&#10;\end{document}"/>
  <p:tag name="IGUANATEXSIZE" val="30"/>
</p:tagLst>
</file>

<file path=ppt/tags/tag10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circ g(x)\; = \; f(g(x))$&#10;&#10;&#10;&#10;\end{document}"/>
  <p:tag name="IGUANATEXSIZE" val="30"/>
</p:tagLst>
</file>

<file path=ppt/tags/tag10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circ g$&#10;&#10;&#10;&#10;\end{document}"/>
  <p:tag name="IGUANATEXSIZE" val="30"/>
</p:tagLst>
</file>

<file path=ppt/tags/tag10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x) = x^{2}$&#10;&#10;&#10;&#10;\end{document}"/>
  <p:tag name="IGUANATEXSIZE" val="30"/>
</p:tagLst>
</file>

<file path=ppt/tags/tag10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g(x) = 2x + 1$&#10;&#10;&#10;&#10;\end{document}"/>
  <p:tag name="IGUANATEXSIZE" val="30"/>
</p:tagLst>
</file>

<file path=ppt/tags/tag10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g(x)) = (2x + 1)^{2}$&#10;&#10;&#10;&#10;\end{document}"/>
  <p:tag name="IGUANATEXSIZE" val="30"/>
</p:tagLst>
</file>

<file path=ppt/tags/tag10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g(f(x)) = 2x^{2} + 1$&#10;&#10;&#10;&#10;\end{document}"/>
  <p:tag name="IGUANATEXSIZE" val="30"/>
</p:tagLst>
</file>

<file path=ppt/tags/tag11.xml><?xml version="1.0" encoding="utf-8"?>
<p:tagLst xmlns:a="http://schemas.openxmlformats.org/drawingml/2006/main" xmlns:r="http://schemas.openxmlformats.org/officeDocument/2006/relationships" xmlns:p="http://schemas.openxmlformats.org/presentationml/2006/main">
  <p:tag name="TIMING" val="|0.7"/>
</p:tagLst>
</file>

<file path=ppt/tags/tag1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x) = \lfloor x\rfloor$&#10;&#10;&#10;&#10;\end{document}"/>
  <p:tag name="IGUANATEXSIZE" val="30"/>
</p:tagLst>
</file>

<file path=ppt/tags/tag1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x) = \lceil x\rceil$&#10;&#10;&#10;&#10;\end{document}"/>
  <p:tag name="IGUANATEXSIZE" val="30"/>
</p:tagLst>
</file>

<file path=ppt/tags/tag1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lceil 3.5\rceil = 4$&#10;&#10;&#10;&#10;\end{document}"/>
  <p:tag name="IGUANATEXSIZE" val="30"/>
</p:tagLst>
</file>

<file path=ppt/tags/tag1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lfloor 3.5\rfloor = 3$&#10;&#10;&#10;&#10;\end{document}"/>
  <p:tag name="IGUANATEXSIZE" val="30"/>
</p:tagLst>
</file>

<file path=ppt/tags/tag1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lceil -1.5\rceil = -1$&#10;&#10;&#10;&#10;\end{document}"/>
  <p:tag name="IGUANATEXSIZE" val="30"/>
</p:tagLst>
</file>

<file path=ppt/tags/tag1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lfloor -1.5\rfloor = -2$&#10;&#10;&#10;&#10;\end{document}"/>
  <p:tag name="IGUANATEXSIZE" val="30"/>
</p:tagLst>
</file>

<file path=ppt/tags/tag1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n! \sim \sqrt{2\pi n} (n/e)^{n}$&#10;&#10;\end{document}"/>
  <p:tag name="IGUANATEXSIZE" val="20"/>
</p:tagLst>
</file>

<file path=ppt/tags/tag1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n)\sim g(n)\doteq lim_{n\rightarrow \infty}f(n)/g(n) = 1$&#10;&#10;\end{document}"/>
  <p:tag name="IGUANATEXSIZE" val="20"/>
</p:tagLst>
</file>

<file path=ppt/tags/tag12.xml><?xml version="1.0" encoding="utf-8"?>
<p:tagLst xmlns:a="http://schemas.openxmlformats.org/drawingml/2006/main" xmlns:r="http://schemas.openxmlformats.org/officeDocument/2006/relationships" xmlns:p="http://schemas.openxmlformats.org/presentationml/2006/main">
  <p:tag name="TIMING" val="|0.5"/>
</p:tagLst>
</file>

<file path=ppt/tags/tag13.xml><?xml version="1.0" encoding="utf-8"?>
<p:tagLst xmlns:a="http://schemas.openxmlformats.org/drawingml/2006/main" xmlns:r="http://schemas.openxmlformats.org/officeDocument/2006/relationships" xmlns:p="http://schemas.openxmlformats.org/presentationml/2006/main">
  <p:tag name="TIMING" val="|0.4"/>
</p:tagLst>
</file>

<file path=ppt/tags/tag14.xml><?xml version="1.0" encoding="utf-8"?>
<p:tagLst xmlns:a="http://schemas.openxmlformats.org/drawingml/2006/main" xmlns:r="http://schemas.openxmlformats.org/officeDocument/2006/relationships" xmlns:p="http://schemas.openxmlformats.org/presentationml/2006/main">
  <p:tag name="TIMING" val="|0.4"/>
</p:tagLst>
</file>

<file path=ppt/tags/tag15.xml><?xml version="1.0" encoding="utf-8"?>
<p:tagLst xmlns:a="http://schemas.openxmlformats.org/drawingml/2006/main" xmlns:r="http://schemas.openxmlformats.org/officeDocument/2006/relationships" xmlns:p="http://schemas.openxmlformats.org/presentationml/2006/main">
  <p:tag name="TIMING" val="|0.3"/>
</p:tagLst>
</file>

<file path=ppt/tags/tag16.xml><?xml version="1.0" encoding="utf-8"?>
<p:tagLst xmlns:a="http://schemas.openxmlformats.org/drawingml/2006/main" xmlns:r="http://schemas.openxmlformats.org/officeDocument/2006/relationships" xmlns:p="http://schemas.openxmlformats.org/presentationml/2006/main">
  <p:tag name="TIMING" val="|0.4"/>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m (L(m,1) \rightarrow C(m))$&#10;&#10;&#10;&#10;\end{document}"/>
  <p:tag name="IGUANATEXSIZE" val="25"/>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exists u \,A(u) \rightarrow \exists n\, S(n,available)$&#10;&#10;&#10;&#10;\end{document}"/>
  <p:tag name="IGUANATEXSIZE" val="25"/>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x \forall y P(x,y)$&#10;&#10;&#10;&#10;\end{document}"/>
  <p:tag name="IGUANATEXSIZE" val="20"/>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p \vee q) \rightarrow \neg r$&#10;&#10;\end{document}"/>
  <p:tag name="IGUANATEXSIZE" val="30"/>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y \forall x P(x,y)$&#10;&#10;&#10;&#10;\end{document}"/>
  <p:tag name="IGUANATEXSIZE" val="20"/>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x \exists y P(x,y)$&#10;&#10;&#10;&#10;\end{document}"/>
  <p:tag name="IGUANATEXSIZE" val="20"/>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exists x \forall y P(x,y)$&#10;&#10;&#10;&#10;\end{document}"/>
  <p:tag name="IGUANATEXSIZE" val="20"/>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exists x \exists y P(x,y)$&#10;&#10;&#10;&#10;\end{document}"/>
  <p:tag name="IGUANATEXSIZE" val="20"/>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exists y \exists x P(x,y)$&#10;&#10;&#10;&#10;\end{document}"/>
  <p:tag name="IGUANATEXSIZE" val="20"/>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box{lim}}_{x \rightarrow a} \; f(x) = L\]&#10;&#10;&#10;\end{document}"/>
  <p:tag name="IGUANATEXSIZE" val="25"/>
</p:tagLst>
</file>

<file path=ppt/tags/tag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orall \epsilon \exists \delta \forall x (0 &lt; \;\mid x - a \mid \;&lt; \delta \rightarrow \;\mid f(x) - L\mid &lt; \epsilon)$&#10;&#10;&#10;\end{document}"/>
  <p:tag name="IGUANATEXSIZE" val="25"/>
</p:tagLst>
</file>

<file path=ppt/tags/tag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x \forall y P(x,y) &#10;\equiv \forall y\forall x P(x,y)\;\;\; $&#10;&#10;&#10;&#10;\end{document}"/>
  <p:tag name="IGUANATEXSIZE" val="20"/>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x \exists y P(x,y) &#10;\equiv \exists y\forall x P(x,y)\;\;\; $&#10;&#10;&#10;&#10;\end{document}"/>
  <p:tag name="IGUANATEXSIZE" val="20"/>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x (P(x) \wedge Q(x))&#10;\equiv \forall x P(x) \wedge \forall x Q(x)\;\;\; $&#10;&#10;&#10;&#10;\end{document}"/>
  <p:tag name="IGUANATEXSIZE" val="20"/>
</p:tagLst>
</file>

<file path=ppt/tags/tag3.xml><?xml version="1.0" encoding="utf-8"?>
<p:tagLst xmlns:a="http://schemas.openxmlformats.org/drawingml/2006/main" xmlns:r="http://schemas.openxmlformats.org/officeDocument/2006/relationships" xmlns:p="http://schemas.openxmlformats.org/presentationml/2006/main">
  <p:tag name="TIMING" val="|1.4|0.8|0.4"/>
</p:tagLst>
</file>

<file path=ppt/tags/tag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x (P(x) \rightarrow Q(x))&#10;\equiv \forall x P(x)\rightarrow \forall x Q(x)\;\;$&#10;&#10;&#10;&#10;\end{document}"/>
  <p:tag name="IGUANATEXSIZE" val="20"/>
</p:tagLst>
</file>

<file path=ppt/tags/tag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orall x (Man(x) \rightarrow Mortal(x))$&#10;&#10;&#10;\end{document}"/>
  <p:tag name="IGUANATEXSIZE" val="30"/>
</p:tagLst>
</file>

<file path=ppt/tags/tag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n(Socrates)$&#10;&#10;&#10;\end{document}"/>
  <p:tag name="IGUANATEXSIZE" val="30"/>
</p:tagLst>
</file>

<file path=ppt/tags/tag3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therefore \;\;\;\; Mortal(Socrates)$&#10;&#10;&#10;\end{document}"/>
  <p:tag name="IGUANATEXSIZE" val="30"/>
</p:tagLst>
</file>

<file path=ppt/tags/tag3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noindent p \rightarrow q\\&#10;\noindent p\\ \hline&#10;&#10;\therefore  q\\&#10;\end{array}$&#10;&#10;&#10;&#10;&#10;&#10;\end{document}"/>
  <p:tag name="IGUANATEXSIZE" val="30"/>
</p:tagLst>
</file>

<file path=ppt/tags/tag3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noindent p \rightarrow q\\&#10;\neg q\\ \hline&#10;&#10;\therefore  \neg p\\&#10;\end{array}$&#10;&#10;&#10;&#10;&#10;&#10;\end{document}"/>
  <p:tag name="IGUANATEXSIZE" val="30"/>
</p:tagLst>
</file>

<file path=ppt/tags/tag3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noindent p \rightarrow q\\&#10;\noindent q \rightarrow r\\ \hline&#10;&#10;\therefore  p \rightarrow r\\&#10;\end{array}$&#10;&#10;&#10;&#10;&#10;&#10;\end{document}"/>
  <p:tag name="IGUANATEXSIZE" val="30"/>
</p:tagLst>
</file>

<file path=ppt/tags/tag3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noindent p \vee q\\&#10;\neg p\\ \hline&#10;&#10;\therefore  q\\&#10;\end{array}$&#10;&#10;&#10;&#10;&#10;&#10;\end{document}"/>
  <p:tag name="IGUANATEXSIZE" val="30"/>
</p:tagLst>
</file>

<file path=ppt/tags/tag3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p\\ \hline&#10;&#10;\therefore  p \vee q\\&#10;\end{array}$&#10;&#10;&#10;&#10;&#10;&#10;\end{document}"/>
  <p:tag name="IGUANATEXSIZE" val="30"/>
</p:tagLst>
</file>

<file path=ppt/tags/tag3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p \wedge q \\ \hline&#10;\therefore  q\\&#10;\end{array}$&#10;&#10;&#10;&#10;&#10;&#10;\end{document}"/>
  <p:tag name="IGUANATEXSIZE" val="3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orall x Man(x) \rightarrow Mortal(x)$&#10;&#10;&#10;\end{document}"/>
  <p:tag name="IGUANATEXSIZE" val="25"/>
</p:tagLst>
</file>

<file path=ppt/tags/tag4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p\\&#10;q\\ \hline&#10;\therefore p \wedge q &#10;\end{array}$&#10;&#10;&#10;&#10;&#10;&#10;\end{document}"/>
  <p:tag name="IGUANATEXSIZE" val="30"/>
</p:tagLst>
</file>

<file path=ppt/tags/tag4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neg p \vee r\\&#10;p \vee q \\ \hline&#10;\therefore  q \vee r\\&#10;\end{array}$&#10;&#10;&#10;&#10;&#10;&#10;\end{document}"/>
  <p:tag name="IGUANATEXSIZE" val="30"/>
</p:tagLst>
</file>

<file path=ppt/tags/tag4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therefore$&#10;&#10;&#10;&#10;&#10;\end{document}"/>
  <p:tag name="IGUANATEXSIZE" val="30"/>
</p:tagLst>
</file>

<file path=ppt/tags/tag4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tabular}{ll}&#10;{\bf Step} &amp; {\bf Reason}\\&#10;1.  $p \wedge (p \rightarrow q)$ &amp; Premise\\&#10;2. $p$ &amp; Conjunction  using (1)\\&#10;3. $p \rightarrow q$ &amp;  Conjunction using (1)\\&#10;4. $q$ &amp; Modus Ponens using (2) and (3)\\&#10;\end{tabular}&#10;&#10;&#10;\end{document}"/>
  <p:tag name="IGUANATEXSIZE" val="30"/>
</p:tagLst>
</file>

<file path=ppt/tags/tag4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p \wedge (p \rightarrow q)$ &#10;&#10;\end{document}"/>
  <p:tag name="IGUANATEXSIZE" val="30"/>
</p:tagLst>
</file>

<file path=ppt/tags/tag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forall x ( x \in A \leftrightarrow x \in B)$&#10;\end{document}"/>
  <p:tag name="IGUANATEXSIZE" val="30"/>
</p:tagLst>
</file>

<file path=ppt/tags/tag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forall x (x \in A \rightarrow x \in B)$&#10;&#10;\end{document}"/>
  <p:tag name="IGUANATEXSIZE" val="25"/>
</p:tagLst>
</file>

<file path=ppt/tags/tag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 (x\in A \rightarrow  x \in B) \wedge (x \in B \rightarrow x \in A)]$&#10;&#10;\end{document}"/>
  <p:tag name="IGUANATEXSIZE" val="30"/>
</p:tagLst>
</file>

<file path=ppt/tags/tag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forall x ( x \in A \leftrightarrow x \in B)$&#10;\end{document}"/>
  <p:tag name="IGUANATEXSIZE" val="30"/>
</p:tagLst>
</file>

<file path=ppt/tags/tag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x \in A \rightarrow x \in  B) \wedge \exists x (x \in B \wedge x \not\in A)$&#10;&#10;\end{document}"/>
  <p:tag name="IGUANATEXSIZE" val="30"/>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n(Socrates)$&#10;&#10;&#10;\end{document}"/>
  <p:tag name="IGUANATEXSIZE" val="25"/>
</p:tagLst>
</file>

<file path=ppt/tags/tag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times B = \{(a,b) | a \in A \wedge b \in B\}$&#10;&#10;&#10;\end{document}"/>
  <p:tag name="IGUANATEXSIZE" val="30"/>
</p:tagLst>
</file>

<file path=ppt/tags/tag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_1\times  A_2 \times \dots \times A_n =\\&#10;\hspace*{.5in} \{(a_1,a_2,\ldots, a_n) | a_i \in A_i\; \mbox{for}\; i = 1,2, \ldots n \}$&#10;&#10;&#10;\end{document}"/>
  <p:tag name="IGUANATEXSIZE" val="25"/>
</p:tagLst>
</file>

<file path=ppt/tags/tag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 \in D| P(x)\}$&#10;&#10;&#10;\end{document}"/>
  <p:tag name="IGUANATEXSIZE" val="30"/>
</p:tagLst>
</file>

<file path=ppt/tags/tag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x |  x\in A \vee x \in B\}$&#10;&#10;\end{document}"/>
  <p:tag name="IGUANATEXSIZE" val="30"/>
</p:tagLst>
</file>

<file path=ppt/tags/tag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x |  x\in A \wedge x \in B\}$&#10;&#10;\end{document}"/>
  <p:tag name="IGUANATEXSIZE" val="30"/>
</p:tagLst>
</file>

<file path=ppt/tags/tag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bar{B}} $&#10;&#10;\end{document}"/>
  <p:tag name="IGUANATEXSIZE" val="14"/>
</p:tagLst>
</file>

<file path=ppt/tags/tag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 B) \cup (B - A)$&#10;&#10;\end{document}"/>
  <p:tag name="IGUANATEXSIZE" val="30"/>
</p:tagLst>
</file>

<file path=ppt/tags/tag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oplus B$&#10;&#10;\end{document}"/>
  <p:tag name="IGUANATEXSIZE" val="30"/>
</p:tagLst>
</file>

<file path=ppt/tags/tag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oplus B$&#10;&#10;\end{document}"/>
  <p:tag name="IGUANATEXSIZE" val="25"/>
</p:tagLst>
</file>

<file path=ppt/tags/tag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emptyset = A$&#10;&#10;&#10;\end{document}"/>
  <p:tag name="IGUANATEXSIZE" val="30"/>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ortal(Socrates)$&#10;&#10;&#10;\end{document}"/>
  <p:tag name="IGUANATEXSIZE" val="25"/>
</p:tagLst>
</file>

<file path=ppt/tags/tag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U = A$&#10;&#10;&#10;\end{document}"/>
  <p:tag name="IGUANATEXSIZE" val="30"/>
</p:tagLst>
</file>

<file path=ppt/tags/tag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U = U$&#10;&#10;&#10;\end{document}"/>
  <p:tag name="IGUANATEXSIZE" val="30"/>
</p:tagLst>
</file>

<file path=ppt/tags/tag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emptyset = \emptyset$&#10;&#10;&#10;\end{document}"/>
  <p:tag name="IGUANATEXSIZE" val="30"/>
</p:tagLst>
</file>

<file path=ppt/tags/tag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A = A$&#10;&#10;&#10;\end{document}"/>
  <p:tag name="IGUANATEXSIZE" val="30"/>
</p:tagLst>
</file>

<file path=ppt/tags/tag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A = A$&#10;&#10;&#10;\end{document}"/>
  <p:tag name="IGUANATEXSIZE" val="30"/>
</p:tagLst>
</file>

<file path=ppt/tags/tag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verline{(\overline{A})} = A$&#10;&#10;&#10;\end{document}"/>
  <p:tag name="IGUANATEXSIZE" val="30"/>
</p:tagLst>
</file>

<file path=ppt/tags/tag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 B \cup A$&#10;&#10;&#10;\end{document}"/>
  <p:tag name="IGUANATEXSIZE" val="30"/>
</p:tagLst>
</file>

<file path=ppt/tags/tag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B = B \cap A$&#10;&#10;&#10;\end{document}"/>
  <p:tag name="IGUANATEXSIZE" val="30"/>
</p:tagLst>
</file>

<file path=ppt/tags/tag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cup C) = (A \cup B) \cup C$&#10;&#10;&#10;\end{document}"/>
  <p:tag name="IGUANATEXSIZE" val="30"/>
</p:tagLst>
</file>

<file path=ppt/tags/tag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B \cap C) = (A \cap B) \cap C$&#10;&#10;&#10;\end{document}"/>
  <p:tag name="IGUANATEXSIZE" val="30"/>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orall x P(x) \equiv  P(1)\wedge P(2) \wedge P(3)$&#10;&#10;&#10;\end{document}"/>
  <p:tag name="IGUANATEXSIZE" val="25"/>
</p:tagLst>
</file>

<file path=ppt/tags/tag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B \cup C) = (A \cap B) \cup (A \cap C)$&#10;&#10;&#10;\end{document}"/>
  <p:tag name="IGUANATEXSIZE" val="30"/>
</p:tagLst>
</file>

<file path=ppt/tags/tag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cap C) = (A \cup B) \cap (A \cup C)$&#10;&#10;&#10;\end{document}"/>
  <p:tag name="IGUANATEXSIZE" val="30"/>
</p:tagLst>
</file>

<file path=ppt/tags/tag7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verline{A \cup B} = \overline{A} \cap \overline{B}$&#10;&#10;&#10;\end{document}"/>
  <p:tag name="IGUANATEXSIZE" val="30"/>
</p:tagLst>
</file>

<file path=ppt/tags/tag7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verline{A \cap B} = \overline{A} \cup \overline{B}$&#10;&#10;&#10;\end{document}"/>
  <p:tag name="IGUANATEXSIZE" val="30"/>
</p:tagLst>
</file>

<file path=ppt/tags/tag7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A \cap B) = A$&#10;&#10;&#10;\end{document}"/>
  <p:tag name="IGUANATEXSIZE" val="30"/>
</p:tagLst>
</file>

<file path=ppt/tags/tag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A \cup B) = A$&#10;&#10;&#10;\end{document}"/>
  <p:tag name="IGUANATEXSIZE" val="30"/>
</p:tagLst>
</file>

<file path=ppt/tags/tag7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overline{A} = U$&#10;&#10;&#10;\end{document}"/>
  <p:tag name="IGUANATEXSIZE" val="30"/>
</p:tagLst>
</file>

<file path=ppt/tags/tag7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overline{A} = \emptyset$&#10;&#10;&#10;\end{document}"/>
  <p:tag name="IGUANATEXSIZE" val="30"/>
</p:tagLst>
</file>

<file path=ppt/tags/tag7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ap B} = \overline{A} \cup \overline{B}$&#10;&#10;\end{document}"/>
  <p:tag name="IGUANATEXSIZE" val="30"/>
</p:tagLst>
</file>

<file path=ppt/tags/tag7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up \overline{B} \subseteq \overline{A \cap B}$&#10;&#10;\end{document}"/>
  <p:tag name="IGUANATEXSIZE" val="30"/>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exists x P(x) \equiv P(1)\vee P(2) \vee P(3)$&#10;&#10;&#10;\end{document}"/>
  <p:tag name="IGUANATEXSIZE" val="25"/>
</p:tagLst>
</file>

<file path=ppt/tags/tag8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ap B} \subseteq \overline{A} \cup \overline{B}$&#10;&#10;\end{document}"/>
  <p:tag name="IGUANATEXSIZE" val="30"/>
</p:tagLst>
</file>

<file path=ppt/tags/tag8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ap B} \subseteq \overline{A} \cup \overline{B}$&#10;&#10;\end{document}"/>
  <p:tag name="IGUANATEXSIZE" val="30"/>
</p:tagLst>
</file>

<file path=ppt/tags/tag8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begin{tabular}{ll}&#10;$x \in \overline{A \cap B}$ &amp; by assumption\\&#10;$x \not\in A \cap B$&amp; defn. of complement\\&#10;$\neg((x \in A) \wedge (x \in B))$&amp; defn. of intersection\\&#10;$\neg (x \in A) \vee \neg (x \in B)$ &amp; 1st De Morgan Law for Prop Logic\\&#10;$x \not\in A \vee x \not\in B$ &amp; defn. of negation\\&#10;$x \in \overline{A} \vee x \in \overline{B}$&amp; defn. of complement\\&#10;$x \in \overline{A} \cup \overline{B}$&amp; defn. of union\\&#10;\end{tabular}&#10;\end{document}"/>
  <p:tag name="IGUANATEXSIZE" val="20"/>
</p:tagLst>
</file>

<file path=ppt/tags/tag8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begin{tabular}{ll}&#10;$x \in \overline{A} \cup \overline{B}$ &amp; by assumption\\&#10;$(x \in \overline{A}) \vee (x \in \overline{B})$&amp; defn. of union\\&#10;$(x \not\in A) \vee (x \not\in B)$ &amp; defn. of complement\\&#10;$\neg(x \in A) \vee \neg(x \in B)$ &amp; defn. of negation\\&#10;$\neg(( x \in A) \wedge (x \in B))$&amp; by 1st De Morgan Law for Prop Logic\\&#10;$\neg (x \in A \cap B)$&amp; defn. of intersection\\&#10;$x \in \overline{A \cap B}$ &amp;defn. of complement&#10;\end{tabular}&#10;\end{document}"/>
  <p:tag name="IGUANATEXSIZE" val="20"/>
</p:tagLst>
</file>

<file path=ppt/tags/tag8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up \overline{B} \subseteq \overline{A \cap B}$&#10;&#10;\end{document}"/>
  <p:tag name="IGUANATEXSIZE" val="30"/>
</p:tagLst>
</file>

<file path=ppt/tags/tag8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tabular}{llll}&#10;$\overline{A \cap B}$ &amp; = &amp; $\{x| x \not\in A \cap B \}$ &amp; by defn. of complement\\&#10;&amp;=&amp; $\{ x | \neg (x \in (A \cap B))\}$&amp; by defn. of does not belong symbol\\&#10;&amp;=&amp; $\{x | \neg (x \in A \wedge x \in B\}$ &amp; by defn. of intersection\\&#10;&amp;=&amp; $\{x | \neg(x \in A) \vee \neg(x \in B)\}$ &amp;by 1st De Morgan law\\&#10;&amp;&amp;&amp; for Prop Logic\\&#10;&amp;=&amp; $\{x | x \not\in A \vee x \not\in B\}$ &amp; by defn. of not belong symbol\\&#10;&amp;=&amp; $\{x | x \in \overline{A} \vee x \in \overline{B}\}$&amp; by defn. of complement\\&#10;&amp;=&amp; $\{x | x \in \overline{A} \cup \overline{B}\}$&amp; by defn. of union\\&#10;&amp;=&amp; $\overline{A} \cup \overline{B}$&amp; by meaning of notation&#10;\end{tabular}&#10;&#10;\end{document}"/>
  <p:tag name="IGUANATEXSIZE" val="20"/>
</p:tagLst>
</file>

<file path=ppt/tags/tag8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 \cap C$&#10;&#10;\end{document}"/>
  <p:tag name="IGUANATEXSIZE" val="20"/>
</p:tagLst>
</file>

<file path=ppt/tags/tag8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B \cap C)$&#10;&#10;\end{document}"/>
  <p:tag name="IGUANATEXSIZE" val="20"/>
</p:tagLst>
</file>

<file path=ppt/tags/tag8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B$&#10;&#10;\end{document}"/>
  <p:tag name="IGUANATEXSIZE" val="20"/>
</p:tagLst>
</file>

<file path=ppt/tags/tag8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C$&#10;&#10;\end{document}"/>
  <p:tag name="IGUANATEXSIZE" val="20"/>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eg \forall x P(x) \equiv \exists x \neg P(x)$&#10;&#10;&#10;\end{document}"/>
  <p:tag name="IGUANATEXSIZE" val="30"/>
</p:tagLst>
</file>

<file path=ppt/tags/tag9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B )\cap (A \cup C)$&#10;&#10;\end{document}"/>
  <p:tag name="IGUANATEXSIZE" val="20"/>
</p:tagLst>
</file>

<file path=ppt/tags/tag9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cap C) = (A \cup B) \cap (A \cup C)$&#10;&#10;&#10;\end{document}"/>
  <p:tag name="IGUANATEXSIZE" val="30"/>
</p:tagLst>
</file>

<file path=ppt/tags/tag9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x \in A \rightarrow \exists y[y \in B \wedge (x,y) \in f]]$&#10;&#10;\end{document}"/>
  <p:tag name="IGUANATEXSIZE" val="30"/>
</p:tagLst>
</file>

<file path=ppt/tags/tag9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y_1, y_2 [[(x,y_1) \in f \wedge (x,y_2)] \rightarrow y_1 = y_2]$&#10;&#10;\end{document}"/>
  <p:tag name="IGUANATEXSIZE" val="30"/>
</p:tagLst>
</file>

<file path=ppt/tags/tag9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S) = \{f(s) | s \in S\}$&#10;&#10;\end{document}"/>
  <p:tag name="IGUANATEXSIZE" val="30"/>
</p:tagLst>
</file>

<file path=ppt/tags/tag9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 A \rightarrow B$&#10;&#10;\end{document}"/>
  <p:tag name="IGUANATEXSIZE" val="30"/>
</p:tagLst>
</file>

<file path=ppt/tags/tag9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 \in B$&#10;&#10;\end{document}"/>
  <p:tag name="IGUANATEXSIZE" val="30"/>
</p:tagLst>
</file>

<file path=ppt/tags/tag9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in A$&#10;&#10;\end{document}"/>
  <p:tag name="IGUANATEXSIZE" val="30"/>
</p:tagLst>
</file>

<file path=ppt/tags/tag9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a) = b$&#10;&#10;\end{document}"/>
  <p:tag name="IGUANATEXSIZE" val="30"/>
</p:tagLst>
</file>

<file path=ppt/tags/tag9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1}$&#10;&#10;&#10;&#10;\end{document}"/>
  <p:tag name="IGUANATEXSIZE" val="30"/>
</p:tagLst>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termark">
  <a:themeElements>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fontScheme name="Watermar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24942</TotalTime>
  <Words>17253</Words>
  <Application>Microsoft Office PowerPoint</Application>
  <PresentationFormat>On-screen Show (4:3)</PresentationFormat>
  <Paragraphs>2214</Paragraphs>
  <Slides>262</Slides>
  <Notes>23</Notes>
  <HiddenSlides>0</HiddenSlides>
  <MMClips>0</MMClips>
  <ScaleCrop>false</ScaleCrop>
  <HeadingPairs>
    <vt:vector size="8" baseType="variant">
      <vt:variant>
        <vt:lpstr>Fonts Used</vt:lpstr>
      </vt:variant>
      <vt:variant>
        <vt:i4>14</vt:i4>
      </vt:variant>
      <vt:variant>
        <vt:lpstr>Theme</vt:lpstr>
      </vt:variant>
      <vt:variant>
        <vt:i4>2</vt:i4>
      </vt:variant>
      <vt:variant>
        <vt:lpstr>Embedded OLE Servers</vt:lpstr>
      </vt:variant>
      <vt:variant>
        <vt:i4>1</vt:i4>
      </vt:variant>
      <vt:variant>
        <vt:lpstr>Slide Titles</vt:lpstr>
      </vt:variant>
      <vt:variant>
        <vt:i4>262</vt:i4>
      </vt:variant>
    </vt:vector>
  </HeadingPairs>
  <TitlesOfParts>
    <vt:vector size="279" baseType="lpstr">
      <vt:lpstr>MS Gothic</vt:lpstr>
      <vt:lpstr>Abadi</vt:lpstr>
      <vt:lpstr>Arial</vt:lpstr>
      <vt:lpstr>Arial Narrow</vt:lpstr>
      <vt:lpstr>Bookman</vt:lpstr>
      <vt:lpstr>Brush Script MT</vt:lpstr>
      <vt:lpstr>Calibri</vt:lpstr>
      <vt:lpstr>Cambria Math</vt:lpstr>
      <vt:lpstr>Constantia</vt:lpstr>
      <vt:lpstr>Courier New</vt:lpstr>
      <vt:lpstr>Lucida Calligraphy</vt:lpstr>
      <vt:lpstr>MS Reference Sans Serif</vt:lpstr>
      <vt:lpstr>Wingdings</vt:lpstr>
      <vt:lpstr>Wingdings 2</vt:lpstr>
      <vt:lpstr>Watermark</vt:lpstr>
      <vt:lpstr>Flow</vt:lpstr>
      <vt:lpstr>Equation</vt:lpstr>
      <vt:lpstr>The Foundations: Logic and Proofs</vt:lpstr>
      <vt:lpstr>Discrete Mathematics</vt:lpstr>
      <vt:lpstr>Discrete Vs Continuous</vt:lpstr>
      <vt:lpstr>PowerPoint Presentation</vt:lpstr>
      <vt:lpstr>Why DM?</vt:lpstr>
      <vt:lpstr>Applications</vt:lpstr>
      <vt:lpstr>Course Description:</vt:lpstr>
      <vt:lpstr>Course Outline</vt:lpstr>
      <vt:lpstr>PowerPoint Presentation</vt:lpstr>
      <vt:lpstr>Logic</vt:lpstr>
      <vt:lpstr>Applications: Logic Hardware and software  specifications </vt:lpstr>
      <vt:lpstr>Applications: Number Theory RSA and Public-key Cryptography    </vt:lpstr>
      <vt:lpstr>Applications: Coloring a Map</vt:lpstr>
      <vt:lpstr>Applications: Graph representation</vt:lpstr>
      <vt:lpstr>Applications: Scheduling of Final Exams</vt:lpstr>
      <vt:lpstr>Applications: Scheduling of Final Exams</vt:lpstr>
      <vt:lpstr>Applications: Index Registers</vt:lpstr>
      <vt:lpstr>Logic</vt:lpstr>
      <vt:lpstr>Propositional Logic</vt:lpstr>
      <vt:lpstr>PowerPoint Presentation</vt:lpstr>
      <vt:lpstr>Examples: Propositions</vt:lpstr>
      <vt:lpstr>PowerPoint Presentation</vt:lpstr>
      <vt:lpstr>Activity 1</vt:lpstr>
      <vt:lpstr>PowerPoint Presentation</vt:lpstr>
      <vt:lpstr>PowerPoint Presentation</vt:lpstr>
      <vt:lpstr>1. Negation:</vt:lpstr>
      <vt:lpstr>Negation:</vt:lpstr>
      <vt:lpstr>2. Conjunction:</vt:lpstr>
      <vt:lpstr>3. Disjunction:</vt:lpstr>
      <vt:lpstr>PowerPoint Presentation</vt:lpstr>
      <vt:lpstr>4. Exclusive OR:</vt:lpstr>
      <vt:lpstr>PowerPoint Presentation</vt:lpstr>
      <vt:lpstr>PowerPoint Presentation</vt:lpstr>
      <vt:lpstr>5. Implication / Conditional Statements:</vt:lpstr>
      <vt:lpstr>Example: Conditional Statements</vt:lpstr>
      <vt:lpstr>Examples: Implication</vt:lpstr>
      <vt:lpstr>Examples: Implication</vt:lpstr>
      <vt:lpstr>PowerPoint Presentation</vt:lpstr>
      <vt:lpstr>PowerPoint Presentation</vt:lpstr>
      <vt:lpstr>Converse, Contrapositive, and Inverse</vt:lpstr>
      <vt:lpstr>Contrapositive:</vt:lpstr>
      <vt:lpstr>Converse:  </vt:lpstr>
      <vt:lpstr>Inverse: </vt:lpstr>
      <vt:lpstr>Example of converse (1/2) </vt:lpstr>
      <vt:lpstr>Example of converse (2/2) </vt:lpstr>
      <vt:lpstr>6. Bi-implications:</vt:lpstr>
      <vt:lpstr>Bi-implications:</vt:lpstr>
      <vt:lpstr>Expressing the Biconditional</vt:lpstr>
      <vt:lpstr>PowerPoint Presentation</vt:lpstr>
      <vt:lpstr>PowerPoint Presentation</vt:lpstr>
      <vt:lpstr>Example Truth Table</vt:lpstr>
      <vt:lpstr>Problem:</vt:lpstr>
      <vt:lpstr>PowerPoint Presentation</vt:lpstr>
      <vt:lpstr>PowerPoint Presentation</vt:lpstr>
      <vt:lpstr>Translating English Sentences</vt:lpstr>
      <vt:lpstr>Translating English Sentences</vt:lpstr>
      <vt:lpstr>System Specifications</vt:lpstr>
      <vt:lpstr>1.1 Propositional Logic</vt:lpstr>
      <vt:lpstr>1.1 Propositional Logic</vt:lpstr>
      <vt:lpstr>Propositional Equivalences</vt:lpstr>
      <vt:lpstr>PowerPoint Presentation</vt:lpstr>
      <vt:lpstr>PowerPoint Presentation</vt:lpstr>
      <vt:lpstr>Propositional Equivalences</vt:lpstr>
      <vt:lpstr>Propositional Equivalences</vt:lpstr>
      <vt:lpstr>Propositional Equivalences</vt:lpstr>
      <vt:lpstr>Applications: Boolean Searches</vt:lpstr>
      <vt:lpstr>Applications: Logic Puzzles </vt:lpstr>
      <vt:lpstr>Example 1:</vt:lpstr>
      <vt:lpstr>Example 1: Solution (cont..)</vt:lpstr>
      <vt:lpstr>PowerPoint Presentation</vt:lpstr>
      <vt:lpstr>PowerPoint Presentation</vt:lpstr>
      <vt:lpstr>Example 3:</vt:lpstr>
      <vt:lpstr>Propositional Satisfiability</vt:lpstr>
      <vt:lpstr>PowerPoint Presentation</vt:lpstr>
      <vt:lpstr>Propositional Equivalences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vt:lpstr>
      <vt:lpstr>The Foundations: Logic and Proofs</vt:lpstr>
      <vt:lpstr>Summary</vt:lpstr>
      <vt:lpstr>Predicates and Quantifiers</vt:lpstr>
      <vt:lpstr>Section Summary</vt:lpstr>
      <vt:lpstr>Propositional Logic Not Enough</vt:lpstr>
      <vt:lpstr>Introducing Predicate Logic</vt:lpstr>
      <vt:lpstr>Propositional Functions</vt:lpstr>
      <vt:lpstr>Examples of Propositional Functions</vt:lpstr>
      <vt:lpstr>Compound Expressions</vt:lpstr>
      <vt:lpstr>Quantifiers</vt:lpstr>
      <vt:lpstr>Universal Quantifier</vt:lpstr>
      <vt:lpstr>Existential Quantifier</vt:lpstr>
      <vt:lpstr>Uniqueness Quantifier (optional)</vt:lpstr>
      <vt:lpstr>Thinking about Quantifiers</vt:lpstr>
      <vt:lpstr>Properties of Quantifiers</vt:lpstr>
      <vt:lpstr>Precedence of Quantifiers</vt:lpstr>
      <vt:lpstr>Translating from English to Logic</vt:lpstr>
      <vt:lpstr>PowerPoint Presentation</vt:lpstr>
      <vt:lpstr>Translating from English to Logic</vt:lpstr>
      <vt:lpstr>PowerPoint Presentation</vt:lpstr>
      <vt:lpstr>Returning to the Socrates Example </vt:lpstr>
      <vt:lpstr>Equivalences in Predicate Logic</vt:lpstr>
      <vt:lpstr>Thinking about Quantifiers as Conjunctions and Disjunctions</vt:lpstr>
      <vt:lpstr>Negating Quantified Expressions</vt:lpstr>
      <vt:lpstr>Negating Quantified Expressions (continued)</vt:lpstr>
      <vt:lpstr>De Morgan’s Laws for Quantifiers</vt:lpstr>
      <vt:lpstr>Translation from English to Logic</vt:lpstr>
      <vt:lpstr>Some Fun with Translating from English into Logical Expressions</vt:lpstr>
      <vt:lpstr>Translation (cont)</vt:lpstr>
      <vt:lpstr>Translation (cont)</vt:lpstr>
      <vt:lpstr>Translation (cont)</vt:lpstr>
      <vt:lpstr>Translation (cont)</vt:lpstr>
      <vt:lpstr>Translation (cont)</vt:lpstr>
      <vt:lpstr>System Specification Example</vt:lpstr>
      <vt:lpstr>Lewis Carroll Example</vt:lpstr>
      <vt:lpstr>Nested Quantifiers</vt:lpstr>
      <vt:lpstr>Section Summary</vt:lpstr>
      <vt:lpstr>Nested Quantifiers</vt:lpstr>
      <vt:lpstr>Thinking of Nested Quantification</vt:lpstr>
      <vt:lpstr>Order of Quantifiers</vt:lpstr>
      <vt:lpstr>Questions on Order of Quantifiers </vt:lpstr>
      <vt:lpstr>Questions on Order of Quantifiers</vt:lpstr>
      <vt:lpstr>Quantifications of Two Variables</vt:lpstr>
      <vt:lpstr>Translating Nested Quantifiers into English</vt:lpstr>
      <vt:lpstr>Translating Mathematical Statements into Predicate Logic </vt:lpstr>
      <vt:lpstr>Translating English into Logical Expressions Example</vt:lpstr>
      <vt:lpstr>Calculus in Logic (optional)</vt:lpstr>
      <vt:lpstr>Questions on Translation from English</vt:lpstr>
      <vt:lpstr>Negating Nested Quantifiers</vt:lpstr>
      <vt:lpstr>Some Questions about Quantifiers (optional)</vt:lpstr>
      <vt:lpstr>The Foundations: Logic and Proofs</vt:lpstr>
      <vt:lpstr>Summary</vt:lpstr>
      <vt:lpstr>Rules of Inference</vt:lpstr>
      <vt:lpstr>Section Summary</vt:lpstr>
      <vt:lpstr>Revisiting the Socrates Example</vt:lpstr>
      <vt:lpstr>The Argument</vt:lpstr>
      <vt:lpstr>Valid Arguments </vt:lpstr>
      <vt:lpstr>Valid Arguments (Propositional Logic)</vt:lpstr>
      <vt:lpstr>Argument Form</vt:lpstr>
      <vt:lpstr>Argument Form</vt:lpstr>
      <vt:lpstr>Arguments in Propositional Logic</vt:lpstr>
      <vt:lpstr>PowerPoint Presentation</vt:lpstr>
      <vt:lpstr>PowerPoint Presentation</vt:lpstr>
      <vt:lpstr>Rules of Inference for Propositional Logic: Modus Ponendo Ponens</vt:lpstr>
      <vt:lpstr>Modus Ponens</vt:lpstr>
      <vt:lpstr>Modus Ponens</vt:lpstr>
      <vt:lpstr>Modus Tollendo Tollens</vt:lpstr>
      <vt:lpstr> Modus Tollens</vt:lpstr>
      <vt:lpstr>Hypothetical Syllogism</vt:lpstr>
      <vt:lpstr>Hypothetical Syllogism</vt:lpstr>
      <vt:lpstr>Disjunctive Syllogism</vt:lpstr>
      <vt:lpstr>Addition</vt:lpstr>
      <vt:lpstr>Addition Rule</vt:lpstr>
      <vt:lpstr>Simplification</vt:lpstr>
      <vt:lpstr>Simplification Rule</vt:lpstr>
      <vt:lpstr>Conjunction</vt:lpstr>
      <vt:lpstr>Resolution</vt:lpstr>
      <vt:lpstr>Using the Rules of Inference to Build Valid Arguments</vt:lpstr>
      <vt:lpstr>Fallacies</vt:lpstr>
      <vt:lpstr>Fallacy of denying the hypothesis.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#2</vt:lpstr>
      <vt:lpstr>PowerPoint Presentation</vt:lpstr>
      <vt:lpstr>PowerPoint Presentation</vt:lpstr>
      <vt:lpstr>PowerPoint Presentation</vt:lpstr>
      <vt:lpstr>Valid Arguments</vt:lpstr>
      <vt:lpstr> Valid Arguments (Predicate Logic) </vt:lpstr>
      <vt:lpstr>Universal Instantiation  </vt:lpstr>
      <vt:lpstr>Universal Generalization  </vt:lpstr>
      <vt:lpstr>Existential Instantiation  </vt:lpstr>
      <vt:lpstr>Existential Generalization  </vt:lpstr>
      <vt:lpstr>Basic Structures: Sets and Functions </vt:lpstr>
      <vt:lpstr>Sets</vt:lpstr>
      <vt:lpstr>Section Summary</vt:lpstr>
      <vt:lpstr>Introduction</vt:lpstr>
      <vt:lpstr>Sets</vt:lpstr>
      <vt:lpstr>Describing a Set: Roster Method</vt:lpstr>
      <vt:lpstr>Roster Method</vt:lpstr>
      <vt:lpstr>Some Important Sets</vt:lpstr>
      <vt:lpstr>Set-Builder Notation</vt:lpstr>
      <vt:lpstr>Universal Set and Empty Set</vt:lpstr>
      <vt:lpstr>Some things to remember</vt:lpstr>
      <vt:lpstr>Set Equality</vt:lpstr>
      <vt:lpstr>Subsets</vt:lpstr>
      <vt:lpstr>Showing a Set is or is not a Subset of Another Set</vt:lpstr>
      <vt:lpstr>Another look at Equality of Sets</vt:lpstr>
      <vt:lpstr>Proper Subsets</vt:lpstr>
      <vt:lpstr>Set Cardinality</vt:lpstr>
      <vt:lpstr>Power Sets</vt:lpstr>
      <vt:lpstr>Tuples</vt:lpstr>
      <vt:lpstr>Cartesian Product</vt:lpstr>
      <vt:lpstr>Cartesian Product </vt:lpstr>
      <vt:lpstr>Truth Sets of Quantifiers</vt:lpstr>
      <vt:lpstr>Set Operations</vt:lpstr>
      <vt:lpstr>Section Summary</vt:lpstr>
      <vt:lpstr>Boolean Algebra</vt:lpstr>
      <vt:lpstr>Union</vt:lpstr>
      <vt:lpstr>Intersection</vt:lpstr>
      <vt:lpstr>Complement</vt:lpstr>
      <vt:lpstr>Difference</vt:lpstr>
      <vt:lpstr>The Cardinality of the Union of Two Sets</vt:lpstr>
      <vt:lpstr>Review Questions</vt:lpstr>
      <vt:lpstr>Symmetric Difference (optional)</vt:lpstr>
      <vt:lpstr>Set Identities</vt:lpstr>
      <vt:lpstr>Set Identities</vt:lpstr>
      <vt:lpstr>Set Identities</vt:lpstr>
      <vt:lpstr>Proving Set Identities</vt:lpstr>
      <vt:lpstr>Proof of Second De Morgan Law</vt:lpstr>
      <vt:lpstr>Proof of Second De Morgan Law </vt:lpstr>
      <vt:lpstr>Proof of Second De Morgan Law </vt:lpstr>
      <vt:lpstr>Set-Builder Notation: Second De Morgan Law</vt:lpstr>
      <vt:lpstr>Membership Table</vt:lpstr>
      <vt:lpstr>Functions</vt:lpstr>
      <vt:lpstr>Section Summary</vt:lpstr>
      <vt:lpstr>Functions</vt:lpstr>
      <vt:lpstr>Functions </vt:lpstr>
      <vt:lpstr>Functions</vt:lpstr>
      <vt:lpstr>Equal Functions</vt:lpstr>
      <vt:lpstr>Representing Functions</vt:lpstr>
      <vt:lpstr>Activity Time</vt:lpstr>
      <vt:lpstr>Solution</vt:lpstr>
      <vt:lpstr>Questions</vt:lpstr>
      <vt:lpstr>Question on Functions and Sets </vt:lpstr>
      <vt:lpstr>Injections</vt:lpstr>
      <vt:lpstr>Surjections</vt:lpstr>
      <vt:lpstr>Bijections</vt:lpstr>
      <vt:lpstr>PowerPoint Presentation</vt:lpstr>
      <vt:lpstr>real-valued</vt:lpstr>
      <vt:lpstr>Showing that f is one-to-one or onto</vt:lpstr>
      <vt:lpstr>Showing that f is one-to-one or onto</vt:lpstr>
      <vt:lpstr>Example 2: </vt:lpstr>
      <vt:lpstr>Increasing/ decreasing functions</vt:lpstr>
      <vt:lpstr>Increasing/ decreasing functions</vt:lpstr>
      <vt:lpstr>Relationship with one-to-one</vt:lpstr>
      <vt:lpstr>The identity function</vt:lpstr>
      <vt:lpstr>Inverse Functions</vt:lpstr>
      <vt:lpstr>Inverse Functions </vt:lpstr>
      <vt:lpstr>Questions</vt:lpstr>
      <vt:lpstr>Questions</vt:lpstr>
      <vt:lpstr>Questions</vt:lpstr>
      <vt:lpstr>Composition</vt:lpstr>
      <vt:lpstr>Composition </vt:lpstr>
      <vt:lpstr>Composition</vt:lpstr>
      <vt:lpstr>Composition Questions</vt:lpstr>
      <vt:lpstr>Composition Questions</vt:lpstr>
      <vt:lpstr>Graphs of Functions</vt:lpstr>
      <vt:lpstr>Some Important Functions</vt:lpstr>
      <vt:lpstr>Floor and Ceiling Functions </vt:lpstr>
      <vt:lpstr>Floor and Ceiling Functions </vt:lpstr>
      <vt:lpstr>Proving Properties of Functions </vt:lpstr>
      <vt:lpstr>Factorial Function </vt:lpstr>
    </vt:vector>
  </TitlesOfParts>
  <Company>Indiana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The Foundations: Logic and Proofs</dc:title>
  <dc:creator>profile</dc:creator>
  <cp:lastModifiedBy>shobi</cp:lastModifiedBy>
  <cp:revision>220</cp:revision>
  <cp:lastPrinted>2008-01-07T22:11:50Z</cp:lastPrinted>
  <dcterms:created xsi:type="dcterms:W3CDTF">2008-01-06T01:37:51Z</dcterms:created>
  <dcterms:modified xsi:type="dcterms:W3CDTF">2019-09-14T13:30:23Z</dcterms:modified>
</cp:coreProperties>
</file>